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7" r:id="rId1"/>
    <p:sldMasterId id="2147483788" r:id="rId2"/>
    <p:sldMasterId id="2147483808" r:id="rId3"/>
    <p:sldMasterId id="2147483876" r:id="rId4"/>
    <p:sldMasterId id="2147483879" r:id="rId5"/>
    <p:sldMasterId id="2147483892" r:id="rId6"/>
  </p:sldMasterIdLst>
  <p:notesMasterIdLst>
    <p:notesMasterId r:id="rId29"/>
  </p:notesMasterIdLst>
  <p:sldIdLst>
    <p:sldId id="256" r:id="rId7"/>
    <p:sldId id="4842" r:id="rId8"/>
    <p:sldId id="3325" r:id="rId9"/>
    <p:sldId id="257" r:id="rId10"/>
    <p:sldId id="4749" r:id="rId11"/>
    <p:sldId id="4734" r:id="rId12"/>
    <p:sldId id="4748" r:id="rId13"/>
    <p:sldId id="4834" r:id="rId14"/>
    <p:sldId id="4735" r:id="rId15"/>
    <p:sldId id="4843" r:id="rId16"/>
    <p:sldId id="4736" r:id="rId17"/>
    <p:sldId id="4732" r:id="rId18"/>
    <p:sldId id="4827" r:id="rId19"/>
    <p:sldId id="4750" r:id="rId20"/>
    <p:sldId id="4846" r:id="rId21"/>
    <p:sldId id="4849" r:id="rId22"/>
    <p:sldId id="4850" r:id="rId23"/>
    <p:sldId id="4851" r:id="rId24"/>
    <p:sldId id="4852" r:id="rId25"/>
    <p:sldId id="4854" r:id="rId26"/>
    <p:sldId id="4853" r:id="rId27"/>
    <p:sldId id="316" r:id="rId28"/>
  </p:sldIdLst>
  <p:sldSz cx="9144000" cy="5143500" type="screen16x9"/>
  <p:notesSz cx="6865938" cy="9998075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8A22F"/>
    <a:srgbClr val="0070C0"/>
    <a:srgbClr val="8ED161"/>
    <a:srgbClr val="C0E7FF"/>
    <a:srgbClr val="3399FF"/>
    <a:srgbClr val="FF9933"/>
    <a:srgbClr val="FF9900"/>
    <a:srgbClr val="F8CBAD"/>
    <a:srgbClr val="FFE6B3"/>
    <a:srgbClr val="ECF0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513" autoAdjust="0"/>
    <p:restoredTop sz="93564" autoAdjust="0"/>
  </p:normalViewPr>
  <p:slideViewPr>
    <p:cSldViewPr snapToGrid="0">
      <p:cViewPr varScale="1">
        <p:scale>
          <a:sx n="54" d="100"/>
          <a:sy n="54" d="100"/>
        </p:scale>
        <p:origin x="684" y="40"/>
      </p:cViewPr>
      <p:guideLst/>
    </p:cSldViewPr>
  </p:slideViewPr>
  <p:outlineViewPr>
    <p:cViewPr>
      <p:scale>
        <a:sx n="33" d="100"/>
        <a:sy n="33" d="100"/>
      </p:scale>
      <p:origin x="0" y="-2004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5240" cy="501640"/>
          </a:xfrm>
          <a:prstGeom prst="rect">
            <a:avLst/>
          </a:prstGeom>
        </p:spPr>
        <p:txBody>
          <a:bodyPr vert="horz" lIns="96359" tIns="48180" rIns="96359" bIns="48180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9109" y="0"/>
            <a:ext cx="2975240" cy="501640"/>
          </a:xfrm>
          <a:prstGeom prst="rect">
            <a:avLst/>
          </a:prstGeom>
        </p:spPr>
        <p:txBody>
          <a:bodyPr vert="horz" lIns="96359" tIns="48180" rIns="96359" bIns="48180" rtlCol="0"/>
          <a:lstStyle>
            <a:lvl1pPr algn="r">
              <a:defRPr sz="1300"/>
            </a:lvl1pPr>
          </a:lstStyle>
          <a:p>
            <a:fld id="{FC849DD3-4E5E-485A-AAC7-EAEDCF2B3A73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4975" y="1249363"/>
            <a:ext cx="5997575" cy="33750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359" tIns="48180" rIns="96359" bIns="4818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6594" y="4811574"/>
            <a:ext cx="5492750" cy="3936742"/>
          </a:xfrm>
          <a:prstGeom prst="rect">
            <a:avLst/>
          </a:prstGeom>
        </p:spPr>
        <p:txBody>
          <a:bodyPr vert="horz" lIns="96359" tIns="48180" rIns="96359" bIns="4818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96437"/>
            <a:ext cx="2975240" cy="501639"/>
          </a:xfrm>
          <a:prstGeom prst="rect">
            <a:avLst/>
          </a:prstGeom>
        </p:spPr>
        <p:txBody>
          <a:bodyPr vert="horz" lIns="96359" tIns="48180" rIns="96359" bIns="48180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9109" y="9496437"/>
            <a:ext cx="2975240" cy="501639"/>
          </a:xfrm>
          <a:prstGeom prst="rect">
            <a:avLst/>
          </a:prstGeom>
        </p:spPr>
        <p:txBody>
          <a:bodyPr vert="horz" lIns="96359" tIns="48180" rIns="96359" bIns="48180" rtlCol="0" anchor="b"/>
          <a:lstStyle>
            <a:lvl1pPr algn="r">
              <a:defRPr sz="1300"/>
            </a:lvl1pPr>
          </a:lstStyle>
          <a:p>
            <a:fld id="{15B8F174-1D15-484F-B6FA-ACDFFA1DF3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4386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B8F174-1D15-484F-B6FA-ACDFFA1DF38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1163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B8F174-1D15-484F-B6FA-ACDFFA1DF38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0992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3FC40D-6FB9-1648-B027-EAD4E7DC4F2C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12262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Google Shape;482;p6:notes">
            <a:extLst>
              <a:ext uri="{FF2B5EF4-FFF2-40B4-BE49-F238E27FC236}">
                <a16:creationId xmlns:a16="http://schemas.microsoft.com/office/drawing/2014/main" id="{7292D028-1181-4BC3-971F-FC6C231F47C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buSzPts val="1100"/>
            </a:pPr>
            <a:endParaRPr lang="en-US" altLang="en-US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98" name="Google Shape;483;p6:notes">
            <a:extLst>
              <a:ext uri="{FF2B5EF4-FFF2-40B4-BE49-F238E27FC236}">
                <a16:creationId xmlns:a16="http://schemas.microsoft.com/office/drawing/2014/main" id="{ABDC3C9C-E1AC-4CDD-B880-5D9855ADFCF3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</p:spPr>
      </p:sp>
    </p:spTree>
    <p:extLst>
      <p:ext uri="{BB962C8B-B14F-4D97-AF65-F5344CB8AC3E}">
        <p14:creationId xmlns:p14="http://schemas.microsoft.com/office/powerpoint/2010/main" val="27073312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Google Shape;482;p6:notes">
            <a:extLst>
              <a:ext uri="{FF2B5EF4-FFF2-40B4-BE49-F238E27FC236}">
                <a16:creationId xmlns:a16="http://schemas.microsoft.com/office/drawing/2014/main" id="{7292D028-1181-4BC3-971F-FC6C231F47C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buSzPts val="1100"/>
            </a:pPr>
            <a:endParaRPr lang="en-US" alt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98" name="Google Shape;483;p6:notes">
            <a:extLst>
              <a:ext uri="{FF2B5EF4-FFF2-40B4-BE49-F238E27FC236}">
                <a16:creationId xmlns:a16="http://schemas.microsoft.com/office/drawing/2014/main" id="{ABDC3C9C-E1AC-4CDD-B880-5D9855ADFCF3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</p:spPr>
      </p:sp>
    </p:spTree>
    <p:extLst>
      <p:ext uri="{BB962C8B-B14F-4D97-AF65-F5344CB8AC3E}">
        <p14:creationId xmlns:p14="http://schemas.microsoft.com/office/powerpoint/2010/main" val="5093796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3FC40D-6FB9-1648-B027-EAD4E7DC4F2C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39641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Google Shape;482;p6:notes">
            <a:extLst>
              <a:ext uri="{FF2B5EF4-FFF2-40B4-BE49-F238E27FC236}">
                <a16:creationId xmlns:a16="http://schemas.microsoft.com/office/drawing/2014/main" id="{7292D028-1181-4BC3-971F-FC6C231F47C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buSzPts val="1100"/>
            </a:pPr>
            <a:endParaRPr lang="en-US" altLang="en-US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98" name="Google Shape;483;p6:notes">
            <a:extLst>
              <a:ext uri="{FF2B5EF4-FFF2-40B4-BE49-F238E27FC236}">
                <a16:creationId xmlns:a16="http://schemas.microsoft.com/office/drawing/2014/main" id="{ABDC3C9C-E1AC-4CDD-B880-5D9855ADFCF3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</p:spPr>
      </p:sp>
    </p:spTree>
    <p:extLst>
      <p:ext uri="{BB962C8B-B14F-4D97-AF65-F5344CB8AC3E}">
        <p14:creationId xmlns:p14="http://schemas.microsoft.com/office/powerpoint/2010/main" val="27862241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B8F174-1D15-484F-B6FA-ACDFFA1DF38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9842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3FC40D-6FB9-1648-B027-EAD4E7DC4F2C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83254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</a:defRPr>
            </a:lvl9pPr>
          </a:lstStyle>
          <a:p>
            <a:pPr marL="0" marR="0" lvl="0" indent="0" algn="r" defTabSz="1828434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B10E75A7-B0F9-5642-96AB-06237E68FE07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+mn-cs"/>
              </a:rPr>
              <a:pPr marL="0" marR="0" lvl="0" indent="0" algn="r" defTabSz="1828434" rtl="0" eaLnBrk="1" fontAlgn="auto" latinLnBrk="0" hangingPunct="1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+mn-cs"/>
            </a:endParaRPr>
          </a:p>
        </p:txBody>
      </p:sp>
      <p:sp>
        <p:nvSpPr>
          <p:cNvPr id="4099" name="Text Box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533400" y="763588"/>
            <a:ext cx="67056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100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anchor="ctr"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58341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3FC40D-6FB9-1648-B027-EAD4E7DC4F2C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30095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3FC40D-6FB9-1648-B027-EAD4E7DC4F2C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09425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3FC40D-6FB9-1648-B027-EAD4E7DC4F2C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98205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548184-102F-D740-81D9-A90386079B68}" type="slidenum">
              <a:rPr kumimoji="0" lang="en-S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S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50645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3FC40D-6FB9-1648-B027-EAD4E7DC4F2C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45772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ni diapozitiv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">
            <a:extLst>
              <a:ext uri="{FF2B5EF4-FFF2-40B4-BE49-F238E27FC236}">
                <a16:creationId xmlns:a16="http://schemas.microsoft.com/office/drawing/2014/main" id="{20073C06-2080-4505-8F7C-E8C4FF9A2BF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5143500"/>
          </a:xfr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indent="0">
              <a:buNone/>
              <a:defRPr sz="900"/>
            </a:lvl1pPr>
          </a:lstStyle>
          <a:p>
            <a:r>
              <a:rPr lang="sl-SI" noProof="0"/>
              <a:t>Kliknite ikono, če želite dodati sliko</a:t>
            </a:r>
            <a:endParaRPr lang="en-GB" noProof="0" dirty="0"/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0CE6D3DE-A265-4CB1-B4EB-27B45B362E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3850" y="1365250"/>
            <a:ext cx="8496300" cy="1782763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defRPr sz="6000" cap="all" spc="300" baseline="0">
                <a:solidFill>
                  <a:schemeClr val="bg1"/>
                </a:solidFill>
              </a:defRPr>
            </a:lvl1pPr>
          </a:lstStyle>
          <a:p>
            <a:r>
              <a:rPr lang="sl-SI" noProof="0"/>
              <a:t>Uredite slog naslova matrice</a:t>
            </a:r>
            <a:endParaRPr lang="en-GB" noProof="0" dirty="0"/>
          </a:p>
        </p:txBody>
      </p:sp>
      <p:sp>
        <p:nvSpPr>
          <p:cNvPr id="3" name="Subtitle 3">
            <a:extLst>
              <a:ext uri="{FF2B5EF4-FFF2-40B4-BE49-F238E27FC236}">
                <a16:creationId xmlns:a16="http://schemas.microsoft.com/office/drawing/2014/main" id="{11876BC3-D894-48D5-A0A9-CB111E9BB7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3850" y="3148013"/>
            <a:ext cx="8496300" cy="696331"/>
          </a:xfrm>
        </p:spPr>
        <p:txBody>
          <a:bodyPr>
            <a:normAutofit/>
          </a:bodyPr>
          <a:lstStyle>
            <a:lvl1pPr marL="0" indent="0" algn="ctr">
              <a:buNone/>
              <a:defRPr sz="2400" cap="all" spc="300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l-SI" noProof="0"/>
              <a:t>Kliknite, da uredite slog podnaslova matrice</a:t>
            </a:r>
            <a:endParaRPr lang="en-GB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73629E-F20E-46DD-89F1-DCFE856BEAE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3850" y="4175125"/>
            <a:ext cx="8496300" cy="323057"/>
          </a:xfrm>
        </p:spPr>
        <p:txBody>
          <a:bodyPr anchor="b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 marL="342900" indent="0">
              <a:buNone/>
              <a:defRPr>
                <a:solidFill>
                  <a:schemeClr val="bg1"/>
                </a:solidFill>
              </a:defRPr>
            </a:lvl2pPr>
            <a:lvl3pPr marL="685800" indent="0">
              <a:buNone/>
              <a:defRPr>
                <a:solidFill>
                  <a:schemeClr val="bg1"/>
                </a:solidFill>
              </a:defRPr>
            </a:lvl3pPr>
            <a:lvl4pPr marL="1028700" indent="0">
              <a:buNone/>
              <a:defRPr>
                <a:solidFill>
                  <a:schemeClr val="bg1"/>
                </a:solidFill>
              </a:defRPr>
            </a:lvl4pPr>
            <a:lvl5pPr marL="13716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056E6F24-6324-4E8D-A7BF-8C8E7BF07FB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23850" y="4498182"/>
            <a:ext cx="8496300" cy="342107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 marL="342900" indent="0">
              <a:buNone/>
              <a:defRPr>
                <a:solidFill>
                  <a:schemeClr val="bg1"/>
                </a:solidFill>
              </a:defRPr>
            </a:lvl2pPr>
            <a:lvl3pPr marL="685800" indent="0">
              <a:buNone/>
              <a:defRPr>
                <a:solidFill>
                  <a:schemeClr val="bg1"/>
                </a:solidFill>
              </a:defRPr>
            </a:lvl3pPr>
            <a:lvl4pPr marL="1028700" indent="0">
              <a:buNone/>
              <a:defRPr>
                <a:solidFill>
                  <a:schemeClr val="bg1"/>
                </a:solidFill>
              </a:defRPr>
            </a:lvl4pPr>
            <a:lvl5pPr marL="13716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l-SI"/>
              <a:t>Uredite sloge besedila matrice</a:t>
            </a:r>
          </a:p>
        </p:txBody>
      </p:sp>
      <p:pic>
        <p:nvPicPr>
          <p:cNvPr id="6" name="Logo">
            <a:extLst>
              <a:ext uri="{FF2B5EF4-FFF2-40B4-BE49-F238E27FC236}">
                <a16:creationId xmlns:a16="http://schemas.microsoft.com/office/drawing/2014/main" id="{62EE1FB2-4544-4575-941D-DA91C83571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50" y="303212"/>
            <a:ext cx="1069975" cy="534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0636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1983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">
            <a:extLst>
              <a:ext uri="{FF2B5EF4-FFF2-40B4-BE49-F238E27FC236}">
                <a16:creationId xmlns:a16="http://schemas.microsoft.com/office/drawing/2014/main" id="{CA33EAE8-ADFC-41D2-A24B-EF765D8206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9144000" cy="5143500"/>
          </a:xfr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sl-SI" noProof="0"/>
              <a:t>Kliknite ikono, če želite dodati sliko</a:t>
            </a:r>
            <a:endParaRPr lang="en-GB" noProof="0" dirty="0"/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51FC8991-FAB8-44DC-A07D-EEF9B8BABD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1365250"/>
            <a:ext cx="8496300" cy="2309812"/>
          </a:xfrm>
        </p:spPr>
        <p:txBody>
          <a:bodyPr anchor="b">
            <a:normAutofit/>
          </a:bodyPr>
          <a:lstStyle>
            <a:lvl1pPr algn="ctr">
              <a:defRPr sz="4800" spc="300" baseline="0">
                <a:solidFill>
                  <a:schemeClr val="bg1"/>
                </a:solidFill>
              </a:defRPr>
            </a:lvl1pPr>
          </a:lstStyle>
          <a:p>
            <a:r>
              <a:rPr lang="sl-SI" noProof="0"/>
              <a:t>Uredite slog naslova matrice</a:t>
            </a:r>
            <a:endParaRPr lang="en-GB" noProof="0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D6D2A637-34AC-424A-86DE-5134E21E8F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3850" y="3675062"/>
            <a:ext cx="8496300" cy="823120"/>
          </a:xfrm>
        </p:spPr>
        <p:txBody>
          <a:bodyPr anchor="t"/>
          <a:lstStyle>
            <a:lvl1pPr marL="0" indent="0" algn="ctr">
              <a:buNone/>
              <a:defRPr cap="all" spc="3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sl-SI"/>
              <a:t>Uredite sloge besedila matrice</a:t>
            </a:r>
          </a:p>
        </p:txBody>
      </p:sp>
      <p:pic>
        <p:nvPicPr>
          <p:cNvPr id="6" name="Logo">
            <a:extLst>
              <a:ext uri="{FF2B5EF4-FFF2-40B4-BE49-F238E27FC236}">
                <a16:creationId xmlns:a16="http://schemas.microsoft.com/office/drawing/2014/main" id="{80200013-1888-4C85-804E-0342C13158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50" y="303212"/>
            <a:ext cx="1069975" cy="534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2486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05112907-47B5-41B3-B6E6-455BA26E01A5}"/>
              </a:ext>
            </a:extLst>
          </p:cNvPr>
          <p:cNvSpPr>
            <a:spLocks noGrp="1"/>
          </p:cNvSpPr>
          <p:nvPr>
            <p:ph type="body" sz="half" idx="26"/>
          </p:nvPr>
        </p:nvSpPr>
        <p:spPr>
          <a:xfrm>
            <a:off x="323850" y="1365250"/>
            <a:ext cx="2844007" cy="254000"/>
          </a:xfrm>
        </p:spPr>
        <p:txBody>
          <a:bodyPr anchor="b">
            <a:noAutofit/>
          </a:bodyPr>
          <a:lstStyle>
            <a:lvl1pPr marL="0" indent="0" algn="ctr">
              <a:buNone/>
              <a:defRPr sz="1800" cap="all" spc="300" baseline="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sl-SI" noProof="0"/>
              <a:t>Uredite sloge besedila matrice</a:t>
            </a: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EF703155-9A48-4E6A-8F27-F35E3A697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1917986"/>
            <a:ext cx="2844007" cy="653764"/>
          </a:xfrm>
        </p:spPr>
        <p:txBody>
          <a:bodyPr anchor="t"/>
          <a:lstStyle>
            <a:lvl1pPr algn="ctr">
              <a:defRPr sz="2400" cap="all" spc="300" baseline="0"/>
            </a:lvl1pPr>
          </a:lstStyle>
          <a:p>
            <a:r>
              <a:rPr lang="sl-SI" noProof="0"/>
              <a:t>Uredite slog naslova matrice</a:t>
            </a:r>
            <a:endParaRPr lang="en-GB" noProof="0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558FB7AB-3756-41FA-9444-25CB08A9E6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23850" y="2676524"/>
            <a:ext cx="2844007" cy="2163763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sl-SI" noProof="0"/>
              <a:t>Uredite sloge besedila matrice</a:t>
            </a:r>
          </a:p>
        </p:txBody>
      </p:sp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CA33EAE8-ADFC-41D2-A24B-EF765D8206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491707" y="0"/>
            <a:ext cx="5652294" cy="5143500"/>
          </a:xfr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sl-SI" noProof="0"/>
              <a:t>Kliknite ikono, če želite dodati sliko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7663102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E623CC37-0B39-4D34-AFE1-CAC14070CF28}"/>
              </a:ext>
            </a:extLst>
          </p:cNvPr>
          <p:cNvSpPr>
            <a:spLocks noGrp="1"/>
          </p:cNvSpPr>
          <p:nvPr>
            <p:ph type="body" sz="half" idx="26"/>
          </p:nvPr>
        </p:nvSpPr>
        <p:spPr>
          <a:xfrm>
            <a:off x="323850" y="1365250"/>
            <a:ext cx="2844007" cy="254000"/>
          </a:xfrm>
        </p:spPr>
        <p:txBody>
          <a:bodyPr anchor="b">
            <a:noAutofit/>
          </a:bodyPr>
          <a:lstStyle>
            <a:lvl1pPr marL="0" indent="0" algn="ctr">
              <a:buNone/>
              <a:defRPr sz="1800" cap="all" spc="300" baseline="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sl-SI" noProof="0"/>
              <a:t>Uredite sloge besedila matrice</a:t>
            </a: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98C6FCA6-E3FB-40E8-95D1-09DB9A538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1917986"/>
            <a:ext cx="2844007" cy="653764"/>
          </a:xfrm>
        </p:spPr>
        <p:txBody>
          <a:bodyPr anchor="t"/>
          <a:lstStyle>
            <a:lvl1pPr algn="ctr">
              <a:defRPr sz="2400" cap="all" spc="300" baseline="0"/>
            </a:lvl1pPr>
          </a:lstStyle>
          <a:p>
            <a:r>
              <a:rPr lang="sl-SI" noProof="0"/>
              <a:t>Uredite slog naslova matrice</a:t>
            </a:r>
            <a:endParaRPr lang="en-GB" noProof="0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826626CA-C8E4-4FF2-AD3E-B25E6CDAD4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23850" y="2676524"/>
            <a:ext cx="2844007" cy="2163763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sl-SI" noProof="0"/>
              <a:t>Uredite sloge besedila matrice</a:t>
            </a:r>
          </a:p>
        </p:txBody>
      </p:sp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CA33EAE8-ADFC-41D2-A24B-EF765D8206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491707" y="303212"/>
            <a:ext cx="5328444" cy="4537076"/>
          </a:xfr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sl-SI" noProof="0"/>
              <a:t>Kliknite ikono, če želite dodati sliko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4623812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FC71B601-7189-49D0-852A-3AFD8A454CDD}"/>
              </a:ext>
            </a:extLst>
          </p:cNvPr>
          <p:cNvSpPr>
            <a:spLocks noGrp="1"/>
          </p:cNvSpPr>
          <p:nvPr>
            <p:ph type="body" sz="half" idx="26"/>
          </p:nvPr>
        </p:nvSpPr>
        <p:spPr>
          <a:xfrm>
            <a:off x="323850" y="1365250"/>
            <a:ext cx="2844007" cy="254000"/>
          </a:xfrm>
        </p:spPr>
        <p:txBody>
          <a:bodyPr anchor="b">
            <a:noAutofit/>
          </a:bodyPr>
          <a:lstStyle>
            <a:lvl1pPr marL="0" indent="0" algn="ctr">
              <a:buNone/>
              <a:defRPr sz="1800" cap="all" spc="300" baseline="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sl-SI" noProof="0"/>
              <a:t>Uredite sloge besedila matrice</a:t>
            </a: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37DF53D0-9369-4A0D-BA95-39EF0A40C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1917986"/>
            <a:ext cx="2844007" cy="653764"/>
          </a:xfrm>
        </p:spPr>
        <p:txBody>
          <a:bodyPr anchor="t"/>
          <a:lstStyle>
            <a:lvl1pPr algn="ctr">
              <a:defRPr sz="2400" cap="all" spc="300" baseline="0"/>
            </a:lvl1pPr>
          </a:lstStyle>
          <a:p>
            <a:r>
              <a:rPr lang="sl-SI" noProof="0"/>
              <a:t>Uredite slog naslova matrice</a:t>
            </a:r>
            <a:endParaRPr lang="en-GB" noProof="0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1CBB5A71-0446-4943-8072-2890F0DFDA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23850" y="2676524"/>
            <a:ext cx="2844007" cy="2163763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sl-SI" noProof="0"/>
              <a:t>Uredite sloge besedila matrice</a:t>
            </a:r>
          </a:p>
        </p:txBody>
      </p:sp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CA33EAE8-ADFC-41D2-A24B-EF765D8206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491707" y="303213"/>
            <a:ext cx="5328444" cy="4537075"/>
          </a:xfr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sl-SI" noProof="0"/>
              <a:t>Kliknite ikono, če želite dodati sliko</a:t>
            </a:r>
            <a:endParaRPr lang="en-GB" noProof="0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8D2E1662-C1F9-43FF-80C8-47A024A98AFB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5976144" y="4840288"/>
            <a:ext cx="2844007" cy="303213"/>
          </a:xfrm>
        </p:spPr>
        <p:txBody>
          <a:bodyPr/>
          <a:lstStyle>
            <a:lvl1pPr marL="0" indent="0" algn="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sl-SI" noProof="0"/>
              <a:t>Uredite sloge besedila matrice</a:t>
            </a:r>
          </a:p>
        </p:txBody>
      </p:sp>
    </p:spTree>
    <p:extLst>
      <p:ext uri="{BB962C8B-B14F-4D97-AF65-F5344CB8AC3E}">
        <p14:creationId xmlns:p14="http://schemas.microsoft.com/office/powerpoint/2010/main" val="4233922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#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">
            <a:extLst>
              <a:ext uri="{FF2B5EF4-FFF2-40B4-BE49-F238E27FC236}">
                <a16:creationId xmlns:a16="http://schemas.microsoft.com/office/drawing/2014/main" id="{3909EB96-E036-426E-ACD2-588011295F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1917986"/>
            <a:ext cx="2844007" cy="653764"/>
          </a:xfrm>
        </p:spPr>
        <p:txBody>
          <a:bodyPr anchor="t"/>
          <a:lstStyle>
            <a:lvl1pPr algn="ctr">
              <a:defRPr sz="2400" cap="all" spc="300" baseline="0"/>
            </a:lvl1pPr>
          </a:lstStyle>
          <a:p>
            <a:r>
              <a:rPr lang="sl-SI" noProof="0"/>
              <a:t>Uredite slog naslova matrice</a:t>
            </a:r>
            <a:endParaRPr lang="en-GB" noProof="0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2579E21A-A586-483D-BDCE-6A408C923E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23850" y="2676524"/>
            <a:ext cx="2844007" cy="2163763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sl-SI" noProof="0"/>
              <a:t>Uredite sloge besedila matrice</a:t>
            </a:r>
          </a:p>
        </p:txBody>
      </p:sp>
      <p:sp>
        <p:nvSpPr>
          <p:cNvPr id="39" name="Picture Placeholder 4">
            <a:extLst>
              <a:ext uri="{FF2B5EF4-FFF2-40B4-BE49-F238E27FC236}">
                <a16:creationId xmlns:a16="http://schemas.microsoft.com/office/drawing/2014/main" id="{EE9C4672-0719-42CE-94B7-5B0AADC273F0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491706" y="303213"/>
            <a:ext cx="2546237" cy="2163763"/>
          </a:xfr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indent="0">
              <a:buNone/>
              <a:defRPr sz="900"/>
            </a:lvl1pPr>
          </a:lstStyle>
          <a:p>
            <a:r>
              <a:rPr lang="sl-SI"/>
              <a:t>Kliknite ikono, če želite dodati sliko</a:t>
            </a:r>
            <a:endParaRPr lang="en-GB"/>
          </a:p>
        </p:txBody>
      </p:sp>
      <p:sp>
        <p:nvSpPr>
          <p:cNvPr id="42" name="Picture Placeholder 5">
            <a:extLst>
              <a:ext uri="{FF2B5EF4-FFF2-40B4-BE49-F238E27FC236}">
                <a16:creationId xmlns:a16="http://schemas.microsoft.com/office/drawing/2014/main" id="{2491907E-934E-4456-8064-2979C73F5B65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273914" y="303213"/>
            <a:ext cx="2546237" cy="2163763"/>
          </a:xfr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indent="0">
              <a:buNone/>
              <a:defRPr sz="900"/>
            </a:lvl1pPr>
          </a:lstStyle>
          <a:p>
            <a:r>
              <a:rPr lang="sl-SI"/>
              <a:t>Kliknite ikono, če želite dodati sliko</a:t>
            </a:r>
            <a:endParaRPr lang="en-GB"/>
          </a:p>
        </p:txBody>
      </p:sp>
      <p:sp>
        <p:nvSpPr>
          <p:cNvPr id="45" name="Picture Placeholder 6">
            <a:extLst>
              <a:ext uri="{FF2B5EF4-FFF2-40B4-BE49-F238E27FC236}">
                <a16:creationId xmlns:a16="http://schemas.microsoft.com/office/drawing/2014/main" id="{BED37EBB-3CE0-4E37-80EC-737F35500814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3491706" y="2676524"/>
            <a:ext cx="2546237" cy="2163763"/>
          </a:xfr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indent="0">
              <a:buNone/>
              <a:defRPr sz="900"/>
            </a:lvl1pPr>
          </a:lstStyle>
          <a:p>
            <a:r>
              <a:rPr lang="sl-SI"/>
              <a:t>Kliknite ikono, če želite dodati sliko</a:t>
            </a:r>
            <a:endParaRPr lang="en-GB"/>
          </a:p>
        </p:txBody>
      </p:sp>
      <p:sp>
        <p:nvSpPr>
          <p:cNvPr id="46" name="Picture Placeholder 7">
            <a:extLst>
              <a:ext uri="{FF2B5EF4-FFF2-40B4-BE49-F238E27FC236}">
                <a16:creationId xmlns:a16="http://schemas.microsoft.com/office/drawing/2014/main" id="{FABBE578-CDB2-46E0-A96B-1B5C680545C8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273913" y="2676524"/>
            <a:ext cx="2546237" cy="2163763"/>
          </a:xfr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indent="0">
              <a:buNone/>
              <a:defRPr sz="900"/>
            </a:lvl1pPr>
          </a:lstStyle>
          <a:p>
            <a:r>
              <a:rPr lang="sl-SI"/>
              <a:t>Kliknite ikono, če želite dodati sliko</a:t>
            </a:r>
            <a:endParaRPr lang="en-GB"/>
          </a:p>
        </p:txBody>
      </p: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B1E55FDC-FDD2-48E8-9769-5379004A26AD}"/>
              </a:ext>
            </a:extLst>
          </p:cNvPr>
          <p:cNvSpPr>
            <a:spLocks noGrp="1"/>
          </p:cNvSpPr>
          <p:nvPr>
            <p:ph type="body" sz="half" idx="26"/>
          </p:nvPr>
        </p:nvSpPr>
        <p:spPr>
          <a:xfrm>
            <a:off x="323850" y="1365250"/>
            <a:ext cx="2844007" cy="254000"/>
          </a:xfrm>
        </p:spPr>
        <p:txBody>
          <a:bodyPr anchor="b">
            <a:noAutofit/>
          </a:bodyPr>
          <a:lstStyle>
            <a:lvl1pPr marL="0" indent="0" algn="ctr">
              <a:buNone/>
              <a:defRPr sz="1800" cap="all" spc="300" baseline="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sl-SI" noProof="0"/>
              <a:t>Uredite sloge besedila matrice</a:t>
            </a:r>
          </a:p>
        </p:txBody>
      </p:sp>
    </p:spTree>
    <p:extLst>
      <p:ext uri="{BB962C8B-B14F-4D97-AF65-F5344CB8AC3E}">
        <p14:creationId xmlns:p14="http://schemas.microsoft.com/office/powerpoint/2010/main" val="36589693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#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1">
            <a:extLst>
              <a:ext uri="{FF2B5EF4-FFF2-40B4-BE49-F238E27FC236}">
                <a16:creationId xmlns:a16="http://schemas.microsoft.com/office/drawing/2014/main" id="{92503640-B7C3-4382-AE5E-A8DED4527C6E}"/>
              </a:ext>
            </a:extLst>
          </p:cNvPr>
          <p:cNvSpPr>
            <a:spLocks noGrp="1"/>
          </p:cNvSpPr>
          <p:nvPr>
            <p:ph type="body" sz="half" idx="26"/>
          </p:nvPr>
        </p:nvSpPr>
        <p:spPr>
          <a:xfrm>
            <a:off x="1587735" y="303213"/>
            <a:ext cx="5968532" cy="428939"/>
          </a:xfrm>
        </p:spPr>
        <p:txBody>
          <a:bodyPr anchor="b">
            <a:noAutofit/>
          </a:bodyPr>
          <a:lstStyle>
            <a:lvl1pPr marL="0" indent="0" algn="ctr">
              <a:buNone/>
              <a:defRPr sz="1800" cap="all" spc="300" baseline="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sl-SI" noProof="0"/>
              <a:t>Uredite sloge besedila matrice</a:t>
            </a:r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A4E5B5B7-9C47-4A00-94CB-7DA5601F5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734" y="772633"/>
            <a:ext cx="5968533" cy="592617"/>
          </a:xfrm>
        </p:spPr>
        <p:txBody>
          <a:bodyPr anchor="t">
            <a:noAutofit/>
          </a:bodyPr>
          <a:lstStyle>
            <a:lvl1pPr algn="ctr">
              <a:defRPr sz="2400" spc="300" baseline="0"/>
            </a:lvl1pPr>
          </a:lstStyle>
          <a:p>
            <a:r>
              <a:rPr lang="sl-SI"/>
              <a:t>Uredite slog naslova matrice</a:t>
            </a:r>
            <a:endParaRPr lang="en-GB" dirty="0"/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25C4849C-D367-4E9B-B335-D910CD9C8F9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23850" y="2092324"/>
            <a:ext cx="1926432" cy="1926432"/>
          </a:xfr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indent="0">
              <a:buNone/>
              <a:defRPr sz="900"/>
            </a:lvl1pPr>
          </a:lstStyle>
          <a:p>
            <a:r>
              <a:rPr lang="sl-SI"/>
              <a:t>Kliknite ikono, če želite dodati sliko</a:t>
            </a:r>
            <a:endParaRPr lang="en-GB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96249447-7EEA-47D4-8D1F-A80A854CCDB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23850" y="4018755"/>
            <a:ext cx="1926432" cy="294481"/>
          </a:xfrm>
        </p:spPr>
        <p:txBody>
          <a:bodyPr anchor="b">
            <a:noAutofit/>
          </a:bodyPr>
          <a:lstStyle>
            <a:lvl1pPr marL="0" indent="0">
              <a:buNone/>
              <a:defRPr sz="1600" b="0" cap="all" spc="150" baseline="0">
                <a:latin typeface="+mj-lt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EAE22463-DDC8-442B-B126-2C9EC8850FD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23849" y="4313237"/>
            <a:ext cx="1926432" cy="184945"/>
          </a:xfrm>
        </p:spPr>
        <p:txBody>
          <a:bodyPr>
            <a:noAutofit/>
          </a:bodyPr>
          <a:lstStyle>
            <a:lvl1pPr marL="0" indent="0">
              <a:buNone/>
              <a:defRPr sz="1200" b="0">
                <a:latin typeface="+mn-lt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12" name="Picture Placeholder 6">
            <a:extLst>
              <a:ext uri="{FF2B5EF4-FFF2-40B4-BE49-F238E27FC236}">
                <a16:creationId xmlns:a16="http://schemas.microsoft.com/office/drawing/2014/main" id="{3F65D68F-2C05-4B5C-9D55-36B0914E5B3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513806" y="2092324"/>
            <a:ext cx="1926432" cy="1926432"/>
          </a:xfr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indent="0">
              <a:buNone/>
              <a:defRPr sz="900"/>
            </a:lvl1pPr>
          </a:lstStyle>
          <a:p>
            <a:r>
              <a:rPr lang="sl-SI"/>
              <a:t>Kliknite ikono, če želite dodati sliko</a:t>
            </a:r>
            <a:endParaRPr lang="en-GB"/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0C29FA5C-103C-48CF-A515-E2C7422AC3E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513806" y="4018755"/>
            <a:ext cx="1926432" cy="294481"/>
          </a:xfrm>
        </p:spPr>
        <p:txBody>
          <a:bodyPr anchor="b">
            <a:noAutofit/>
          </a:bodyPr>
          <a:lstStyle>
            <a:lvl1pPr marL="0" indent="0">
              <a:buNone/>
              <a:defRPr sz="1600" b="0" cap="all" spc="150" baseline="0">
                <a:latin typeface="+mj-lt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0B02F98E-F45A-4A2E-9622-26E9BCA67A4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513805" y="4313237"/>
            <a:ext cx="1926432" cy="184945"/>
          </a:xfrm>
        </p:spPr>
        <p:txBody>
          <a:bodyPr>
            <a:noAutofit/>
          </a:bodyPr>
          <a:lstStyle>
            <a:lvl1pPr marL="0" indent="0">
              <a:buNone/>
              <a:defRPr sz="1200" b="0">
                <a:latin typeface="+mn-lt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6960E43F-3C71-482E-A9DE-6BC5222A7C3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703763" y="2092324"/>
            <a:ext cx="1926432" cy="1926432"/>
          </a:xfr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indent="0">
              <a:buNone/>
              <a:defRPr sz="900"/>
            </a:lvl1pPr>
          </a:lstStyle>
          <a:p>
            <a:r>
              <a:rPr lang="sl-SI"/>
              <a:t>Kliknite ikono, če želite dodati sliko</a:t>
            </a:r>
            <a:endParaRPr lang="en-GB"/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DB2D1BF1-DCD0-4D36-A1A3-98C7ECCC459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703764" y="4018755"/>
            <a:ext cx="1926432" cy="294481"/>
          </a:xfrm>
        </p:spPr>
        <p:txBody>
          <a:bodyPr anchor="b">
            <a:noAutofit/>
          </a:bodyPr>
          <a:lstStyle>
            <a:lvl1pPr marL="0" indent="0">
              <a:buNone/>
              <a:defRPr sz="1600" b="0" cap="all" spc="150" baseline="0">
                <a:latin typeface="+mj-lt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E3B7B3C9-9473-4C53-B448-20824DDC541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703763" y="4313237"/>
            <a:ext cx="1926432" cy="184945"/>
          </a:xfrm>
        </p:spPr>
        <p:txBody>
          <a:bodyPr>
            <a:noAutofit/>
          </a:bodyPr>
          <a:lstStyle>
            <a:lvl1pPr marL="0" indent="0">
              <a:buNone/>
              <a:defRPr sz="1200" b="0">
                <a:latin typeface="+mn-lt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10" name="Picture Placeholder 12">
            <a:extLst>
              <a:ext uri="{FF2B5EF4-FFF2-40B4-BE49-F238E27FC236}">
                <a16:creationId xmlns:a16="http://schemas.microsoft.com/office/drawing/2014/main" id="{541E32CF-AF78-4609-A158-DD50B5168CA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893719" y="2092324"/>
            <a:ext cx="1926432" cy="1926432"/>
          </a:xfr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indent="0">
              <a:buNone/>
              <a:defRPr sz="900"/>
            </a:lvl1pPr>
          </a:lstStyle>
          <a:p>
            <a:r>
              <a:rPr lang="sl-SI"/>
              <a:t>Kliknite ikono, če želite dodati sliko</a:t>
            </a:r>
            <a:endParaRPr lang="en-GB"/>
          </a:p>
        </p:txBody>
      </p:sp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6E23E7FA-A7B4-4DDC-ABBB-ADF1484BCAC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893720" y="4018755"/>
            <a:ext cx="1926432" cy="294481"/>
          </a:xfrm>
        </p:spPr>
        <p:txBody>
          <a:bodyPr anchor="b">
            <a:noAutofit/>
          </a:bodyPr>
          <a:lstStyle>
            <a:lvl1pPr marL="0" indent="0">
              <a:buNone/>
              <a:defRPr sz="1600" b="0" cap="all" spc="150" baseline="0">
                <a:latin typeface="+mj-lt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C4AB0CE6-7D1B-4673-AF39-4E2E5FC94A9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93719" y="4313237"/>
            <a:ext cx="1926432" cy="184945"/>
          </a:xfrm>
        </p:spPr>
        <p:txBody>
          <a:bodyPr>
            <a:noAutofit/>
          </a:bodyPr>
          <a:lstStyle>
            <a:lvl1pPr marL="0" indent="0">
              <a:buNone/>
              <a:defRPr sz="1200" b="0">
                <a:latin typeface="+mn-lt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sl-SI"/>
              <a:t>Uredite sloge besedila matrice</a:t>
            </a:r>
          </a:p>
        </p:txBody>
      </p:sp>
    </p:spTree>
    <p:extLst>
      <p:ext uri="{BB962C8B-B14F-4D97-AF65-F5344CB8AC3E}">
        <p14:creationId xmlns:p14="http://schemas.microsoft.com/office/powerpoint/2010/main" val="32841338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E6D3DE-A265-4CB1-B4EB-27B45B362E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3850" y="3148012"/>
            <a:ext cx="8496300" cy="1091075"/>
          </a:xfrm>
        </p:spPr>
        <p:txBody>
          <a:bodyPr anchor="b">
            <a:normAutofit/>
          </a:bodyPr>
          <a:lstStyle>
            <a:lvl1pPr algn="ctr">
              <a:lnSpc>
                <a:spcPct val="100000"/>
              </a:lnSpc>
              <a:defRPr sz="3200" cap="all" baseline="0">
                <a:solidFill>
                  <a:schemeClr val="bg1"/>
                </a:solidFill>
              </a:defRPr>
            </a:lvl1pPr>
          </a:lstStyle>
          <a:p>
            <a:r>
              <a:rPr lang="sl-SI" noProof="0"/>
              <a:t>Uredite slog naslova matrice</a:t>
            </a:r>
            <a:endParaRPr lang="en-GB" noProof="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876BC3-D894-48D5-A0A9-CB111E9BB7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3850" y="4239088"/>
            <a:ext cx="8496300" cy="601200"/>
          </a:xfrm>
        </p:spPr>
        <p:txBody>
          <a:bodyPr/>
          <a:lstStyle>
            <a:lvl1pPr marL="0" indent="0" algn="ctr">
              <a:buNone/>
              <a:defRPr sz="1800" spc="0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l-SI" noProof="0"/>
              <a:t>Kliknite, da uredite slog podnaslova matrice</a:t>
            </a:r>
            <a:endParaRPr lang="en-GB" noProof="0" dirty="0"/>
          </a:p>
        </p:txBody>
      </p:sp>
      <p:pic>
        <p:nvPicPr>
          <p:cNvPr id="5" name="Logo">
            <a:extLst>
              <a:ext uri="{FF2B5EF4-FFF2-40B4-BE49-F238E27FC236}">
                <a16:creationId xmlns:a16="http://schemas.microsoft.com/office/drawing/2014/main" id="{5A467E3D-A9B0-4D88-A37E-B675CD585D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50" y="303212"/>
            <a:ext cx="1069975" cy="534988"/>
          </a:xfrm>
          <a:prstGeom prst="rect">
            <a:avLst/>
          </a:prstGeom>
        </p:spPr>
      </p:pic>
      <p:pic>
        <p:nvPicPr>
          <p:cNvPr id="6" name="Logo">
            <a:extLst>
              <a:ext uri="{FF2B5EF4-FFF2-40B4-BE49-F238E27FC236}">
                <a16:creationId xmlns:a16="http://schemas.microsoft.com/office/drawing/2014/main" id="{78F48FC9-53D7-4961-803C-3B0797EAE2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50" y="303212"/>
            <a:ext cx="1069975" cy="534988"/>
          </a:xfrm>
          <a:prstGeom prst="rect">
            <a:avLst/>
          </a:prstGeom>
        </p:spPr>
      </p:pic>
      <p:pic>
        <p:nvPicPr>
          <p:cNvPr id="7" name="Logo">
            <a:extLst>
              <a:ext uri="{FF2B5EF4-FFF2-40B4-BE49-F238E27FC236}">
                <a16:creationId xmlns:a16="http://schemas.microsoft.com/office/drawing/2014/main" id="{8980179C-56C0-4610-88CC-F35AFE966D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50" y="303212"/>
            <a:ext cx="1069975" cy="534988"/>
          </a:xfrm>
          <a:prstGeom prst="rect">
            <a:avLst/>
          </a:prstGeom>
        </p:spPr>
      </p:pic>
      <p:pic>
        <p:nvPicPr>
          <p:cNvPr id="8" name="Logo">
            <a:extLst>
              <a:ext uri="{FF2B5EF4-FFF2-40B4-BE49-F238E27FC236}">
                <a16:creationId xmlns:a16="http://schemas.microsoft.com/office/drawing/2014/main" id="{E91F854D-57FB-463A-BD6F-DA3CD20D2A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50" y="303212"/>
            <a:ext cx="1069975" cy="534988"/>
          </a:xfrm>
          <a:prstGeom prst="rect">
            <a:avLst/>
          </a:prstGeom>
        </p:spPr>
      </p:pic>
      <p:pic>
        <p:nvPicPr>
          <p:cNvPr id="9" name="Logo">
            <a:extLst>
              <a:ext uri="{FF2B5EF4-FFF2-40B4-BE49-F238E27FC236}">
                <a16:creationId xmlns:a16="http://schemas.microsoft.com/office/drawing/2014/main" id="{FE519620-63DA-40AA-8ABC-EB03F52D04E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3850" y="303212"/>
            <a:ext cx="1069975" cy="534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2652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1983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2932F22-61D7-D146-B0A2-F04D3872CAC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23C56F9-4738-C742-8284-AF1688CE35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1728" y="311179"/>
            <a:ext cx="1014695" cy="507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922946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1F625C-282E-426D-8D05-B78134FE7F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D01C1D-8D00-4EEA-91BA-368F4A9460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sl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C84123-A2F8-4871-828D-7596E9B288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B4EBB-A5C9-49DC-9BD5-7A3E9626BD12}" type="datetimeFigureOut">
              <a:rPr lang="sl-SI" smtClean="0"/>
              <a:t>13. 11. 2022</a:t>
            </a:fld>
            <a:endParaRPr 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47B4AC-72EE-4AC5-BF5D-C25536FB3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145D27-B674-4E2F-90C3-046C2B116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1DF79-C854-4D13-9B35-365BB79DB89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0173221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in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Рисунок 16">
            <a:extLst>
              <a:ext uri="{FF2B5EF4-FFF2-40B4-BE49-F238E27FC236}">
                <a16:creationId xmlns:a16="http://schemas.microsoft.com/office/drawing/2014/main" id="{A426F37A-26C6-934D-BA4E-1FBA5E789C25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3079840" y="0"/>
            <a:ext cx="6070907" cy="5143500"/>
          </a:xfrm>
          <a:custGeom>
            <a:avLst/>
            <a:gdLst>
              <a:gd name="connsiteX0" fmla="*/ 3959927 w 16191193"/>
              <a:gd name="connsiteY0" fmla="*/ 6858795 h 13717588"/>
              <a:gd name="connsiteX1" fmla="*/ 10089457 w 16191193"/>
              <a:gd name="connsiteY1" fmla="*/ 6858795 h 13717588"/>
              <a:gd name="connsiteX2" fmla="*/ 10128825 w 16191193"/>
              <a:gd name="connsiteY2" fmla="*/ 6858795 h 13717588"/>
              <a:gd name="connsiteX3" fmla="*/ 16191193 w 16191193"/>
              <a:gd name="connsiteY3" fmla="*/ 6858795 h 13717588"/>
              <a:gd name="connsiteX4" fmla="*/ 16191193 w 16191193"/>
              <a:gd name="connsiteY4" fmla="*/ 6975118 h 13717588"/>
              <a:gd name="connsiteX5" fmla="*/ 12298425 w 16191193"/>
              <a:gd name="connsiteY5" fmla="*/ 13717588 h 13717588"/>
              <a:gd name="connsiteX6" fmla="*/ 6168898 w 16191193"/>
              <a:gd name="connsiteY6" fmla="*/ 13717588 h 13717588"/>
              <a:gd name="connsiteX7" fmla="*/ 6129529 w 16191193"/>
              <a:gd name="connsiteY7" fmla="*/ 13717588 h 13717588"/>
              <a:gd name="connsiteX8" fmla="*/ 0 w 16191193"/>
              <a:gd name="connsiteY8" fmla="*/ 13717588 h 13717588"/>
              <a:gd name="connsiteX9" fmla="*/ 14049381 w 16191193"/>
              <a:gd name="connsiteY9" fmla="*/ 0 h 13717588"/>
              <a:gd name="connsiteX10" fmla="*/ 16191193 w 16191193"/>
              <a:gd name="connsiteY10" fmla="*/ 0 h 13717588"/>
              <a:gd name="connsiteX11" fmla="*/ 16191193 w 16191193"/>
              <a:gd name="connsiteY11" fmla="*/ 6858794 h 13717588"/>
              <a:gd name="connsiteX12" fmla="*/ 10128825 w 16191193"/>
              <a:gd name="connsiteY12" fmla="*/ 6858794 h 13717588"/>
              <a:gd name="connsiteX13" fmla="*/ 10128825 w 16191193"/>
              <a:gd name="connsiteY13" fmla="*/ 6858794 h 13717588"/>
              <a:gd name="connsiteX14" fmla="*/ 3959926 w 16191193"/>
              <a:gd name="connsiteY14" fmla="*/ 6858794 h 13717588"/>
              <a:gd name="connsiteX15" fmla="*/ 7919853 w 16191193"/>
              <a:gd name="connsiteY15" fmla="*/ 2 h 13717588"/>
              <a:gd name="connsiteX16" fmla="*/ 14049379 w 16191193"/>
              <a:gd name="connsiteY16" fmla="*/ 2 h 13717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6191193" h="13717588">
                <a:moveTo>
                  <a:pt x="3959927" y="6858795"/>
                </a:moveTo>
                <a:lnTo>
                  <a:pt x="10089457" y="6858795"/>
                </a:lnTo>
                <a:lnTo>
                  <a:pt x="10128825" y="6858795"/>
                </a:lnTo>
                <a:lnTo>
                  <a:pt x="16191193" y="6858795"/>
                </a:lnTo>
                <a:lnTo>
                  <a:pt x="16191193" y="6975118"/>
                </a:lnTo>
                <a:lnTo>
                  <a:pt x="12298425" y="13717588"/>
                </a:lnTo>
                <a:lnTo>
                  <a:pt x="6168898" y="13717588"/>
                </a:lnTo>
                <a:lnTo>
                  <a:pt x="6129529" y="13717588"/>
                </a:lnTo>
                <a:lnTo>
                  <a:pt x="0" y="13717588"/>
                </a:lnTo>
                <a:close/>
                <a:moveTo>
                  <a:pt x="14049381" y="0"/>
                </a:moveTo>
                <a:lnTo>
                  <a:pt x="16191193" y="0"/>
                </a:lnTo>
                <a:lnTo>
                  <a:pt x="16191193" y="6858794"/>
                </a:lnTo>
                <a:lnTo>
                  <a:pt x="10128825" y="6858794"/>
                </a:lnTo>
                <a:lnTo>
                  <a:pt x="10128825" y="6858794"/>
                </a:lnTo>
                <a:lnTo>
                  <a:pt x="3959926" y="6858794"/>
                </a:lnTo>
                <a:lnTo>
                  <a:pt x="7919853" y="2"/>
                </a:lnTo>
                <a:lnTo>
                  <a:pt x="14049379" y="2"/>
                </a:lnTo>
                <a:close/>
              </a:path>
            </a:pathLst>
          </a:cu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defRPr lang="ru-RU" sz="300" dirty="0"/>
            </a:lvl1pPr>
          </a:lstStyle>
          <a:p>
            <a:pPr lvl="0" algn="ctr"/>
            <a:endParaRPr lang="ru-RU" dirty="0"/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66987AE1-D782-F749-98C3-249E65517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072" y="2652750"/>
            <a:ext cx="4616912" cy="2490751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30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65442" algn="l"/>
              </a:tabLst>
              <a:defRPr lang="ru-RU" sz="4312" b="1" i="0" kern="1200" spc="0" baseline="0" dirty="0">
                <a:solidFill>
                  <a:schemeClr val="tx2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029110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s #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">
            <a:extLst>
              <a:ext uri="{FF2B5EF4-FFF2-40B4-BE49-F238E27FC236}">
                <a16:creationId xmlns:a16="http://schemas.microsoft.com/office/drawing/2014/main" id="{20073C06-2080-4505-8F7C-E8C4FF9A2BF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5143500"/>
          </a:xfr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indent="0">
              <a:buNone/>
              <a:defRPr sz="900" spc="300" baseline="0"/>
            </a:lvl1pPr>
          </a:lstStyle>
          <a:p>
            <a:r>
              <a:rPr lang="sl-SI" noProof="0"/>
              <a:t>Kliknite ikono, če želite dodati sliko</a:t>
            </a:r>
            <a:endParaRPr lang="en-GB" noProof="0" dirty="0"/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0CE6D3DE-A265-4CB1-B4EB-27B45B362E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3850" y="1365250"/>
            <a:ext cx="8496300" cy="1206500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3200" i="1" cap="none" baseline="0">
                <a:solidFill>
                  <a:schemeClr val="bg1"/>
                </a:solidFill>
              </a:defRPr>
            </a:lvl1pPr>
          </a:lstStyle>
          <a:p>
            <a:r>
              <a:rPr lang="sl-SI" noProof="0"/>
              <a:t>Uredite slog naslova matrice</a:t>
            </a:r>
            <a:endParaRPr lang="en-GB" noProof="0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DAA6538D-D130-42BE-B665-31AFCFFF3AA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3850" y="3148013"/>
            <a:ext cx="8496300" cy="360363"/>
          </a:xfrm>
          <a:solidFill>
            <a:srgbClr val="000000">
              <a:alpha val="50196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normAutofit/>
          </a:bodyPr>
          <a:lstStyle>
            <a:lvl1pPr marL="0" indent="0" algn="l">
              <a:buNone/>
              <a:defRPr sz="1800" cap="all" spc="300" baseline="0"/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sl-SI" noProof="0" dirty="0"/>
              <a:t>KLIKNITE, ČE ŽELITE DODATI POGLAVJE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E500E032-E709-43B2-9FCC-AA95C61808E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23850" y="3593775"/>
            <a:ext cx="8496300" cy="360363"/>
          </a:xfrm>
          <a:solidFill>
            <a:srgbClr val="000000">
              <a:alpha val="50196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normAutofit/>
          </a:bodyPr>
          <a:lstStyle>
            <a:lvl1pPr marL="0" indent="0" algn="l">
              <a:buNone/>
              <a:defRPr sz="1800" cap="all" spc="300" baseline="0"/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sl-SI" noProof="0" dirty="0"/>
              <a:t>KLIKNITE, ČE ŽELITE DODATI POGLAVJE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AEAA55A1-0EE0-45BF-8D13-DE05228D7A3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23850" y="4039538"/>
            <a:ext cx="8496300" cy="360363"/>
          </a:xfrm>
          <a:solidFill>
            <a:srgbClr val="000000">
              <a:alpha val="50196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normAutofit/>
          </a:bodyPr>
          <a:lstStyle>
            <a:lvl1pPr marL="0" indent="0" algn="l">
              <a:buNone/>
              <a:defRPr sz="1800" cap="all" spc="300" baseline="0"/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sl-SI" noProof="0" dirty="0"/>
              <a:t>KLIKNITE, ČE ŽELITE DODATI POGLAVJE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861D5CA5-3AF7-4B9B-957A-B34F61624DD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3850" y="4485301"/>
            <a:ext cx="8496300" cy="360363"/>
          </a:xfrm>
          <a:solidFill>
            <a:srgbClr val="000000">
              <a:alpha val="50196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normAutofit/>
          </a:bodyPr>
          <a:lstStyle>
            <a:lvl1pPr marL="0" indent="0" algn="l">
              <a:buNone/>
              <a:defRPr sz="1800" cap="all" spc="300" baseline="0"/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sl-SI" noProof="0" dirty="0"/>
              <a:t>KLIKNITE, ČE ŽELITE DODATI POGLAVJE</a:t>
            </a:r>
          </a:p>
        </p:txBody>
      </p:sp>
      <p:pic>
        <p:nvPicPr>
          <p:cNvPr id="11" name="Logo">
            <a:extLst>
              <a:ext uri="{FF2B5EF4-FFF2-40B4-BE49-F238E27FC236}">
                <a16:creationId xmlns:a16="http://schemas.microsoft.com/office/drawing/2014/main" id="{7340EB4A-82DC-490C-93A8-0C1CCE782B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50" y="303212"/>
            <a:ext cx="1069975" cy="534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5413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1983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19A222-CC05-6044-9BA3-35E7F4656D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GB"/>
              <a:t>Click to edit Master title style</a:t>
            </a:r>
            <a:endParaRPr lang="en-S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AF5391-3FB4-1B45-BC30-1C5FDCB9A2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B2B0E9-0C9B-284D-8823-AB62D5A86B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AE737-7E96-1A48-A27A-5D17B990BE98}" type="datetimeFigureOut">
              <a:rPr lang="en-SI" smtClean="0"/>
              <a:t>11/13/2022</a:t>
            </a:fld>
            <a:endParaRPr lang="en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7BB1E7-422B-DD45-A5ED-9737BB96D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97ABF5-69C0-5845-AAEE-04DF61D46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7FA37-3306-3144-9ACB-6B7E7AD2AFDA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18548252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8ADF2-D75E-5A4D-9AEE-60A73D5B0B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S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EB1451-2B69-BE45-B145-58294DA294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45FB21-3D1E-5645-A50B-CA1EF81CCE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AE737-7E96-1A48-A27A-5D17B990BE98}" type="datetimeFigureOut">
              <a:rPr lang="en-SI" smtClean="0"/>
              <a:t>11/13/2022</a:t>
            </a:fld>
            <a:endParaRPr lang="en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CDF5FE-558C-DF4C-9129-5A2B71266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A395BE-0089-BE4D-B070-3038A862D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7FA37-3306-3144-9ACB-6B7E7AD2AFDA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34751390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33DF75-5C61-1644-8F30-8EC0536DC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GB"/>
              <a:t>Click to edit Master title style</a:t>
            </a:r>
            <a:endParaRPr lang="en-S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D6FC83-CF1D-1F4C-BACC-0298CFF208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E6F02C-00F9-A247-933E-77E3971D71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AE737-7E96-1A48-A27A-5D17B990BE98}" type="datetimeFigureOut">
              <a:rPr lang="en-SI" smtClean="0"/>
              <a:t>11/13/2022</a:t>
            </a:fld>
            <a:endParaRPr lang="en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139FBC-73B5-F94A-9AE4-B0EE9ED97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C2C1FF-B922-BC49-83AC-0856BF6C8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7FA37-3306-3144-9ACB-6B7E7AD2AFDA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25481726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A0A08B-719B-2F41-8ACD-2207447D9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S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867CE6-54A8-ED43-9A7C-B7DCDC0F21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C32190-5B1D-3343-A66F-E2F9D86C27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26F118-6809-AF44-A2BB-E0D882B50D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AE737-7E96-1A48-A27A-5D17B990BE98}" type="datetimeFigureOut">
              <a:rPr lang="en-SI" smtClean="0"/>
              <a:t>11/13/2022</a:t>
            </a:fld>
            <a:endParaRPr lang="en-S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D440AA-6915-E341-9C36-6A5E16F7F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B0CA1E-2278-D341-B547-17EF51ECA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7FA37-3306-3144-9ACB-6B7E7AD2AFDA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4822152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EAEFFD-5557-9044-8AEA-3C7C9540FB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S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EA0F2D-FCD5-B04B-9FFB-7E69C75FA7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D77091-3735-0F4A-9BBC-7C2FB46AD2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9F9578-492E-1A46-BC44-AC4D073BAE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D64DC1-3357-D94A-9748-87380D5689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I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656C7D-E91A-EF4C-A444-69FCB5E9D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AE737-7E96-1A48-A27A-5D17B990BE98}" type="datetimeFigureOut">
              <a:rPr lang="en-SI" smtClean="0"/>
              <a:t>11/13/2022</a:t>
            </a:fld>
            <a:endParaRPr lang="en-S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A02578F-0927-5A4D-A90E-9685F1AFA8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F651BA-4A23-F946-A277-8C555BD6C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7FA37-3306-3144-9ACB-6B7E7AD2AFDA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22763807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44FFE-DCF9-8444-B3A2-A247F6C52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S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BD763D7-E38A-9349-BA4D-C0EB25D8F4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AE737-7E96-1A48-A27A-5D17B990BE98}" type="datetimeFigureOut">
              <a:rPr lang="en-SI" smtClean="0"/>
              <a:t>11/13/2022</a:t>
            </a:fld>
            <a:endParaRPr lang="en-S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F926AF-1197-4B44-BBDD-4A1F31C02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A68CE5-320B-DA44-90CA-BFCD32AB9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7FA37-3306-3144-9ACB-6B7E7AD2AFDA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20362609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5C9179-28CB-A543-8750-F1F94124D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AE737-7E96-1A48-A27A-5D17B990BE98}" type="datetimeFigureOut">
              <a:rPr lang="en-SI" smtClean="0"/>
              <a:t>11/13/2022</a:t>
            </a:fld>
            <a:endParaRPr lang="en-S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0F88664-124F-A44E-9841-8AE80FE25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10A676-FE7B-0D4C-87DB-674F99C0C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7FA37-3306-3144-9ACB-6B7E7AD2AFDA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35318468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5C018-DEFC-DF46-BBF7-BE5C0D72E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S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4FD29A-134B-BC4F-AE29-C4E4A48146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7AC011-B3CF-7849-9E30-E4CF5D2F81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F9CFC5-2A13-3D4E-B5BD-0C1BBE02CD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AE737-7E96-1A48-A27A-5D17B990BE98}" type="datetimeFigureOut">
              <a:rPr lang="en-SI" smtClean="0"/>
              <a:t>11/13/2022</a:t>
            </a:fld>
            <a:endParaRPr lang="en-S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ACFA15-42F9-684D-B524-5F834CFA3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30373B-9B54-FB4A-B12A-0CD2BE7616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7FA37-3306-3144-9ACB-6B7E7AD2AFDA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6915406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3CF74-64D1-D743-8E25-19B0F190A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SI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E3A64F6-E367-3943-B29D-CE169C9505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S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898664-78BC-874E-AA68-6A8396C02D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E1899A-F46D-F244-AC8A-7BFE32699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AE737-7E96-1A48-A27A-5D17B990BE98}" type="datetimeFigureOut">
              <a:rPr lang="en-SI" smtClean="0"/>
              <a:t>11/13/2022</a:t>
            </a:fld>
            <a:endParaRPr lang="en-S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ACF236-1F3B-034E-B620-8098965E1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145983-D705-9940-9366-B9545B763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7FA37-3306-3144-9ACB-6B7E7AD2AFDA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241154691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3C5C01-9700-8544-8097-2484178F8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S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E881F3-52F6-9D40-8292-5C1AD3B70F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6F72DD-C8B0-054C-A6DF-678A14513C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AE737-7E96-1A48-A27A-5D17B990BE98}" type="datetimeFigureOut">
              <a:rPr lang="en-SI" smtClean="0"/>
              <a:t>11/13/2022</a:t>
            </a:fld>
            <a:endParaRPr lang="en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F47F96-AFB9-0645-865D-49A6ADA17A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30896F-16C1-E54E-96CA-A8F0A0431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7FA37-3306-3144-9ACB-6B7E7AD2AFDA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4614067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s #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">
            <a:extLst>
              <a:ext uri="{FF2B5EF4-FFF2-40B4-BE49-F238E27FC236}">
                <a16:creationId xmlns:a16="http://schemas.microsoft.com/office/drawing/2014/main" id="{20073C06-2080-4505-8F7C-E8C4FF9A2BF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5143500"/>
          </a:xfr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indent="0">
              <a:buNone/>
              <a:defRPr sz="900"/>
            </a:lvl1pPr>
          </a:lstStyle>
          <a:p>
            <a:r>
              <a:rPr lang="sl-SI" noProof="0"/>
              <a:t>Kliknite ikono, če želite dodati sliko</a:t>
            </a:r>
            <a:endParaRPr lang="en-GB" noProof="0" dirty="0"/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0CE6D3DE-A265-4CB1-B4EB-27B45B362E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3850" y="1365250"/>
            <a:ext cx="8496300" cy="1206500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3200" i="1" cap="none" baseline="0">
                <a:solidFill>
                  <a:schemeClr val="bg1"/>
                </a:solidFill>
              </a:defRPr>
            </a:lvl1pPr>
          </a:lstStyle>
          <a:p>
            <a:r>
              <a:rPr lang="sl-SI" noProof="0"/>
              <a:t>Uredite slog naslova matrice</a:t>
            </a:r>
            <a:endParaRPr lang="en-GB" noProof="0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DAA6538D-D130-42BE-B665-31AFCFFF3AA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3850" y="3148013"/>
            <a:ext cx="8496300" cy="360363"/>
          </a:xfr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normAutofit/>
          </a:bodyPr>
          <a:lstStyle>
            <a:lvl1pPr marL="0" indent="0" algn="l">
              <a:buNone/>
              <a:defRPr sz="1800" cap="all" spc="300" baseline="0"/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sl-SI" noProof="0" dirty="0"/>
              <a:t>KLIKNITE, ČE ŽELITE DODATI POGLAVJE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E500E032-E709-43B2-9FCC-AA95C61808E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23850" y="3593775"/>
            <a:ext cx="8496300" cy="360363"/>
          </a:xfr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normAutofit/>
          </a:bodyPr>
          <a:lstStyle>
            <a:lvl1pPr marL="0" indent="0" algn="l">
              <a:buNone/>
              <a:defRPr sz="1800" cap="all" spc="300" baseline="0"/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sl-SI" noProof="0" dirty="0"/>
              <a:t>KLIKNITE, ČE ŽELITE DODATI POGLAVJE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AEAA55A1-0EE0-45BF-8D13-DE05228D7A3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23850" y="4039538"/>
            <a:ext cx="8496300" cy="360363"/>
          </a:xfr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normAutofit/>
          </a:bodyPr>
          <a:lstStyle>
            <a:lvl1pPr marL="0" indent="0" algn="l">
              <a:buNone/>
              <a:defRPr sz="1800" cap="all" spc="300" baseline="0"/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sl-SI" noProof="0" dirty="0"/>
              <a:t>KLIKNITE, ČE ŽELITE DODATI POGLAVJE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861D5CA5-3AF7-4B9B-957A-B34F61624DD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3850" y="4485301"/>
            <a:ext cx="8496300" cy="360363"/>
          </a:xfr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normAutofit/>
          </a:bodyPr>
          <a:lstStyle>
            <a:lvl1pPr marL="0" indent="0" algn="l">
              <a:buNone/>
              <a:defRPr sz="1800" cap="all" spc="300" baseline="0"/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sl-SI" noProof="0" dirty="0"/>
              <a:t>KLIKNITE, ČE ŽELITE DODATI POGLAVJE</a:t>
            </a:r>
          </a:p>
        </p:txBody>
      </p:sp>
      <p:pic>
        <p:nvPicPr>
          <p:cNvPr id="11" name="Logo">
            <a:extLst>
              <a:ext uri="{FF2B5EF4-FFF2-40B4-BE49-F238E27FC236}">
                <a16:creationId xmlns:a16="http://schemas.microsoft.com/office/drawing/2014/main" id="{7340EB4A-82DC-490C-93A8-0C1CCE782B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50" y="303212"/>
            <a:ext cx="1069975" cy="534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6930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1983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E53DC44-9746-D34A-B9FB-23FD8ED657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S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19E261-EF71-574C-AAD6-A6D80213E5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7A561A-B251-F54B-98A4-F387FFFE3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AE737-7E96-1A48-A27A-5D17B990BE98}" type="datetimeFigureOut">
              <a:rPr lang="en-SI" smtClean="0"/>
              <a:t>11/13/2022</a:t>
            </a:fld>
            <a:endParaRPr lang="en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87CFDD-B9B6-814F-8703-C1F1D4574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BBAD35-650E-AA4B-89D9-DCA457F99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7FA37-3306-3144-9ACB-6B7E7AD2AFDA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1409099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75485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904762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045826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899"/>
          </a:xfrm>
        </p:spPr>
        <p:txBody>
          <a:bodyPr anchor="b"/>
          <a:lstStyle>
            <a:lvl1pPr algn="ctr">
              <a:defRPr sz="3750"/>
            </a:lvl1pPr>
          </a:lstStyle>
          <a:p>
            <a:r>
              <a:rPr lang="en-GB"/>
              <a:t>Click to edit Master title style</a:t>
            </a:r>
            <a:endParaRPr lang="en-U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727"/>
            <a:ext cx="6858000" cy="1241226"/>
          </a:xfrm>
        </p:spPr>
        <p:txBody>
          <a:bodyPr/>
          <a:lstStyle>
            <a:lvl1pPr marL="0" indent="0" algn="ctr">
              <a:buNone/>
              <a:defRPr sz="1500"/>
            </a:lvl1pPr>
            <a:lvl2pPr marL="285750" indent="0" algn="ctr">
              <a:buNone/>
              <a:defRPr sz="1250"/>
            </a:lvl2pPr>
            <a:lvl3pPr marL="571500" indent="0" algn="ctr">
              <a:buNone/>
              <a:defRPr sz="1125"/>
            </a:lvl3pPr>
            <a:lvl4pPr marL="857250" indent="0" algn="ctr">
              <a:buNone/>
              <a:defRPr sz="1000"/>
            </a:lvl4pPr>
            <a:lvl5pPr marL="1143000" indent="0" algn="ctr">
              <a:buNone/>
              <a:defRPr sz="1000"/>
            </a:lvl5pPr>
            <a:lvl6pPr marL="1428750" indent="0" algn="ctr">
              <a:buNone/>
              <a:defRPr sz="1000"/>
            </a:lvl6pPr>
            <a:lvl7pPr marL="1714500" indent="0" algn="ctr">
              <a:buNone/>
              <a:defRPr sz="1000"/>
            </a:lvl7pPr>
            <a:lvl8pPr marL="2000250" indent="0" algn="ctr">
              <a:buNone/>
              <a:defRPr sz="1000"/>
            </a:lvl8pPr>
            <a:lvl9pPr marL="2286000" indent="0" algn="ctr">
              <a:buNone/>
              <a:defRPr sz="1000"/>
            </a:lvl9pPr>
          </a:lstStyle>
          <a:p>
            <a:r>
              <a:rPr lang="en-GB"/>
              <a:t>Click to edit Master subtitle style</a:t>
            </a:r>
            <a:endParaRPr lang="en-UA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0076869-076F-416C-828C-A5B4911FC45A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A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62F8A0-5174-48DC-A098-5F1B9BD4FC58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A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FFC4877-B7F2-4CA3-A783-61381E92EF42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75258D-1984-4D68-BE77-BA67434799D8}" type="slidenum">
              <a:rPr lang="en-US" altLang="en-UA"/>
              <a:pPr>
                <a:defRPr/>
              </a:pPr>
              <a:t>‹#›</a:t>
            </a:fld>
            <a:endParaRPr lang="en-US" altLang="en-UA"/>
          </a:p>
        </p:txBody>
      </p:sp>
    </p:spTree>
    <p:extLst>
      <p:ext uri="{BB962C8B-B14F-4D97-AF65-F5344CB8AC3E}">
        <p14:creationId xmlns:p14="http://schemas.microsoft.com/office/powerpoint/2010/main" val="216060187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A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244C711-7B57-4771-B2E6-F19538DC55BB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A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D1C1718-B7F0-4089-B756-B5369D10BB1F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A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6860038-D46C-4F8C-86EC-02D2775B5FCD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3307DC-DEC4-4E50-AE38-A537CEB8FB70}" type="slidenum">
              <a:rPr lang="en-US" altLang="en-UA"/>
              <a:pPr>
                <a:defRPr/>
              </a:pPr>
              <a:t>‹#›</a:t>
            </a:fld>
            <a:endParaRPr lang="en-US" altLang="en-UA"/>
          </a:p>
        </p:txBody>
      </p:sp>
    </p:spTree>
    <p:extLst>
      <p:ext uri="{BB962C8B-B14F-4D97-AF65-F5344CB8AC3E}">
        <p14:creationId xmlns:p14="http://schemas.microsoft.com/office/powerpoint/2010/main" val="99715693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087" y="1281906"/>
            <a:ext cx="7886898" cy="2140149"/>
          </a:xfrm>
        </p:spPr>
        <p:txBody>
          <a:bodyPr anchor="b"/>
          <a:lstStyle>
            <a:lvl1pPr>
              <a:defRPr sz="3750"/>
            </a:lvl1pPr>
          </a:lstStyle>
          <a:p>
            <a:r>
              <a:rPr lang="en-GB"/>
              <a:t>Click to edit Master title style</a:t>
            </a:r>
            <a:endParaRPr lang="en-U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4087" y="3441899"/>
            <a:ext cx="7886898" cy="1125141"/>
          </a:xfrm>
        </p:spPr>
        <p:txBody>
          <a:bodyPr/>
          <a:lstStyle>
            <a:lvl1pPr marL="0" indent="0">
              <a:buNone/>
              <a:defRPr sz="1500"/>
            </a:lvl1pPr>
            <a:lvl2pPr marL="285750" indent="0">
              <a:buNone/>
              <a:defRPr sz="1250"/>
            </a:lvl2pPr>
            <a:lvl3pPr marL="571500" indent="0">
              <a:buNone/>
              <a:defRPr sz="1125"/>
            </a:lvl3pPr>
            <a:lvl4pPr marL="857250" indent="0">
              <a:buNone/>
              <a:defRPr sz="1000"/>
            </a:lvl4pPr>
            <a:lvl5pPr marL="1143000" indent="0">
              <a:buNone/>
              <a:defRPr sz="1000"/>
            </a:lvl5pPr>
            <a:lvl6pPr marL="1428750" indent="0">
              <a:buNone/>
              <a:defRPr sz="1000"/>
            </a:lvl6pPr>
            <a:lvl7pPr marL="1714500" indent="0">
              <a:buNone/>
              <a:defRPr sz="1000"/>
            </a:lvl7pPr>
            <a:lvl8pPr marL="2000250" indent="0">
              <a:buNone/>
              <a:defRPr sz="1000"/>
            </a:lvl8pPr>
            <a:lvl9pPr marL="22860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FF19F91-8A56-4CB0-9E93-DF5D72861940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A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7884789-A3E0-4BF4-AE35-003A9E368828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A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DD22CD3-F075-4126-9659-85B0F553D314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D98FF2-5D91-43C1-9C67-E08ADD571209}" type="slidenum">
              <a:rPr lang="en-US" altLang="en-UA"/>
              <a:pPr>
                <a:defRPr/>
              </a:pPr>
              <a:t>‹#›</a:t>
            </a:fld>
            <a:endParaRPr lang="en-US" altLang="en-UA"/>
          </a:p>
        </p:txBody>
      </p:sp>
    </p:spTree>
    <p:extLst>
      <p:ext uri="{BB962C8B-B14F-4D97-AF65-F5344CB8AC3E}">
        <p14:creationId xmlns:p14="http://schemas.microsoft.com/office/powerpoint/2010/main" val="40264817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399" y="1203524"/>
            <a:ext cx="4065984" cy="339328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8633" y="1203524"/>
            <a:ext cx="4066976" cy="339328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A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2978F6EF-C4B5-4B7A-ADDF-601E352D8619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A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A4565BFE-C6EB-4ADD-B8BC-344C5F0AFE4E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A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D53AFB10-3690-4A07-9108-C5D79559418C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4D351C-0F4E-4434-93C0-8DE6526912D5}" type="slidenum">
              <a:rPr lang="en-US" altLang="en-UA"/>
              <a:pPr>
                <a:defRPr/>
              </a:pPr>
              <a:t>‹#›</a:t>
            </a:fld>
            <a:endParaRPr lang="en-US" altLang="en-UA"/>
          </a:p>
        </p:txBody>
      </p:sp>
    </p:spTree>
    <p:extLst>
      <p:ext uri="{BB962C8B-B14F-4D97-AF65-F5344CB8AC3E}">
        <p14:creationId xmlns:p14="http://schemas.microsoft.com/office/powerpoint/2010/main" val="299946960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40" y="273844"/>
            <a:ext cx="7886898" cy="99417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039" y="1261070"/>
            <a:ext cx="3868539" cy="618133"/>
          </a:xfrm>
        </p:spPr>
        <p:txBody>
          <a:bodyPr anchor="b"/>
          <a:lstStyle>
            <a:lvl1pPr marL="0" indent="0">
              <a:buNone/>
              <a:defRPr sz="1500" b="1"/>
            </a:lvl1pPr>
            <a:lvl2pPr marL="285750" indent="0">
              <a:buNone/>
              <a:defRPr sz="1250" b="1"/>
            </a:lvl2pPr>
            <a:lvl3pPr marL="571500" indent="0">
              <a:buNone/>
              <a:defRPr sz="1125" b="1"/>
            </a:lvl3pPr>
            <a:lvl4pPr marL="857250" indent="0">
              <a:buNone/>
              <a:defRPr sz="1000" b="1"/>
            </a:lvl4pPr>
            <a:lvl5pPr marL="1143000" indent="0">
              <a:buNone/>
              <a:defRPr sz="1000" b="1"/>
            </a:lvl5pPr>
            <a:lvl6pPr marL="1428750" indent="0">
              <a:buNone/>
              <a:defRPr sz="1000" b="1"/>
            </a:lvl6pPr>
            <a:lvl7pPr marL="1714500" indent="0">
              <a:buNone/>
              <a:defRPr sz="1000" b="1"/>
            </a:lvl7pPr>
            <a:lvl8pPr marL="2000250" indent="0">
              <a:buNone/>
              <a:defRPr sz="1000" b="1"/>
            </a:lvl8pPr>
            <a:lvl9pPr marL="2286000" indent="0">
              <a:buNone/>
              <a:defRPr sz="10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039" y="1879203"/>
            <a:ext cx="3868539" cy="276324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547" y="1261070"/>
            <a:ext cx="3887391" cy="618133"/>
          </a:xfrm>
        </p:spPr>
        <p:txBody>
          <a:bodyPr anchor="b"/>
          <a:lstStyle>
            <a:lvl1pPr marL="0" indent="0">
              <a:buNone/>
              <a:defRPr sz="1500" b="1"/>
            </a:lvl1pPr>
            <a:lvl2pPr marL="285750" indent="0">
              <a:buNone/>
              <a:defRPr sz="1250" b="1"/>
            </a:lvl2pPr>
            <a:lvl3pPr marL="571500" indent="0">
              <a:buNone/>
              <a:defRPr sz="1125" b="1"/>
            </a:lvl3pPr>
            <a:lvl4pPr marL="857250" indent="0">
              <a:buNone/>
              <a:defRPr sz="1000" b="1"/>
            </a:lvl4pPr>
            <a:lvl5pPr marL="1143000" indent="0">
              <a:buNone/>
              <a:defRPr sz="1000" b="1"/>
            </a:lvl5pPr>
            <a:lvl6pPr marL="1428750" indent="0">
              <a:buNone/>
              <a:defRPr sz="1000" b="1"/>
            </a:lvl6pPr>
            <a:lvl7pPr marL="1714500" indent="0">
              <a:buNone/>
              <a:defRPr sz="1000" b="1"/>
            </a:lvl7pPr>
            <a:lvl8pPr marL="2000250" indent="0">
              <a:buNone/>
              <a:defRPr sz="1000" b="1"/>
            </a:lvl8pPr>
            <a:lvl9pPr marL="2286000" indent="0">
              <a:buNone/>
              <a:defRPr sz="10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547" y="1879203"/>
            <a:ext cx="3887391" cy="276324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A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E64F4713-405A-4365-994B-3569D8245953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A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C46571D0-2BAF-4245-97EA-CF950D84148C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A"/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876A3085-2140-4167-A291-A20B8E0D7414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B74C27-0937-4A2D-813E-ABA98D29C80B}" type="slidenum">
              <a:rPr lang="en-US" altLang="en-UA"/>
              <a:pPr>
                <a:defRPr/>
              </a:pPr>
              <a:t>‹#›</a:t>
            </a:fld>
            <a:endParaRPr lang="en-US" altLang="en-UA"/>
          </a:p>
        </p:txBody>
      </p:sp>
    </p:spTree>
    <p:extLst>
      <p:ext uri="{BB962C8B-B14F-4D97-AF65-F5344CB8AC3E}">
        <p14:creationId xmlns:p14="http://schemas.microsoft.com/office/powerpoint/2010/main" val="93231091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A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5AF90E9E-A052-49F9-8A0B-F274CD261B29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A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0997B1E-67BC-4465-B66E-C9837E1781EF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A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EE99AA0-A83F-4669-B3A0-20FEA64BBEB7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9ADDC6-2FAF-40D8-96C7-B38C8E1E700F}" type="slidenum">
              <a:rPr lang="en-US" altLang="en-UA"/>
              <a:pPr>
                <a:defRPr/>
              </a:pPr>
              <a:t>‹#›</a:t>
            </a:fld>
            <a:endParaRPr lang="en-US" altLang="en-UA"/>
          </a:p>
        </p:txBody>
      </p:sp>
    </p:spTree>
    <p:extLst>
      <p:ext uri="{BB962C8B-B14F-4D97-AF65-F5344CB8AC3E}">
        <p14:creationId xmlns:p14="http://schemas.microsoft.com/office/powerpoint/2010/main" val="37172008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lava odsek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BDE513-61CA-4921-AECC-BFC744EE09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3148013"/>
            <a:ext cx="7886700" cy="1090817"/>
          </a:xfrm>
        </p:spPr>
        <p:txBody>
          <a:bodyPr anchor="b">
            <a:normAutofit/>
          </a:bodyPr>
          <a:lstStyle>
            <a:lvl1pPr algn="ctr">
              <a:defRPr sz="3200" cap="all" baseline="0">
                <a:solidFill>
                  <a:schemeClr val="accent1"/>
                </a:solidFill>
              </a:defRPr>
            </a:lvl1pPr>
          </a:lstStyle>
          <a:p>
            <a:r>
              <a:rPr lang="sl-SI" noProof="0"/>
              <a:t>Uredite slog naslova matrice</a:t>
            </a:r>
            <a:endParaRPr lang="en-GB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FAAA18-F40F-4931-8FDF-B2F52C6011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238830"/>
            <a:ext cx="7886700" cy="601458"/>
          </a:xfrm>
        </p:spPr>
        <p:txBody>
          <a:bodyPr/>
          <a:lstStyle>
            <a:lvl1pPr marL="0" indent="0" algn="ctr">
              <a:buNone/>
              <a:defRPr sz="1800" cap="all" spc="300" baseline="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noProof="0"/>
              <a:t>Uredite sloge besedila matrice</a:t>
            </a:r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B6879B05-DC91-4EC3-832A-1D516E88490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3148013"/>
          </a:xfr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indent="0">
              <a:buNone/>
              <a:defRPr sz="900"/>
            </a:lvl1pPr>
          </a:lstStyle>
          <a:p>
            <a:r>
              <a:rPr lang="sl-SI"/>
              <a:t>Kliknite ikono, če želite dodati sliko</a:t>
            </a:r>
            <a:endParaRPr lang="en-GB"/>
          </a:p>
        </p:txBody>
      </p:sp>
      <p:pic>
        <p:nvPicPr>
          <p:cNvPr id="5" name="Logo">
            <a:extLst>
              <a:ext uri="{FF2B5EF4-FFF2-40B4-BE49-F238E27FC236}">
                <a16:creationId xmlns:a16="http://schemas.microsoft.com/office/drawing/2014/main" id="{EFC66714-44FF-4B3F-8459-14B86FD22B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50" y="303212"/>
            <a:ext cx="1069975" cy="534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5462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1983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3D262C28-2BBA-4E75-AB69-8701AD5E3FE0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A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3FFC2A7-FC3B-45EA-860A-56CFB57103F4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A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89A77AE2-F09B-4C39-AD3C-4A4AFA83A012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29EE63-DACC-49A3-B95D-14D5CA595929}" type="slidenum">
              <a:rPr lang="en-US" altLang="en-UA"/>
              <a:pPr>
                <a:defRPr/>
              </a:pPr>
              <a:t>‹#›</a:t>
            </a:fld>
            <a:endParaRPr lang="en-US" altLang="en-UA"/>
          </a:p>
        </p:txBody>
      </p:sp>
    </p:spTree>
    <p:extLst>
      <p:ext uri="{BB962C8B-B14F-4D97-AF65-F5344CB8AC3E}">
        <p14:creationId xmlns:p14="http://schemas.microsoft.com/office/powerpoint/2010/main" val="428414316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40" y="343297"/>
            <a:ext cx="2948781" cy="1199555"/>
          </a:xfrm>
        </p:spPr>
        <p:txBody>
          <a:bodyPr anchor="b"/>
          <a:lstStyle>
            <a:lvl1pPr>
              <a:defRPr sz="2000"/>
            </a:lvl1pPr>
          </a:lstStyle>
          <a:p>
            <a:r>
              <a:rPr lang="en-GB"/>
              <a:t>Click to edit Master title style</a:t>
            </a:r>
            <a:endParaRPr lang="en-U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172"/>
            <a:ext cx="4629547" cy="3655219"/>
          </a:xfrm>
        </p:spPr>
        <p:txBody>
          <a:bodyPr/>
          <a:lstStyle>
            <a:lvl1pPr>
              <a:defRPr sz="2000"/>
            </a:lvl1pPr>
            <a:lvl2pPr>
              <a:defRPr sz="1750"/>
            </a:lvl2pPr>
            <a:lvl3pPr>
              <a:defRPr sz="1500"/>
            </a:lvl3pPr>
            <a:lvl4pPr>
              <a:defRPr sz="1250"/>
            </a:lvl4pPr>
            <a:lvl5pPr>
              <a:defRPr sz="1250"/>
            </a:lvl5pPr>
            <a:lvl6pPr>
              <a:defRPr sz="1250"/>
            </a:lvl6pPr>
            <a:lvl7pPr>
              <a:defRPr sz="1250"/>
            </a:lvl7pPr>
            <a:lvl8pPr>
              <a:defRPr sz="1250"/>
            </a:lvl8pPr>
            <a:lvl9pPr>
              <a:defRPr sz="125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040" y="1542852"/>
            <a:ext cx="2948781" cy="2858492"/>
          </a:xfrm>
        </p:spPr>
        <p:txBody>
          <a:bodyPr/>
          <a:lstStyle>
            <a:lvl1pPr marL="0" indent="0">
              <a:buNone/>
              <a:defRPr sz="1000"/>
            </a:lvl1pPr>
            <a:lvl2pPr marL="285750" indent="0">
              <a:buNone/>
              <a:defRPr sz="875"/>
            </a:lvl2pPr>
            <a:lvl3pPr marL="571500" indent="0">
              <a:buNone/>
              <a:defRPr sz="750"/>
            </a:lvl3pPr>
            <a:lvl4pPr marL="857250" indent="0">
              <a:buNone/>
              <a:defRPr sz="625"/>
            </a:lvl4pPr>
            <a:lvl5pPr marL="1143000" indent="0">
              <a:buNone/>
              <a:defRPr sz="625"/>
            </a:lvl5pPr>
            <a:lvl6pPr marL="1428750" indent="0">
              <a:buNone/>
              <a:defRPr sz="625"/>
            </a:lvl6pPr>
            <a:lvl7pPr marL="1714500" indent="0">
              <a:buNone/>
              <a:defRPr sz="625"/>
            </a:lvl7pPr>
            <a:lvl8pPr marL="2000250" indent="0">
              <a:buNone/>
              <a:defRPr sz="625"/>
            </a:lvl8pPr>
            <a:lvl9pPr marL="2286000" indent="0">
              <a:buNone/>
              <a:defRPr sz="625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CFBDDCDE-0BF2-4E0A-8EA8-137CC3828993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A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0D2512C6-802D-46C3-A86E-926F5C51B3CD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A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1A695CC2-089D-4A6E-8C67-72365BD3EAAA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1D6A3F-7C2A-4355-BAF7-34948CB136F6}" type="slidenum">
              <a:rPr lang="en-US" altLang="en-UA"/>
              <a:pPr>
                <a:defRPr/>
              </a:pPr>
              <a:t>‹#›</a:t>
            </a:fld>
            <a:endParaRPr lang="en-US" altLang="en-UA"/>
          </a:p>
        </p:txBody>
      </p:sp>
    </p:spTree>
    <p:extLst>
      <p:ext uri="{BB962C8B-B14F-4D97-AF65-F5344CB8AC3E}">
        <p14:creationId xmlns:p14="http://schemas.microsoft.com/office/powerpoint/2010/main" val="193888725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40" y="343297"/>
            <a:ext cx="2948781" cy="1199555"/>
          </a:xfrm>
        </p:spPr>
        <p:txBody>
          <a:bodyPr anchor="b"/>
          <a:lstStyle>
            <a:lvl1pPr>
              <a:defRPr sz="2000"/>
            </a:lvl1pPr>
          </a:lstStyle>
          <a:p>
            <a:r>
              <a:rPr lang="en-GB"/>
              <a:t>Click to edit Master title style</a:t>
            </a:r>
            <a:endParaRPr lang="en-U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172"/>
            <a:ext cx="4629547" cy="3655219"/>
          </a:xfrm>
        </p:spPr>
        <p:txBody>
          <a:bodyPr/>
          <a:lstStyle>
            <a:lvl1pPr marL="0" indent="0">
              <a:buNone/>
              <a:defRPr sz="2000"/>
            </a:lvl1pPr>
            <a:lvl2pPr marL="285750" indent="0">
              <a:buNone/>
              <a:defRPr sz="1750"/>
            </a:lvl2pPr>
            <a:lvl3pPr marL="571500" indent="0">
              <a:buNone/>
              <a:defRPr sz="1500"/>
            </a:lvl3pPr>
            <a:lvl4pPr marL="857250" indent="0">
              <a:buNone/>
              <a:defRPr sz="1250"/>
            </a:lvl4pPr>
            <a:lvl5pPr marL="1143000" indent="0">
              <a:buNone/>
              <a:defRPr sz="1250"/>
            </a:lvl5pPr>
            <a:lvl6pPr marL="1428750" indent="0">
              <a:buNone/>
              <a:defRPr sz="1250"/>
            </a:lvl6pPr>
            <a:lvl7pPr marL="1714500" indent="0">
              <a:buNone/>
              <a:defRPr sz="1250"/>
            </a:lvl7pPr>
            <a:lvl8pPr marL="2000250" indent="0">
              <a:buNone/>
              <a:defRPr sz="1250"/>
            </a:lvl8pPr>
            <a:lvl9pPr marL="2286000" indent="0">
              <a:buNone/>
              <a:defRPr sz="1250"/>
            </a:lvl9pPr>
          </a:lstStyle>
          <a:p>
            <a:pPr lvl="0"/>
            <a:endParaRPr lang="en-UA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040" y="1542852"/>
            <a:ext cx="2948781" cy="2858492"/>
          </a:xfrm>
        </p:spPr>
        <p:txBody>
          <a:bodyPr/>
          <a:lstStyle>
            <a:lvl1pPr marL="0" indent="0">
              <a:buNone/>
              <a:defRPr sz="1000"/>
            </a:lvl1pPr>
            <a:lvl2pPr marL="285750" indent="0">
              <a:buNone/>
              <a:defRPr sz="875"/>
            </a:lvl2pPr>
            <a:lvl3pPr marL="571500" indent="0">
              <a:buNone/>
              <a:defRPr sz="750"/>
            </a:lvl3pPr>
            <a:lvl4pPr marL="857250" indent="0">
              <a:buNone/>
              <a:defRPr sz="625"/>
            </a:lvl4pPr>
            <a:lvl5pPr marL="1143000" indent="0">
              <a:buNone/>
              <a:defRPr sz="625"/>
            </a:lvl5pPr>
            <a:lvl6pPr marL="1428750" indent="0">
              <a:buNone/>
              <a:defRPr sz="625"/>
            </a:lvl6pPr>
            <a:lvl7pPr marL="1714500" indent="0">
              <a:buNone/>
              <a:defRPr sz="625"/>
            </a:lvl7pPr>
            <a:lvl8pPr marL="2000250" indent="0">
              <a:buNone/>
              <a:defRPr sz="625"/>
            </a:lvl8pPr>
            <a:lvl9pPr marL="2286000" indent="0">
              <a:buNone/>
              <a:defRPr sz="625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C929617B-3487-4BBD-89B3-CC7FD7DEF20D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A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64CA1D8B-7622-4ED1-A2E5-2EF4A1ECB3CF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A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E0FEBFC6-6E7F-4A87-B909-5A6C6076CF0E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695B43-E18A-4A83-A093-0AE39B5355B3}" type="slidenum">
              <a:rPr lang="en-US" altLang="en-UA"/>
              <a:pPr>
                <a:defRPr/>
              </a:pPr>
              <a:t>‹#›</a:t>
            </a:fld>
            <a:endParaRPr lang="en-US" altLang="en-UA"/>
          </a:p>
        </p:txBody>
      </p:sp>
    </p:spTree>
    <p:extLst>
      <p:ext uri="{BB962C8B-B14F-4D97-AF65-F5344CB8AC3E}">
        <p14:creationId xmlns:p14="http://schemas.microsoft.com/office/powerpoint/2010/main" val="119613721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A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5F62536-1191-44E8-B587-EA43658E7E55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A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6B6CA0F-11EF-445C-BDAF-B48028D20E92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A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3308694-01F4-4500-AA97-BC5186B92DB3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72D52F-0058-457E-9EB0-CF4449C570EE}" type="slidenum">
              <a:rPr lang="en-US" altLang="en-UA"/>
              <a:pPr>
                <a:defRPr/>
              </a:pPr>
              <a:t>‹#›</a:t>
            </a:fld>
            <a:endParaRPr lang="en-US" altLang="en-UA"/>
          </a:p>
        </p:txBody>
      </p:sp>
    </p:spTree>
    <p:extLst>
      <p:ext uri="{BB962C8B-B14F-4D97-AF65-F5344CB8AC3E}">
        <p14:creationId xmlns:p14="http://schemas.microsoft.com/office/powerpoint/2010/main" val="360289811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8806" y="205383"/>
            <a:ext cx="2056804" cy="4391422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399" y="205383"/>
            <a:ext cx="6076156" cy="4391422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A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F35B1BF-B3FD-4BBC-AFE1-EDC306569700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A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A39A1F-9A0A-4E76-BBA1-44729F3846C1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A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64E4804-C29F-4E50-9C6B-ADE34B313B76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C21727-658A-4AB1-B32D-4D96900F7CD5}" type="slidenum">
              <a:rPr lang="en-US" altLang="en-UA"/>
              <a:pPr>
                <a:defRPr/>
              </a:pPr>
              <a:t>‹#›</a:t>
            </a:fld>
            <a:endParaRPr lang="en-US" altLang="en-UA"/>
          </a:p>
        </p:txBody>
      </p:sp>
    </p:spTree>
    <p:extLst>
      <p:ext uri="{BB962C8B-B14F-4D97-AF65-F5344CB8AC3E}">
        <p14:creationId xmlns:p14="http://schemas.microsoft.com/office/powerpoint/2010/main" val="260837642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399" y="205383"/>
            <a:ext cx="8228211" cy="85824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A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72E97C06-B515-45AB-870F-7719CC56902C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A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0BAB4E3-47B6-4915-A1D1-0EA29A463F28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A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FBA1FD2-4ABE-4B61-A323-7319A8A182E6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2E8D08-75CA-400C-814F-FDF633BFBD4E}" type="slidenum">
              <a:rPr lang="en-US" altLang="en-UA"/>
              <a:pPr>
                <a:defRPr/>
              </a:pPr>
              <a:t>‹#›</a:t>
            </a:fld>
            <a:endParaRPr lang="en-US" altLang="en-UA"/>
          </a:p>
        </p:txBody>
      </p:sp>
    </p:spTree>
    <p:extLst>
      <p:ext uri="{BB962C8B-B14F-4D97-AF65-F5344CB8AC3E}">
        <p14:creationId xmlns:p14="http://schemas.microsoft.com/office/powerpoint/2010/main" val="284870868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in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Рисунок 16">
            <a:extLst>
              <a:ext uri="{FF2B5EF4-FFF2-40B4-BE49-F238E27FC236}">
                <a16:creationId xmlns:a16="http://schemas.microsoft.com/office/drawing/2014/main" id="{A426F37A-26C6-934D-BA4E-1FBA5E789C25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3079840" y="0"/>
            <a:ext cx="6070907" cy="5143500"/>
          </a:xfrm>
          <a:custGeom>
            <a:avLst/>
            <a:gdLst>
              <a:gd name="connsiteX0" fmla="*/ 3959927 w 16191193"/>
              <a:gd name="connsiteY0" fmla="*/ 6858795 h 13717588"/>
              <a:gd name="connsiteX1" fmla="*/ 10089457 w 16191193"/>
              <a:gd name="connsiteY1" fmla="*/ 6858795 h 13717588"/>
              <a:gd name="connsiteX2" fmla="*/ 10128825 w 16191193"/>
              <a:gd name="connsiteY2" fmla="*/ 6858795 h 13717588"/>
              <a:gd name="connsiteX3" fmla="*/ 16191193 w 16191193"/>
              <a:gd name="connsiteY3" fmla="*/ 6858795 h 13717588"/>
              <a:gd name="connsiteX4" fmla="*/ 16191193 w 16191193"/>
              <a:gd name="connsiteY4" fmla="*/ 6975118 h 13717588"/>
              <a:gd name="connsiteX5" fmla="*/ 12298425 w 16191193"/>
              <a:gd name="connsiteY5" fmla="*/ 13717588 h 13717588"/>
              <a:gd name="connsiteX6" fmla="*/ 6168898 w 16191193"/>
              <a:gd name="connsiteY6" fmla="*/ 13717588 h 13717588"/>
              <a:gd name="connsiteX7" fmla="*/ 6129529 w 16191193"/>
              <a:gd name="connsiteY7" fmla="*/ 13717588 h 13717588"/>
              <a:gd name="connsiteX8" fmla="*/ 0 w 16191193"/>
              <a:gd name="connsiteY8" fmla="*/ 13717588 h 13717588"/>
              <a:gd name="connsiteX9" fmla="*/ 14049381 w 16191193"/>
              <a:gd name="connsiteY9" fmla="*/ 0 h 13717588"/>
              <a:gd name="connsiteX10" fmla="*/ 16191193 w 16191193"/>
              <a:gd name="connsiteY10" fmla="*/ 0 h 13717588"/>
              <a:gd name="connsiteX11" fmla="*/ 16191193 w 16191193"/>
              <a:gd name="connsiteY11" fmla="*/ 6858794 h 13717588"/>
              <a:gd name="connsiteX12" fmla="*/ 10128825 w 16191193"/>
              <a:gd name="connsiteY12" fmla="*/ 6858794 h 13717588"/>
              <a:gd name="connsiteX13" fmla="*/ 10128825 w 16191193"/>
              <a:gd name="connsiteY13" fmla="*/ 6858794 h 13717588"/>
              <a:gd name="connsiteX14" fmla="*/ 3959926 w 16191193"/>
              <a:gd name="connsiteY14" fmla="*/ 6858794 h 13717588"/>
              <a:gd name="connsiteX15" fmla="*/ 7919853 w 16191193"/>
              <a:gd name="connsiteY15" fmla="*/ 2 h 13717588"/>
              <a:gd name="connsiteX16" fmla="*/ 14049379 w 16191193"/>
              <a:gd name="connsiteY16" fmla="*/ 2 h 13717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6191193" h="13717588">
                <a:moveTo>
                  <a:pt x="3959927" y="6858795"/>
                </a:moveTo>
                <a:lnTo>
                  <a:pt x="10089457" y="6858795"/>
                </a:lnTo>
                <a:lnTo>
                  <a:pt x="10128825" y="6858795"/>
                </a:lnTo>
                <a:lnTo>
                  <a:pt x="16191193" y="6858795"/>
                </a:lnTo>
                <a:lnTo>
                  <a:pt x="16191193" y="6975118"/>
                </a:lnTo>
                <a:lnTo>
                  <a:pt x="12298425" y="13717588"/>
                </a:lnTo>
                <a:lnTo>
                  <a:pt x="6168898" y="13717588"/>
                </a:lnTo>
                <a:lnTo>
                  <a:pt x="6129529" y="13717588"/>
                </a:lnTo>
                <a:lnTo>
                  <a:pt x="0" y="13717588"/>
                </a:lnTo>
                <a:close/>
                <a:moveTo>
                  <a:pt x="14049381" y="0"/>
                </a:moveTo>
                <a:lnTo>
                  <a:pt x="16191193" y="0"/>
                </a:lnTo>
                <a:lnTo>
                  <a:pt x="16191193" y="6858794"/>
                </a:lnTo>
                <a:lnTo>
                  <a:pt x="10128825" y="6858794"/>
                </a:lnTo>
                <a:lnTo>
                  <a:pt x="10128825" y="6858794"/>
                </a:lnTo>
                <a:lnTo>
                  <a:pt x="3959926" y="6858794"/>
                </a:lnTo>
                <a:lnTo>
                  <a:pt x="7919853" y="2"/>
                </a:lnTo>
                <a:lnTo>
                  <a:pt x="14049379" y="2"/>
                </a:lnTo>
                <a:close/>
              </a:path>
            </a:pathLst>
          </a:cu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defRPr lang="ru-RU" sz="300" dirty="0"/>
            </a:lvl1pPr>
          </a:lstStyle>
          <a:p>
            <a:pPr lvl="0" algn="ctr"/>
            <a:endParaRPr lang="ru-RU" dirty="0"/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66987AE1-D782-F749-98C3-249E65517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072" y="2652750"/>
            <a:ext cx="4616912" cy="2490751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30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65442" algn="l"/>
              </a:tabLst>
              <a:defRPr lang="ru-RU" sz="4312" b="1" i="0" kern="1200" spc="0" baseline="0" dirty="0">
                <a:solidFill>
                  <a:schemeClr val="tx2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9905698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644880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87622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5A14D2-9D19-4F3C-A420-1069DEBF4C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D34001-1A63-4EB8-9AF3-BF3955C1DB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9737" y="1369219"/>
            <a:ext cx="7110413" cy="312896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sl-SI" noProof="0"/>
              <a:t>Uredite sloge besedila matrice</a:t>
            </a:r>
          </a:p>
          <a:p>
            <a:pPr lvl="1"/>
            <a:r>
              <a:rPr lang="sl-SI" noProof="0"/>
              <a:t>Druga raven</a:t>
            </a:r>
          </a:p>
          <a:p>
            <a:pPr lvl="2"/>
            <a:r>
              <a:rPr lang="sl-SI" noProof="0"/>
              <a:t>Tretja raven</a:t>
            </a:r>
          </a:p>
          <a:p>
            <a:pPr lvl="3"/>
            <a:r>
              <a:rPr lang="sl-SI" noProof="0"/>
              <a:t>Četrta raven</a:t>
            </a:r>
          </a:p>
          <a:p>
            <a:pPr lvl="4"/>
            <a:r>
              <a:rPr lang="sl-SI" noProof="0"/>
              <a:t>Peta raven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1008028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4F3785-0EA5-41AB-BEB8-7F596EFB9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sl-SI"/>
              <a:t>Uredite slog naslova matrice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788A7F-BF1A-410A-AE83-A942096481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09736" y="1369219"/>
            <a:ext cx="3450093" cy="3128963"/>
          </a:xfrm>
        </p:spPr>
        <p:txBody>
          <a:bodyPr/>
          <a:lstStyle/>
          <a:p>
            <a:pPr lvl="0"/>
            <a:r>
              <a:rPr lang="sl-SI" noProof="0"/>
              <a:t>Uredite sloge besedila matrice</a:t>
            </a:r>
          </a:p>
          <a:p>
            <a:pPr lvl="1"/>
            <a:r>
              <a:rPr lang="sl-SI" noProof="0"/>
              <a:t>Druga raven</a:t>
            </a:r>
          </a:p>
          <a:p>
            <a:pPr lvl="2"/>
            <a:r>
              <a:rPr lang="sl-SI" noProof="0"/>
              <a:t>Tretja raven</a:t>
            </a:r>
          </a:p>
          <a:p>
            <a:pPr lvl="3"/>
            <a:r>
              <a:rPr lang="sl-SI" noProof="0"/>
              <a:t>Četrta raven</a:t>
            </a:r>
          </a:p>
          <a:p>
            <a:pPr lvl="4"/>
            <a:r>
              <a:rPr lang="sl-SI" noProof="0"/>
              <a:t>Peta raven</a:t>
            </a:r>
            <a:endParaRPr lang="en-GB" noProof="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ABB79E-3A68-42EF-B78B-92D098A073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70057" y="1369219"/>
            <a:ext cx="3450093" cy="3128963"/>
          </a:xfrm>
        </p:spPr>
        <p:txBody>
          <a:bodyPr/>
          <a:lstStyle/>
          <a:p>
            <a:pPr lvl="0"/>
            <a:r>
              <a:rPr lang="sl-SI" noProof="0"/>
              <a:t>Uredite sloge besedila matrice</a:t>
            </a:r>
          </a:p>
          <a:p>
            <a:pPr lvl="1"/>
            <a:r>
              <a:rPr lang="sl-SI" noProof="0"/>
              <a:t>Druga raven</a:t>
            </a:r>
          </a:p>
          <a:p>
            <a:pPr lvl="2"/>
            <a:r>
              <a:rPr lang="sl-SI" noProof="0"/>
              <a:t>Tretja raven</a:t>
            </a:r>
          </a:p>
          <a:p>
            <a:pPr lvl="3"/>
            <a:r>
              <a:rPr lang="sl-SI" noProof="0"/>
              <a:t>Četrta raven</a:t>
            </a:r>
          </a:p>
          <a:p>
            <a:pPr lvl="4"/>
            <a:r>
              <a:rPr lang="sl-SI" noProof="0"/>
              <a:t>Peta raven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46261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05FFE0-9EAE-429E-B740-50BD06817F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57718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93368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FC8991-FAB8-44DC-A07D-EEF9B8BABD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850" y="1095375"/>
            <a:ext cx="2844007" cy="2952750"/>
          </a:xfrm>
        </p:spPr>
        <p:txBody>
          <a:bodyPr anchor="ctr"/>
          <a:lstStyle>
            <a:lvl1pPr algn="ctr">
              <a:defRPr sz="2400" b="0" spc="300" baseline="0"/>
            </a:lvl1pPr>
          </a:lstStyle>
          <a:p>
            <a:r>
              <a:rPr lang="sl-SI" noProof="0"/>
              <a:t>Click to add a quote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A33EAE8-ADFC-41D2-A24B-EF765D8206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491707" y="0"/>
            <a:ext cx="5652294" cy="5143500"/>
          </a:xfr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sl-SI" noProof="0"/>
              <a:t>Kliknite ikono, če želite dodati sliko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6662953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em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FFFC4AB-C0DB-4EC9-811B-A2B28E16B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9738" y="303213"/>
            <a:ext cx="7110412" cy="5349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sl-SI" noProof="0" dirty="0"/>
              <a:t>Kliknite, če želite urediti slog naslova matrice</a:t>
            </a:r>
            <a:endParaRPr lang="en-GB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603DA6-AECF-4215-9CDC-6AD78F8A35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09737" y="1369220"/>
            <a:ext cx="7110413" cy="3128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noProof="0" dirty="0"/>
              <a:t>Kliknite za urejanje slogov besedila matrice</a:t>
            </a:r>
          </a:p>
          <a:p>
            <a:pPr lvl="1"/>
            <a:r>
              <a:rPr lang="sl-SI" noProof="0" dirty="0"/>
              <a:t>Druga raven</a:t>
            </a:r>
          </a:p>
          <a:p>
            <a:pPr lvl="2"/>
            <a:r>
              <a:rPr lang="sl-SI" noProof="0" dirty="0"/>
              <a:t>Tretja raven</a:t>
            </a:r>
          </a:p>
          <a:p>
            <a:pPr lvl="3"/>
            <a:r>
              <a:rPr lang="sl-SI" noProof="0" dirty="0"/>
              <a:t>Četrta raven</a:t>
            </a:r>
          </a:p>
          <a:p>
            <a:pPr lvl="4"/>
            <a:r>
              <a:rPr lang="sl-SI" noProof="0" dirty="0"/>
              <a:t>Peta raven</a:t>
            </a:r>
            <a:endParaRPr lang="en-GB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3ABD2B-9071-4753-ADDF-0E924D69C8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709736" y="4840288"/>
            <a:ext cx="1781971" cy="2943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1DAC80-363D-4596-B941-A0B86CED11E9}" type="datetimeFigureOut">
              <a:rPr lang="en-GB" noProof="0" smtClean="0"/>
              <a:t>13/11/2022</a:t>
            </a:fld>
            <a:endParaRPr lang="en-GB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AEE426-E4F8-49B3-B7F2-E7BC206AC8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721893" y="4840287"/>
            <a:ext cx="3086100" cy="2943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E244B9-B58B-4672-B98D-4BBD150F66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38180" y="4840288"/>
            <a:ext cx="1798200" cy="2943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161C7F-F0EA-459B-9C31-2AB973A7E26D}" type="slidenum">
              <a:rPr lang="en-GB" noProof="0" smtClean="0"/>
              <a:t>‹#›</a:t>
            </a:fld>
            <a:endParaRPr lang="en-GB" noProof="0" dirty="0"/>
          </a:p>
        </p:txBody>
      </p:sp>
      <p:pic>
        <p:nvPicPr>
          <p:cNvPr id="9" name="Logo">
            <a:extLst>
              <a:ext uri="{FF2B5EF4-FFF2-40B4-BE49-F238E27FC236}">
                <a16:creationId xmlns:a16="http://schemas.microsoft.com/office/drawing/2014/main" id="{0E04A868-5C05-4D11-8414-56E4FC2E7B81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23850" y="303212"/>
            <a:ext cx="1069975" cy="534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808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  <p:sldLayoutId id="2147483770" r:id="rId13"/>
    <p:sldLayoutId id="2147483771" r:id="rId14"/>
    <p:sldLayoutId id="2147483772" r:id="rId15"/>
    <p:sldLayoutId id="2147483773" r:id="rId16"/>
    <p:sldLayoutId id="2147483787" r:id="rId17"/>
    <p:sldLayoutId id="2147483800" r:id="rId18"/>
    <p:sldLayoutId id="2147483801" r:id="rId19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200" b="0" kern="1200" cap="all" spc="30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kern="1200" spc="0" baseline="0">
          <a:solidFill>
            <a:schemeClr val="tx2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 spc="0" baseline="0">
          <a:solidFill>
            <a:schemeClr val="tx2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 spc="0" baseline="0">
          <a:solidFill>
            <a:schemeClr val="tx2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 spc="0" baseline="0">
          <a:solidFill>
            <a:schemeClr val="tx2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 spc="0" baseline="0">
          <a:solidFill>
            <a:schemeClr val="tx2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3" userDrawn="1">
          <p15:clr>
            <a:srgbClr val="F26B43"/>
          </p15:clr>
        </p15:guide>
        <p15:guide id="34" pos="5760" userDrawn="1">
          <p15:clr>
            <a:srgbClr val="F26B43"/>
          </p15:clr>
        </p15:guide>
        <p15:guide id="35" orient="horz" pos="1620" userDrawn="1">
          <p15:clr>
            <a:srgbClr val="F26B43"/>
          </p15:clr>
        </p15:guide>
        <p15:guide id="36" orient="horz" userDrawn="1">
          <p15:clr>
            <a:srgbClr val="F26B43"/>
          </p15:clr>
        </p15:guide>
        <p15:guide id="37" orient="horz" pos="3240" userDrawn="1">
          <p15:clr>
            <a:srgbClr val="F26B43"/>
          </p15:clr>
        </p15:guide>
        <p15:guide id="38" pos="2880" userDrawn="1">
          <p15:clr>
            <a:srgbClr val="F26B43"/>
          </p15:clr>
        </p15:guide>
        <p15:guide id="39" pos="204" userDrawn="1">
          <p15:clr>
            <a:srgbClr val="F26B43"/>
          </p15:clr>
        </p15:guide>
        <p15:guide id="40" pos="5556" userDrawn="1">
          <p15:clr>
            <a:srgbClr val="F26B43"/>
          </p15:clr>
        </p15:guide>
        <p15:guide id="41" orient="horz" pos="3049" userDrawn="1">
          <p15:clr>
            <a:srgbClr val="F26B43"/>
          </p15:clr>
        </p15:guide>
        <p15:guide id="42" orient="horz" pos="191" userDrawn="1">
          <p15:clr>
            <a:srgbClr val="F26B43"/>
          </p15:clr>
        </p15:guide>
        <p15:guide id="43" pos="2200" userDrawn="1">
          <p15:clr>
            <a:srgbClr val="F26B43"/>
          </p15:clr>
        </p15:guide>
        <p15:guide id="44" orient="horz" pos="1983" userDrawn="1">
          <p15:clr>
            <a:srgbClr val="F26B43"/>
          </p15:clr>
        </p15:guide>
        <p15:guide id="45" pos="1996" userDrawn="1">
          <p15:clr>
            <a:srgbClr val="F26B43"/>
          </p15:clr>
        </p15:guide>
        <p15:guide id="46" pos="1077" userDrawn="1">
          <p15:clr>
            <a:srgbClr val="F26B43"/>
          </p15:clr>
        </p15:guide>
        <p15:guide id="47" orient="horz" pos="860" userDrawn="1">
          <p15:clr>
            <a:srgbClr val="F26B43"/>
          </p15:clr>
        </p15:guide>
        <p15:guide id="48" orient="horz" pos="283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403C677-7D2C-7045-A84D-62C2C366D4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S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CC3579-446A-6A46-ABC5-017B9980AE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0F9D24-DB5C-2C4A-993B-F71246C95D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AE737-7E96-1A48-A27A-5D17B990BE98}" type="datetimeFigureOut">
              <a:rPr lang="en-SI" smtClean="0"/>
              <a:t>11/13/2022</a:t>
            </a:fld>
            <a:endParaRPr lang="en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BDC0F3-A277-754B-8665-D6B0387194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594C42-F859-5049-95B7-CDD1A22C50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C7FA37-3306-3144-9ACB-6B7E7AD2AFDA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4140187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SI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11/13/2022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3895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</p:sldLayoutIdLst>
  <p:hf hdr="0" ftr="0" dt="0"/>
  <p:txStyles>
    <p:titleStyle>
      <a:lvl1pPr algn="l" defTabSz="685629" rtl="0" eaLnBrk="1" latinLnBrk="0" hangingPunct="1">
        <a:lnSpc>
          <a:spcPct val="90000"/>
        </a:lnSpc>
        <a:spcBef>
          <a:spcPct val="0"/>
        </a:spcBef>
        <a:buNone/>
        <a:defRPr sz="32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07" indent="-171407" algn="l" defTabSz="68562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21" indent="-171407" algn="l" defTabSz="68562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036" indent="-171407" algn="l" defTabSz="68562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850" indent="-171407" algn="l" defTabSz="68562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2664" indent="-171407" algn="l" defTabSz="68562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479" indent="-171407" algn="l" defTabSz="68562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293" indent="-171407" algn="l" defTabSz="68562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107" indent="-171407" algn="l" defTabSz="68562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3921" indent="-171407" algn="l" defTabSz="68562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62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14" algn="l" defTabSz="68562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629" algn="l" defTabSz="68562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443" algn="l" defTabSz="68562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257" algn="l" defTabSz="68562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071" algn="l" defTabSz="68562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6886" algn="l" defTabSz="68562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399700" algn="l" defTabSz="68562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514" algn="l" defTabSz="68562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1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1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AFA0A0-434E-E340-A675-5E45B45DDFED}"/>
              </a:ext>
            </a:extLst>
          </p:cNvPr>
          <p:cNvSpPr txBox="1"/>
          <p:nvPr userDrawn="1"/>
        </p:nvSpPr>
        <p:spPr>
          <a:xfrm>
            <a:off x="532512" y="242255"/>
            <a:ext cx="40126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fld id="{C2130A1F-96FE-9345-9E91-FD9BE4197128}" type="slidenum">
              <a:rPr lang="en-US" sz="1050" b="0" i="0" spc="113" smtClean="0">
                <a:solidFill>
                  <a:schemeClr val="bg1">
                    <a:lumMod val="50000"/>
                  </a:schemeClr>
                </a:solidFill>
                <a:latin typeface="Montserrat" pitchFamily="2" charset="77"/>
              </a:rPr>
              <a:pPr algn="l"/>
              <a:t>‹#›</a:t>
            </a:fld>
            <a:endParaRPr lang="en-US" sz="1050" b="0" i="0" spc="113" dirty="0">
              <a:solidFill>
                <a:schemeClr val="bg1">
                  <a:lumMod val="50000"/>
                </a:schemeClr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62208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96" r:id="rId2"/>
  </p:sldLayoutIdLst>
  <p:hf hdr="0" ftr="0" dt="0"/>
  <p:txStyles>
    <p:titleStyle>
      <a:lvl1pPr algn="l" defTabSz="685629" rtl="0" eaLnBrk="1" latinLnBrk="0" hangingPunct="1">
        <a:lnSpc>
          <a:spcPct val="90000"/>
        </a:lnSpc>
        <a:spcBef>
          <a:spcPct val="0"/>
        </a:spcBef>
        <a:buNone/>
        <a:defRPr sz="3299" b="1" i="0" kern="1200">
          <a:solidFill>
            <a:schemeClr val="tx2"/>
          </a:solidFill>
          <a:latin typeface="Montserrat" pitchFamily="2" charset="77"/>
          <a:ea typeface="+mj-ea"/>
          <a:cs typeface="+mj-cs"/>
        </a:defRPr>
      </a:lvl1pPr>
    </p:titleStyle>
    <p:bodyStyle>
      <a:lvl1pPr marL="0" indent="0" algn="l" defTabSz="68562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None/>
        <a:defRPr sz="2100" b="0" i="0" kern="1200">
          <a:solidFill>
            <a:schemeClr val="tx1"/>
          </a:solidFill>
          <a:latin typeface="Montserrat Light" pitchFamily="2" charset="77"/>
          <a:ea typeface="+mn-ea"/>
          <a:cs typeface="+mn-cs"/>
        </a:defRPr>
      </a:lvl1pPr>
      <a:lvl2pPr marL="342815" indent="0" algn="l" defTabSz="68562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sz="1800" b="0" i="0" kern="1200">
          <a:solidFill>
            <a:schemeClr val="tx1"/>
          </a:solidFill>
          <a:latin typeface="Montserrat Light" pitchFamily="2" charset="77"/>
          <a:ea typeface="+mn-ea"/>
          <a:cs typeface="+mn-cs"/>
        </a:defRPr>
      </a:lvl2pPr>
      <a:lvl3pPr marL="685629" indent="0" algn="l" defTabSz="68562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sz="1500" b="0" i="0" kern="1200">
          <a:solidFill>
            <a:schemeClr val="tx1"/>
          </a:solidFill>
          <a:latin typeface="Montserrat Light" pitchFamily="2" charset="77"/>
          <a:ea typeface="+mn-ea"/>
          <a:cs typeface="+mn-cs"/>
        </a:defRPr>
      </a:lvl3pPr>
      <a:lvl4pPr marL="1028443" indent="0" algn="l" defTabSz="68562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sz="1350" b="0" i="0" kern="1200">
          <a:solidFill>
            <a:schemeClr val="tx1"/>
          </a:solidFill>
          <a:latin typeface="Montserrat Light" pitchFamily="2" charset="77"/>
          <a:ea typeface="+mn-ea"/>
          <a:cs typeface="+mn-cs"/>
        </a:defRPr>
      </a:lvl4pPr>
      <a:lvl5pPr marL="1371257" indent="0" algn="l" defTabSz="68562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sz="1350" b="0" i="0" kern="1200">
          <a:solidFill>
            <a:schemeClr val="tx1"/>
          </a:solidFill>
          <a:latin typeface="Montserrat Light" pitchFamily="2" charset="77"/>
          <a:ea typeface="+mn-ea"/>
          <a:cs typeface="+mn-cs"/>
        </a:defRPr>
      </a:lvl5pPr>
      <a:lvl6pPr marL="1885479" indent="-171407" algn="l" defTabSz="68562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293" indent="-171407" algn="l" defTabSz="68562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107" indent="-171407" algn="l" defTabSz="68562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3922" indent="-171407" algn="l" defTabSz="68562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62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15" algn="l" defTabSz="68562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629" algn="l" defTabSz="68562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443" algn="l" defTabSz="68562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257" algn="l" defTabSz="68562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072" algn="l" defTabSz="68562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6886" algn="l" defTabSz="68562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399700" algn="l" defTabSz="68562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515" algn="l" defTabSz="68562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958">
          <p15:clr>
            <a:srgbClr val="A4A3A4"/>
          </p15:clr>
        </p15:guide>
        <p15:guide id="2" orient="horz" pos="480">
          <p15:clr>
            <a:srgbClr val="A4A3A4"/>
          </p15:clr>
        </p15:guide>
        <p15:guide id="3" orient="horz" pos="8160">
          <p15:clr>
            <a:srgbClr val="A4A3A4"/>
          </p15:clr>
        </p15:guide>
        <p15:guide id="4" pos="14398">
          <p15:clr>
            <a:srgbClr val="A4A3A4"/>
          </p15:clr>
        </p15:guide>
        <p15:guide id="5" pos="7678">
          <p15:clr>
            <a:srgbClr val="A4A3A4"/>
          </p15:clr>
        </p15:guide>
        <p15:guide id="6" orient="horz" pos="4320">
          <p15:clr>
            <a:srgbClr val="A4A3A4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>
            <a:extLst>
              <a:ext uri="{FF2B5EF4-FFF2-40B4-BE49-F238E27FC236}">
                <a16:creationId xmlns:a16="http://schemas.microsoft.com/office/drawing/2014/main" id="{258CCF24-5601-42E7-86F0-FD9BA23B29F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399" y="205383"/>
            <a:ext cx="8228211" cy="858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sl-SI"/>
              <a:t>Click to edit the title text format</a:t>
            </a:r>
          </a:p>
        </p:txBody>
      </p:sp>
      <p:sp>
        <p:nvSpPr>
          <p:cNvPr id="1027" name="Rectangle 2">
            <a:extLst>
              <a:ext uri="{FF2B5EF4-FFF2-40B4-BE49-F238E27FC236}">
                <a16:creationId xmlns:a16="http://schemas.microsoft.com/office/drawing/2014/main" id="{26871F71-0D9B-4BD5-83EE-A9F3D8B6676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399" y="1203524"/>
            <a:ext cx="8228211" cy="3393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3087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sl-SI"/>
              <a:t>Click to edit the outline text format</a:t>
            </a:r>
          </a:p>
          <a:p>
            <a:pPr lvl="1"/>
            <a:r>
              <a:rPr lang="en-GB" altLang="sl-SI"/>
              <a:t>Second Outline Level</a:t>
            </a:r>
          </a:p>
          <a:p>
            <a:pPr lvl="2"/>
            <a:r>
              <a:rPr lang="en-GB" altLang="sl-SI"/>
              <a:t>Third Outline Level</a:t>
            </a:r>
          </a:p>
          <a:p>
            <a:pPr lvl="3"/>
            <a:r>
              <a:rPr lang="en-GB" altLang="sl-SI"/>
              <a:t>Fourth Outline Level</a:t>
            </a:r>
          </a:p>
          <a:p>
            <a:pPr lvl="4"/>
            <a:r>
              <a:rPr lang="en-GB" altLang="sl-SI"/>
              <a:t>Fifth Outline Level</a:t>
            </a:r>
          </a:p>
          <a:p>
            <a:pPr lvl="4"/>
            <a:r>
              <a:rPr lang="en-GB" altLang="sl-SI"/>
              <a:t>Sixth Outline Level</a:t>
            </a:r>
          </a:p>
          <a:p>
            <a:pPr lvl="4"/>
            <a:r>
              <a:rPr lang="en-GB" altLang="sl-SI"/>
              <a:t>Seventh Outline Level</a:t>
            </a:r>
          </a:p>
          <a:p>
            <a:pPr lvl="4"/>
            <a:r>
              <a:rPr lang="en-GB" altLang="sl-SI"/>
              <a:t>Eighth Outline Level</a:t>
            </a:r>
          </a:p>
          <a:p>
            <a:pPr lvl="4"/>
            <a:r>
              <a:rPr lang="en-GB" altLang="sl-SI"/>
              <a:t>Ninth Outline Level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5FDABE81-9B10-46E3-99E3-30D6CBB6BD91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457399" y="4686102"/>
            <a:ext cx="2129234" cy="35321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452438" algn="l"/>
                <a:tab pos="904875" algn="l"/>
                <a:tab pos="1357313" algn="l"/>
                <a:tab pos="1809750" algn="l"/>
              </a:tabLst>
              <a:defRPr sz="875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 altLang="en-UA"/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5CC42B6B-E09C-4FFC-9B8C-F73770B36859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3127375" y="4686102"/>
            <a:ext cx="2897188" cy="35321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452438" algn="l"/>
                <a:tab pos="904875" algn="l"/>
                <a:tab pos="1357313" algn="l"/>
                <a:tab pos="1809750" algn="l"/>
                <a:tab pos="2262188" algn="l"/>
                <a:tab pos="2714625" algn="l"/>
              </a:tabLst>
              <a:defRPr sz="875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 altLang="en-UA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C80098E9-04CB-47B4-8EDA-45F7D5B4D1CE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6556376" y="4686102"/>
            <a:ext cx="2129234" cy="35321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452438" algn="l"/>
                <a:tab pos="904875" algn="l"/>
                <a:tab pos="1357313" algn="l"/>
                <a:tab pos="1809750" algn="l"/>
              </a:tabLst>
              <a:defRPr sz="875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8B03104B-B81B-4957-8DF5-C9A6D368327D}" type="slidenum">
              <a:rPr lang="en-US" altLang="en-UA"/>
              <a:pPr>
                <a:defRPr/>
              </a:pPr>
              <a:t>‹#›</a:t>
            </a:fld>
            <a:endParaRPr lang="en-US" altLang="en-UA"/>
          </a:p>
        </p:txBody>
      </p:sp>
    </p:spTree>
    <p:extLst>
      <p:ext uri="{BB962C8B-B14F-4D97-AF65-F5344CB8AC3E}">
        <p14:creationId xmlns:p14="http://schemas.microsoft.com/office/powerpoint/2010/main" val="3935141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0" r:id="rId1"/>
    <p:sldLayoutId id="2147483881" r:id="rId2"/>
    <p:sldLayoutId id="2147483882" r:id="rId3"/>
    <p:sldLayoutId id="2147483883" r:id="rId4"/>
    <p:sldLayoutId id="2147483884" r:id="rId5"/>
    <p:sldLayoutId id="2147483885" r:id="rId6"/>
    <p:sldLayoutId id="2147483886" r:id="rId7"/>
    <p:sldLayoutId id="2147483887" r:id="rId8"/>
    <p:sldLayoutId id="2147483888" r:id="rId9"/>
    <p:sldLayoutId id="2147483889" r:id="rId10"/>
    <p:sldLayoutId id="2147483890" r:id="rId11"/>
    <p:sldLayoutId id="2147483891" r:id="rId12"/>
    <p:sldLayoutId id="2147483898" r:id="rId13"/>
  </p:sldLayoutIdLst>
  <p:txStyles>
    <p:titleStyle>
      <a:lvl1pPr algn="ctr" defTabSz="28575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000" kern="12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28575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000">
          <a:solidFill>
            <a:srgbClr val="000000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2pPr>
      <a:lvl3pPr algn="ctr" defTabSz="28575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000">
          <a:solidFill>
            <a:srgbClr val="000000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3pPr>
      <a:lvl4pPr algn="ctr" defTabSz="28575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000">
          <a:solidFill>
            <a:srgbClr val="000000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4pPr>
      <a:lvl5pPr algn="ctr" defTabSz="28575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000">
          <a:solidFill>
            <a:srgbClr val="000000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5pPr>
      <a:lvl6pPr marL="1571625" indent="-142875" algn="ctr" defTabSz="28575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000">
          <a:solidFill>
            <a:srgbClr val="000000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6pPr>
      <a:lvl7pPr marL="1857375" indent="-142875" algn="ctr" defTabSz="28575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000">
          <a:solidFill>
            <a:srgbClr val="000000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7pPr>
      <a:lvl8pPr marL="2143125" indent="-142875" algn="ctr" defTabSz="28575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000">
          <a:solidFill>
            <a:srgbClr val="000000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8pPr>
      <a:lvl9pPr marL="2428875" indent="-142875" algn="ctr" defTabSz="28575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000">
          <a:solidFill>
            <a:srgbClr val="000000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9pPr>
    </p:titleStyle>
    <p:bodyStyle>
      <a:lvl1pPr marL="214313" indent="-214313" algn="l" defTabSz="285750" rtl="0" eaLnBrk="0" fontAlgn="base" hangingPunct="0">
        <a:lnSpc>
          <a:spcPct val="93000"/>
        </a:lnSpc>
        <a:spcBef>
          <a:spcPct val="0"/>
        </a:spcBef>
        <a:spcAft>
          <a:spcPts val="961"/>
        </a:spcAft>
        <a:buClr>
          <a:srgbClr val="000000"/>
        </a:buClr>
        <a:buSzPct val="100000"/>
        <a:buFont typeface="Times New Roman" panose="02020603050405020304" pitchFamily="18" charset="0"/>
        <a:defRPr sz="2188" kern="1200">
          <a:solidFill>
            <a:srgbClr val="000000"/>
          </a:solidFill>
          <a:latin typeface="+mn-lt"/>
          <a:ea typeface="+mn-ea"/>
          <a:cs typeface="+mn-cs"/>
        </a:defRPr>
      </a:lvl1pPr>
      <a:lvl2pPr marL="464344" indent="-178594" algn="l" defTabSz="285750" rtl="0" eaLnBrk="0" fontAlgn="base" hangingPunct="0">
        <a:lnSpc>
          <a:spcPct val="93000"/>
        </a:lnSpc>
        <a:spcBef>
          <a:spcPct val="0"/>
        </a:spcBef>
        <a:spcAft>
          <a:spcPts val="774"/>
        </a:spcAft>
        <a:buClr>
          <a:srgbClr val="000000"/>
        </a:buClr>
        <a:buSzPct val="100000"/>
        <a:buFont typeface="Times New Roman" panose="02020603050405020304" pitchFamily="18" charset="0"/>
        <a:defRPr sz="1938" kern="1200">
          <a:solidFill>
            <a:srgbClr val="000000"/>
          </a:solidFill>
          <a:latin typeface="+mn-lt"/>
          <a:ea typeface="+mn-ea"/>
          <a:cs typeface="+mn-cs"/>
        </a:defRPr>
      </a:lvl2pPr>
      <a:lvl3pPr marL="714375" indent="-142875" algn="l" defTabSz="285750" rtl="0" eaLnBrk="0" fontAlgn="base" hangingPunct="0">
        <a:lnSpc>
          <a:spcPct val="93000"/>
        </a:lnSpc>
        <a:spcBef>
          <a:spcPct val="0"/>
        </a:spcBef>
        <a:spcAft>
          <a:spcPts val="578"/>
        </a:spcAft>
        <a:buClr>
          <a:srgbClr val="000000"/>
        </a:buClr>
        <a:buSzPct val="100000"/>
        <a:buFont typeface="Times New Roman" panose="02020603050405020304" pitchFamily="18" charset="0"/>
        <a:defRPr sz="1625" kern="1200">
          <a:solidFill>
            <a:srgbClr val="000000"/>
          </a:solidFill>
          <a:latin typeface="+mn-lt"/>
          <a:ea typeface="+mn-ea"/>
          <a:cs typeface="+mn-cs"/>
        </a:defRPr>
      </a:lvl3pPr>
      <a:lvl4pPr marL="1000125" indent="-142875" algn="l" defTabSz="285750" rtl="0" eaLnBrk="0" fontAlgn="base" hangingPunct="0">
        <a:lnSpc>
          <a:spcPct val="93000"/>
        </a:lnSpc>
        <a:spcBef>
          <a:spcPct val="0"/>
        </a:spcBef>
        <a:spcAft>
          <a:spcPts val="383"/>
        </a:spcAft>
        <a:buClr>
          <a:srgbClr val="000000"/>
        </a:buClr>
        <a:buSzPct val="100000"/>
        <a:buFont typeface="Times New Roman" panose="02020603050405020304" pitchFamily="18" charset="0"/>
        <a:defRPr sz="1375" kern="1200">
          <a:solidFill>
            <a:srgbClr val="000000"/>
          </a:solidFill>
          <a:latin typeface="+mn-lt"/>
          <a:ea typeface="+mn-ea"/>
          <a:cs typeface="+mn-cs"/>
        </a:defRPr>
      </a:lvl4pPr>
      <a:lvl5pPr marL="1285875" indent="-142875" algn="l" defTabSz="285750" rtl="0" eaLnBrk="0" fontAlgn="base" hangingPunct="0">
        <a:lnSpc>
          <a:spcPct val="93000"/>
        </a:lnSpc>
        <a:spcBef>
          <a:spcPct val="0"/>
        </a:spcBef>
        <a:spcAft>
          <a:spcPts val="196"/>
        </a:spcAft>
        <a:buClr>
          <a:srgbClr val="000000"/>
        </a:buClr>
        <a:buSzPct val="100000"/>
        <a:buFont typeface="Times New Roman" panose="02020603050405020304" pitchFamily="18" charset="0"/>
        <a:defRPr sz="1375" kern="1200">
          <a:solidFill>
            <a:srgbClr val="000000"/>
          </a:solidFill>
          <a:latin typeface="+mn-lt"/>
          <a:ea typeface="+mn-ea"/>
          <a:cs typeface="+mn-cs"/>
        </a:defRPr>
      </a:lvl5pPr>
      <a:lvl6pPr marL="1571625" indent="-142875" algn="l" defTabSz="571500" rtl="0" eaLnBrk="1" latinLnBrk="0" hangingPunct="1">
        <a:lnSpc>
          <a:spcPct val="90000"/>
        </a:lnSpc>
        <a:spcBef>
          <a:spcPts val="313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6pPr>
      <a:lvl7pPr marL="1857375" indent="-142875" algn="l" defTabSz="571500" rtl="0" eaLnBrk="1" latinLnBrk="0" hangingPunct="1">
        <a:lnSpc>
          <a:spcPct val="90000"/>
        </a:lnSpc>
        <a:spcBef>
          <a:spcPts val="313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7pPr>
      <a:lvl8pPr marL="2143125" indent="-142875" algn="l" defTabSz="571500" rtl="0" eaLnBrk="1" latinLnBrk="0" hangingPunct="1">
        <a:lnSpc>
          <a:spcPct val="90000"/>
        </a:lnSpc>
        <a:spcBef>
          <a:spcPts val="313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8pPr>
      <a:lvl9pPr marL="2428875" indent="-142875" algn="l" defTabSz="571500" rtl="0" eaLnBrk="1" latinLnBrk="0" hangingPunct="1">
        <a:lnSpc>
          <a:spcPct val="90000"/>
        </a:lnSpc>
        <a:spcBef>
          <a:spcPts val="313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A"/>
      </a:defPPr>
      <a:lvl1pPr marL="0" algn="l" defTabSz="571500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1pPr>
      <a:lvl2pPr marL="285750" algn="l" defTabSz="571500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algn="l" defTabSz="571500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857250" algn="l" defTabSz="571500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algn="l" defTabSz="571500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5pPr>
      <a:lvl6pPr marL="1428750" algn="l" defTabSz="571500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6pPr>
      <a:lvl7pPr marL="1714500" algn="l" defTabSz="571500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7pPr>
      <a:lvl8pPr marL="2000250" algn="l" defTabSz="571500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algn="l" defTabSz="571500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AFA0A0-434E-E340-A675-5E45B45DDFED}"/>
              </a:ext>
            </a:extLst>
          </p:cNvPr>
          <p:cNvSpPr txBox="1"/>
          <p:nvPr userDrawn="1"/>
        </p:nvSpPr>
        <p:spPr>
          <a:xfrm>
            <a:off x="540745" y="252873"/>
            <a:ext cx="37401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fld id="{C2130A1F-96FE-9345-9E91-FD9BE4197128}" type="slidenum">
              <a:rPr lang="en-US" sz="900" b="0" i="0" spc="113" smtClean="0">
                <a:solidFill>
                  <a:schemeClr val="bg1">
                    <a:lumMod val="6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l"/>
              <a:t>‹#›</a:t>
            </a:fld>
            <a:endParaRPr lang="en-US" sz="900" b="0" i="0" spc="113" dirty="0">
              <a:solidFill>
                <a:schemeClr val="bg1">
                  <a:lumMod val="6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3093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3" r:id="rId1"/>
    <p:sldLayoutId id="2147483894" r:id="rId2"/>
  </p:sldLayoutIdLst>
  <p:hf hdr="0" ftr="0" dt="0"/>
  <p:txStyles>
    <p:titleStyle>
      <a:lvl1pPr algn="l" defTabSz="685629" rtl="0" eaLnBrk="1" latinLnBrk="0" hangingPunct="1">
        <a:lnSpc>
          <a:spcPct val="90000"/>
        </a:lnSpc>
        <a:spcBef>
          <a:spcPct val="0"/>
        </a:spcBef>
        <a:buNone/>
        <a:defRPr sz="3299" b="0" i="0" kern="1200">
          <a:solidFill>
            <a:schemeClr val="tx2"/>
          </a:solidFill>
          <a:latin typeface="Open Sans Light" panose="020B0306030504020204" pitchFamily="34" charset="0"/>
          <a:ea typeface="+mj-ea"/>
          <a:cs typeface="+mj-cs"/>
        </a:defRPr>
      </a:lvl1pPr>
    </p:titleStyle>
    <p:bodyStyle>
      <a:lvl1pPr marL="0" indent="0" algn="l" defTabSz="68562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None/>
        <a:defRPr sz="2100" b="0" i="0" kern="1200">
          <a:solidFill>
            <a:schemeClr val="tx1"/>
          </a:solidFill>
          <a:latin typeface="Open Sans Light" panose="020B0306030504020204" pitchFamily="34" charset="0"/>
          <a:ea typeface="+mn-ea"/>
          <a:cs typeface="+mn-cs"/>
        </a:defRPr>
      </a:lvl1pPr>
      <a:lvl2pPr marL="342814" indent="0" algn="l" defTabSz="68562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sz="1800" b="0" i="0" kern="1200">
          <a:solidFill>
            <a:schemeClr val="tx1"/>
          </a:solidFill>
          <a:latin typeface="Open Sans Light" panose="020B0306030504020204" pitchFamily="34" charset="0"/>
          <a:ea typeface="+mn-ea"/>
          <a:cs typeface="+mn-cs"/>
        </a:defRPr>
      </a:lvl2pPr>
      <a:lvl3pPr marL="685629" indent="0" algn="l" defTabSz="68562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sz="1500" b="0" i="0" kern="1200">
          <a:solidFill>
            <a:schemeClr val="tx1"/>
          </a:solidFill>
          <a:latin typeface="Open Sans Light" panose="020B0306030504020204" pitchFamily="34" charset="0"/>
          <a:ea typeface="+mn-ea"/>
          <a:cs typeface="+mn-cs"/>
        </a:defRPr>
      </a:lvl3pPr>
      <a:lvl4pPr marL="1028443" indent="0" algn="l" defTabSz="68562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sz="1350" b="0" i="0" kern="1200">
          <a:solidFill>
            <a:schemeClr val="tx1"/>
          </a:solidFill>
          <a:latin typeface="Open Sans Light" panose="020B0306030504020204" pitchFamily="34" charset="0"/>
          <a:ea typeface="+mn-ea"/>
          <a:cs typeface="+mn-cs"/>
        </a:defRPr>
      </a:lvl4pPr>
      <a:lvl5pPr marL="1371257" indent="0" algn="l" defTabSz="68562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sz="1350" b="0" i="0" kern="1200">
          <a:solidFill>
            <a:schemeClr val="tx1"/>
          </a:solidFill>
          <a:latin typeface="Open Sans Light" panose="020B0306030504020204" pitchFamily="34" charset="0"/>
          <a:ea typeface="+mn-ea"/>
          <a:cs typeface="+mn-cs"/>
        </a:defRPr>
      </a:lvl5pPr>
      <a:lvl6pPr marL="1885479" indent="-171407" algn="l" defTabSz="68562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293" indent="-171407" algn="l" defTabSz="68562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107" indent="-171407" algn="l" defTabSz="68562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3921" indent="-171407" algn="l" defTabSz="68562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62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14" algn="l" defTabSz="68562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629" algn="l" defTabSz="68562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443" algn="l" defTabSz="68562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257" algn="l" defTabSz="68562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071" algn="l" defTabSz="68562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6886" algn="l" defTabSz="68562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399700" algn="l" defTabSz="68562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514" algn="l" defTabSz="68562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4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3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0">
            <a:extLst>
              <a:ext uri="{FF2B5EF4-FFF2-40B4-BE49-F238E27FC236}">
                <a16:creationId xmlns:a16="http://schemas.microsoft.com/office/drawing/2014/main" id="{4E7DC254-924E-4EB7-96D7-78FEA130202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55" b="7555"/>
          <a:stretch>
            <a:fillRect/>
          </a:stretch>
        </p:blipFill>
        <p:spPr>
          <a:xfrm>
            <a:off x="0" y="0"/>
            <a:ext cx="9144000" cy="5143500"/>
          </a:xfrm>
        </p:spPr>
      </p:pic>
      <p:sp>
        <p:nvSpPr>
          <p:cNvPr id="15" name="Title">
            <a:extLst>
              <a:ext uri="{FF2B5EF4-FFF2-40B4-BE49-F238E27FC236}">
                <a16:creationId xmlns:a16="http://schemas.microsoft.com/office/drawing/2014/main" id="{BB541C6C-73A5-4843-B3CE-BF15AFB9E2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0743" y="1423300"/>
            <a:ext cx="8496300" cy="1782763"/>
          </a:xfrm>
          <a:solidFill>
            <a:schemeClr val="tx2">
              <a:alpha val="15000"/>
            </a:schemeClr>
          </a:solidFill>
        </p:spPr>
        <p:txBody>
          <a:bodyPr/>
          <a:lstStyle/>
          <a:p>
            <a:r>
              <a:rPr lang="sl-SI" sz="4000" dirty="0"/>
              <a:t>Strategija </a:t>
            </a:r>
            <a:br>
              <a:rPr lang="sl-SI" sz="4000" dirty="0"/>
            </a:br>
            <a:r>
              <a:rPr lang="sl-SI" sz="4000" dirty="0"/>
              <a:t>slovenskega turizma </a:t>
            </a:r>
            <a:br>
              <a:rPr lang="sl-SI" sz="4000" dirty="0"/>
            </a:br>
            <a:r>
              <a:rPr lang="sl-SI" sz="4000" dirty="0"/>
              <a:t>2022-2028</a:t>
            </a:r>
            <a:endParaRPr lang="sl-SI" sz="4000" noProof="0" dirty="0"/>
          </a:p>
        </p:txBody>
      </p:sp>
      <p:sp>
        <p:nvSpPr>
          <p:cNvPr id="14" name="Description">
            <a:extLst>
              <a:ext uri="{FF2B5EF4-FFF2-40B4-BE49-F238E27FC236}">
                <a16:creationId xmlns:a16="http://schemas.microsoft.com/office/drawing/2014/main" id="{5E476EAD-7BE3-4B48-B861-749586C016A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4107692"/>
            <a:ext cx="9144000" cy="391519"/>
          </a:xfrm>
          <a:solidFill>
            <a:schemeClr val="accent1">
              <a:lumMod val="50000"/>
            </a:schemeClr>
          </a:solidFill>
        </p:spPr>
        <p:txBody>
          <a:bodyPr>
            <a:normAutofit/>
          </a:bodyPr>
          <a:lstStyle/>
          <a:p>
            <a:r>
              <a:rPr lang="sl-SI" noProof="0" dirty="0" smtClean="0"/>
              <a:t>Dubravka Kalin, generalna direktorica Direktorata za turizem</a:t>
            </a:r>
            <a:endParaRPr lang="sl-SI" noProof="0" dirty="0"/>
          </a:p>
        </p:txBody>
      </p:sp>
      <p:sp>
        <p:nvSpPr>
          <p:cNvPr id="29" name="Description">
            <a:extLst>
              <a:ext uri="{FF2B5EF4-FFF2-40B4-BE49-F238E27FC236}">
                <a16:creationId xmlns:a16="http://schemas.microsoft.com/office/drawing/2014/main" id="{E5FD428E-AA36-42CD-B269-276D3272C4B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23850" y="4588669"/>
            <a:ext cx="8496300" cy="342107"/>
          </a:xfrm>
        </p:spPr>
        <p:txBody>
          <a:bodyPr/>
          <a:lstStyle/>
          <a:p>
            <a:r>
              <a:rPr lang="sl-SI" dirty="0" smtClean="0"/>
              <a:t>November </a:t>
            </a:r>
            <a:r>
              <a:rPr lang="sl-SI" noProof="0" dirty="0" smtClean="0"/>
              <a:t>2022</a:t>
            </a:r>
            <a:endParaRPr lang="sl-SI" noProof="0" dirty="0"/>
          </a:p>
        </p:txBody>
      </p:sp>
      <p:pic>
        <p:nvPicPr>
          <p:cNvPr id="38" name="Logo">
            <a:extLst>
              <a:ext uri="{FF2B5EF4-FFF2-40B4-BE49-F238E27FC236}">
                <a16:creationId xmlns:a16="http://schemas.microsoft.com/office/drawing/2014/main" id="{86256956-BFF2-4454-87B8-532F31C32C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151" y="99396"/>
            <a:ext cx="844550" cy="422275"/>
          </a:xfrm>
          <a:prstGeom prst="rect">
            <a:avLst/>
          </a:prstGeom>
        </p:spPr>
      </p:pic>
      <p:grpSp>
        <p:nvGrpSpPr>
          <p:cNvPr id="8" name="Skupina 7"/>
          <p:cNvGrpSpPr>
            <a:grpSpLocks noChangeAspect="1"/>
          </p:cNvGrpSpPr>
          <p:nvPr/>
        </p:nvGrpSpPr>
        <p:grpSpPr>
          <a:xfrm>
            <a:off x="7248164" y="114794"/>
            <a:ext cx="1681207" cy="376835"/>
            <a:chOff x="0" y="0"/>
            <a:chExt cx="5025118" cy="1189861"/>
          </a:xfrm>
        </p:grpSpPr>
        <p:pic>
          <p:nvPicPr>
            <p:cNvPr id="9" name="Slika 8" descr="Državni simboli | GOV.SI"/>
            <p:cNvPicPr>
              <a:picLocks noChangeAspect="1" noChangeArrowheads="1"/>
            </p:cNvPicPr>
            <p:nvPr/>
          </p:nvPicPr>
          <p:blipFill>
            <a:blip r:embed="rId5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43639"/>
              <a:ext cx="560613" cy="7095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Slika 10" descr="TROIA - asset management project specialists"/>
            <p:cNvPicPr>
              <a:picLocks noChangeAspect="1" noChangeArrowheads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99"/>
            <a:stretch/>
          </p:blipFill>
          <p:spPr bwMode="auto">
            <a:xfrm>
              <a:off x="789214" y="0"/>
              <a:ext cx="4235904" cy="11898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53720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Placeholder 5">
            <a:extLst>
              <a:ext uri="{FF2B5EF4-FFF2-40B4-BE49-F238E27FC236}">
                <a16:creationId xmlns:a16="http://schemas.microsoft.com/office/drawing/2014/main" id="{673422F0-0B38-467E-A0CB-F201688368A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52" b="7552"/>
          <a:stretch>
            <a:fillRect/>
          </a:stretch>
        </p:blipFill>
        <p:spPr>
          <a:xfrm>
            <a:off x="0" y="0"/>
            <a:ext cx="9144000" cy="5143500"/>
          </a:xfrm>
        </p:spPr>
      </p:pic>
      <p:sp>
        <p:nvSpPr>
          <p:cNvPr id="2" name="AutoShape 2" descr="Rezultat iskanja slik za SUMMER OLYMPIC GAMES TOKY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685783">
              <a:defRPr/>
            </a:pPr>
            <a:endParaRPr lang="sl-SI" sz="18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073957D-00B0-43C7-B1A6-281161231164}"/>
              </a:ext>
            </a:extLst>
          </p:cNvPr>
          <p:cNvSpPr txBox="1"/>
          <p:nvPr/>
        </p:nvSpPr>
        <p:spPr>
          <a:xfrm>
            <a:off x="5609382" y="1202733"/>
            <a:ext cx="3532968" cy="3416316"/>
          </a:xfrm>
          <a:prstGeom prst="rect">
            <a:avLst/>
          </a:prstGeom>
          <a:solidFill>
            <a:schemeClr val="tx1">
              <a:alpha val="52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defTabSz="457178" hangingPunct="0"/>
            <a:r>
              <a:rPr lang="sl-SI" sz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Razvijamo uravnotežen zelen butični turizem </a:t>
            </a:r>
          </a:p>
          <a:p>
            <a:pPr defTabSz="457178" hangingPunct="0"/>
            <a:r>
              <a:rPr lang="sl-SI" sz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višje kakovosti in z manjšim odtisom </a:t>
            </a:r>
          </a:p>
          <a:p>
            <a:pPr defTabSz="457178" hangingPunct="0"/>
            <a:r>
              <a:rPr lang="sl-SI" sz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 z bolj smelo izraženo kulturno identiteto in lokalnim karakterjem, </a:t>
            </a:r>
          </a:p>
          <a:p>
            <a:pPr defTabSz="457178" hangingPunct="0"/>
            <a:r>
              <a:rPr lang="sl-SI" sz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 je generator vrednosti, </a:t>
            </a:r>
          </a:p>
          <a:p>
            <a:pPr defTabSz="457178" hangingPunct="0"/>
            <a:r>
              <a:rPr lang="sl-SI" sz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pospeševalec trajnostnega razvoja, </a:t>
            </a:r>
          </a:p>
          <a:p>
            <a:pPr defTabSz="457178" hangingPunct="0"/>
            <a:r>
              <a:rPr lang="sl-SI" sz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urejenega okolja, dobrega počutja in </a:t>
            </a:r>
          </a:p>
          <a:p>
            <a:pPr defTabSz="457178" hangingPunct="0"/>
            <a:r>
              <a:rPr lang="sl-SI" sz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cvetoče kulture, </a:t>
            </a:r>
          </a:p>
          <a:p>
            <a:pPr defTabSz="457178" hangingPunct="0"/>
            <a:r>
              <a:rPr lang="sl-SI" sz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pozitivnimi učinki za vse. </a:t>
            </a:r>
          </a:p>
          <a:p>
            <a:pPr defTabSz="457178" hangingPunct="0"/>
            <a:endParaRPr lang="sl-SI" sz="1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7178" hangingPunct="0"/>
            <a:r>
              <a:rPr lang="sl-SI" sz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Smo dobri in ponosni gostitelji ter </a:t>
            </a:r>
          </a:p>
          <a:p>
            <a:pPr defTabSz="457178" hangingPunct="0"/>
            <a:r>
              <a:rPr lang="sl-SI" sz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skrbni upravitelji in varuhi naše narave, </a:t>
            </a:r>
          </a:p>
          <a:p>
            <a:pPr defTabSz="457178" hangingPunct="0"/>
            <a:r>
              <a:rPr lang="sl-SI" sz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kulturne identitete in skupnosti.   </a:t>
            </a:r>
          </a:p>
          <a:p>
            <a:pPr defTabSz="457178" hangingPunct="0"/>
            <a:endParaRPr lang="sl-SI" sz="1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7178" hangingPunct="0"/>
            <a:r>
              <a:rPr lang="sl-SI" sz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 </a:t>
            </a:r>
            <a:r>
              <a:rPr lang="sl-SI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zadovoljne prebivalce, </a:t>
            </a:r>
          </a:p>
          <a:p>
            <a:pPr defTabSz="457178" hangingPunct="0"/>
            <a:r>
              <a:rPr lang="sl-SI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motivirane podjetnike in </a:t>
            </a:r>
            <a:r>
              <a:rPr lang="sl-SI" sz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zaposlene </a:t>
            </a:r>
          </a:p>
          <a:p>
            <a:pPr defTabSz="457178" hangingPunct="0"/>
            <a:r>
              <a:rPr lang="sl-SI" sz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 navdušene obiskovalce. </a:t>
            </a:r>
          </a:p>
          <a:p>
            <a:pPr defTabSz="457178" hangingPunct="0"/>
            <a:r>
              <a:rPr lang="sl-SI" sz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za naše zanamce.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6169CA8-0F9E-40DE-B759-3B1432331608}"/>
              </a:ext>
            </a:extLst>
          </p:cNvPr>
          <p:cNvSpPr/>
          <p:nvPr/>
        </p:nvSpPr>
        <p:spPr>
          <a:xfrm>
            <a:off x="6005233" y="1639395"/>
            <a:ext cx="3062568" cy="248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783"/>
            <a:endParaRPr lang="sl-SI" sz="1013" dirty="0">
              <a:solidFill>
                <a:prstClr val="white"/>
              </a:solidFill>
              <a:highlight>
                <a:srgbClr val="0000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Logo">
            <a:extLst>
              <a:ext uri="{FF2B5EF4-FFF2-40B4-BE49-F238E27FC236}">
                <a16:creationId xmlns:a16="http://schemas.microsoft.com/office/drawing/2014/main" id="{B65E6BE4-F399-4A47-99A5-72820390A9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51" y="303213"/>
            <a:ext cx="1069975" cy="5349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7CF80C6-5BED-4010-A74A-BC8BA9736507}"/>
              </a:ext>
            </a:extLst>
          </p:cNvPr>
          <p:cNvSpPr txBox="1"/>
          <p:nvPr/>
        </p:nvSpPr>
        <p:spPr>
          <a:xfrm>
            <a:off x="291534" y="3052345"/>
            <a:ext cx="4066013" cy="830997"/>
          </a:xfrm>
          <a:prstGeom prst="rect">
            <a:avLst/>
          </a:prstGeom>
          <a:solidFill>
            <a:srgbClr val="78A22F"/>
          </a:solidFill>
        </p:spPr>
        <p:txBody>
          <a:bodyPr wrap="square">
            <a:spAutoFit/>
          </a:bodyPr>
          <a:lstStyle/>
          <a:p>
            <a:pPr algn="ctr" defTabSz="685783"/>
            <a:r>
              <a:rPr lang="sl-SI" sz="3000" dirty="0">
                <a:solidFill>
                  <a:prstClr val="white"/>
                </a:solidFill>
                <a:latin typeface="Arial"/>
              </a:rPr>
              <a:t>ZELENA BUTIČNOST. </a:t>
            </a:r>
            <a:endParaRPr lang="sl-SI" sz="2400" dirty="0">
              <a:solidFill>
                <a:prstClr val="white"/>
              </a:solidFill>
              <a:latin typeface="Arial"/>
            </a:endParaRPr>
          </a:p>
          <a:p>
            <a:pPr algn="ctr" defTabSz="685783"/>
            <a:r>
              <a:rPr lang="sl-SI" sz="1800" dirty="0">
                <a:solidFill>
                  <a:prstClr val="white"/>
                </a:solidFill>
                <a:latin typeface="Arial"/>
              </a:rPr>
              <a:t>Manjši odtis. Večja vrednost za vse.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EDD78BD-2108-40A9-86F7-E6D8E7455463}"/>
              </a:ext>
            </a:extLst>
          </p:cNvPr>
          <p:cNvSpPr txBox="1"/>
          <p:nvPr/>
        </p:nvSpPr>
        <p:spPr>
          <a:xfrm>
            <a:off x="291534" y="2456334"/>
            <a:ext cx="1133405" cy="276999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defTabSz="685783"/>
            <a:r>
              <a:rPr lang="sl-SI" sz="1200" dirty="0">
                <a:solidFill>
                  <a:prstClr val="white"/>
                </a:solidFill>
                <a:latin typeface="Arial"/>
              </a:rPr>
              <a:t>VIZIJA 2028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5E4DF1D-A488-4DAD-BB35-5CD334236F9C}"/>
              </a:ext>
            </a:extLst>
          </p:cNvPr>
          <p:cNvSpPr txBox="1"/>
          <p:nvPr/>
        </p:nvSpPr>
        <p:spPr>
          <a:xfrm>
            <a:off x="5609382" y="778368"/>
            <a:ext cx="1285876" cy="276999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defTabSz="685783"/>
            <a:r>
              <a:rPr lang="sl-SI" sz="1200" dirty="0">
                <a:solidFill>
                  <a:prstClr val="white"/>
                </a:solidFill>
                <a:latin typeface="Arial"/>
              </a:rPr>
              <a:t>POSLANSTVO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C1229D9-2531-4BE9-AEAD-287A932637EE}"/>
              </a:ext>
            </a:extLst>
          </p:cNvPr>
          <p:cNvSpPr/>
          <p:nvPr/>
        </p:nvSpPr>
        <p:spPr>
          <a:xfrm>
            <a:off x="4578356" y="109736"/>
            <a:ext cx="4861344" cy="48768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8713CDCF-B8BB-4AFB-AD17-68FEC87E95B8}"/>
              </a:ext>
            </a:extLst>
          </p:cNvPr>
          <p:cNvSpPr/>
          <p:nvPr/>
        </p:nvSpPr>
        <p:spPr>
          <a:xfrm>
            <a:off x="4682461" y="280186"/>
            <a:ext cx="4861344" cy="48768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C408DBC9-2316-4E6B-A906-7E8B029EE89E}"/>
              </a:ext>
            </a:extLst>
          </p:cNvPr>
          <p:cNvSpPr/>
          <p:nvPr/>
        </p:nvSpPr>
        <p:spPr>
          <a:xfrm>
            <a:off x="4757351" y="274489"/>
            <a:ext cx="4861344" cy="48768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6DFB2F1-71DB-4251-90B9-C4E0DBEDF42D}"/>
              </a:ext>
            </a:extLst>
          </p:cNvPr>
          <p:cNvSpPr txBox="1"/>
          <p:nvPr/>
        </p:nvSpPr>
        <p:spPr>
          <a:xfrm>
            <a:off x="1744273" y="3993078"/>
            <a:ext cx="2886135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783"/>
            <a:r>
              <a:rPr lang="en-GB" sz="1200" dirty="0">
                <a:solidFill>
                  <a:prstClr val="white"/>
                </a:solidFill>
                <a:latin typeface="Arial"/>
              </a:rPr>
              <a:t>GREEN BOUTIQUENESS. </a:t>
            </a:r>
          </a:p>
          <a:p>
            <a:pPr algn="ctr" defTabSz="685783"/>
            <a:r>
              <a:rPr lang="en-GB" sz="1050" dirty="0">
                <a:solidFill>
                  <a:prstClr val="white"/>
                </a:solidFill>
                <a:latin typeface="Arial"/>
              </a:rPr>
              <a:t>Smaller footprint. Greater value for all.</a:t>
            </a:r>
            <a:endParaRPr lang="en-GB" sz="825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E0C38CF-A8C9-4B72-8435-3973C0FF29DB}"/>
              </a:ext>
            </a:extLst>
          </p:cNvPr>
          <p:cNvSpPr txBox="1"/>
          <p:nvPr/>
        </p:nvSpPr>
        <p:spPr>
          <a:xfrm>
            <a:off x="130337" y="4572136"/>
            <a:ext cx="4703478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783"/>
            <a:r>
              <a:rPr lang="sl-SI" sz="1050" i="1" dirty="0">
                <a:solidFill>
                  <a:prstClr val="white"/>
                </a:solidFill>
                <a:latin typeface="Arial"/>
              </a:rPr>
              <a:t>V stavku komuniciramo vizijo na naslednji način: … vizija slovenskega turizma je „zelena butičnost, z manjšim odtisom in večjo vrednostjo za vse“.</a:t>
            </a:r>
            <a:endParaRPr lang="en-GB" sz="700" i="1" dirty="0">
              <a:solidFill>
                <a:prstClr val="white"/>
              </a:solidFill>
              <a:latin typeface="Arial"/>
            </a:endParaRPr>
          </a:p>
        </p:txBody>
      </p:sp>
      <p:grpSp>
        <p:nvGrpSpPr>
          <p:cNvPr id="24" name="Skupina 23"/>
          <p:cNvGrpSpPr>
            <a:grpSpLocks noChangeAspect="1"/>
          </p:cNvGrpSpPr>
          <p:nvPr/>
        </p:nvGrpSpPr>
        <p:grpSpPr>
          <a:xfrm>
            <a:off x="7606763" y="108088"/>
            <a:ext cx="1535587" cy="344195"/>
            <a:chOff x="0" y="0"/>
            <a:chExt cx="5025118" cy="1189861"/>
          </a:xfrm>
        </p:grpSpPr>
        <p:pic>
          <p:nvPicPr>
            <p:cNvPr id="25" name="Slika 24" descr="Državni simboli | GOV.SI"/>
            <p:cNvPicPr>
              <a:picLocks noChangeAspect="1" noChangeArrowheads="1"/>
            </p:cNvPicPr>
            <p:nvPr/>
          </p:nvPicPr>
          <p:blipFill>
            <a:blip r:embed="rId4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43639"/>
              <a:ext cx="560613" cy="7095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Slika 25" descr="TROIA - asset management project specialists"/>
            <p:cNvPicPr>
              <a:picLocks noChangeAspect="1" noChangeArrowheads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99"/>
            <a:stretch/>
          </p:blipFill>
          <p:spPr bwMode="auto">
            <a:xfrm>
              <a:off x="789214" y="0"/>
              <a:ext cx="4235904" cy="11898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93810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Заголовок 15">
            <a:extLst>
              <a:ext uri="{FF2B5EF4-FFF2-40B4-BE49-F238E27FC236}">
                <a16:creationId xmlns:a16="http://schemas.microsoft.com/office/drawing/2014/main" id="{9D661341-148A-7C4B-89A7-265CFC0D9A05}"/>
              </a:ext>
            </a:extLst>
          </p:cNvPr>
          <p:cNvSpPr txBox="1">
            <a:spLocks/>
          </p:cNvSpPr>
          <p:nvPr/>
        </p:nvSpPr>
        <p:spPr>
          <a:xfrm>
            <a:off x="1026414" y="1992320"/>
            <a:ext cx="3806927" cy="1662224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r" defTabSz="243864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41907" algn="l"/>
              </a:tabLst>
              <a:defRPr lang="ru-RU" sz="23900" b="1" i="0" kern="1200" spc="0" baseline="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algn="l"/>
            <a:r>
              <a:rPr lang="sl-SI" sz="3600" b="0" spc="300" dirty="0">
                <a:solidFill>
                  <a:srgbClr val="78A22F"/>
                </a:solidFill>
                <a:latin typeface="+mj-lt"/>
              </a:rPr>
              <a:t>STRATEŠKI RAZVOJNI OKVIR</a:t>
            </a:r>
            <a:endParaRPr lang="en" sz="3600" b="0" spc="300" dirty="0">
              <a:solidFill>
                <a:srgbClr val="78A22F"/>
              </a:solidFill>
              <a:latin typeface="+mj-lt"/>
            </a:endParaRPr>
          </a:p>
        </p:txBody>
      </p: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3CA479D7-D6E6-774C-AA38-300C8EDAC603}"/>
              </a:ext>
            </a:extLst>
          </p:cNvPr>
          <p:cNvGrpSpPr/>
          <p:nvPr/>
        </p:nvGrpSpPr>
        <p:grpSpPr>
          <a:xfrm>
            <a:off x="-47819" y="-23320"/>
            <a:ext cx="9212756" cy="5137024"/>
            <a:chOff x="-127534" y="-62294"/>
            <a:chExt cx="24570548" cy="13700513"/>
          </a:xfrm>
        </p:grpSpPr>
        <p:grpSp>
          <p:nvGrpSpPr>
            <p:cNvPr id="31" name="Группа 30">
              <a:extLst>
                <a:ext uri="{FF2B5EF4-FFF2-40B4-BE49-F238E27FC236}">
                  <a16:creationId xmlns:a16="http://schemas.microsoft.com/office/drawing/2014/main" id="{D7B493CE-58B9-C14F-8EC0-28F37F88D902}"/>
                </a:ext>
              </a:extLst>
            </p:cNvPr>
            <p:cNvGrpSpPr/>
            <p:nvPr/>
          </p:nvGrpSpPr>
          <p:grpSpPr>
            <a:xfrm>
              <a:off x="-127534" y="-62294"/>
              <a:ext cx="24570548" cy="13700513"/>
              <a:chOff x="-127534" y="-62294"/>
              <a:chExt cx="24570548" cy="13700513"/>
            </a:xfrm>
          </p:grpSpPr>
          <p:cxnSp>
            <p:nvCxnSpPr>
              <p:cNvPr id="34" name="Прямая соединительная линия 33">
                <a:extLst>
                  <a:ext uri="{FF2B5EF4-FFF2-40B4-BE49-F238E27FC236}">
                    <a16:creationId xmlns:a16="http://schemas.microsoft.com/office/drawing/2014/main" id="{7114EF7B-9619-6840-B8AF-FDB2C56EBA8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6846863"/>
                <a:ext cx="24387175" cy="0"/>
              </a:xfrm>
              <a:prstGeom prst="line">
                <a:avLst/>
              </a:prstGeom>
              <a:ln>
                <a:solidFill>
                  <a:schemeClr val="tx2">
                    <a:lumMod val="75000"/>
                    <a:lumOff val="25000"/>
                    <a:alpha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Полилиния 34">
                <a:extLst>
                  <a:ext uri="{FF2B5EF4-FFF2-40B4-BE49-F238E27FC236}">
                    <a16:creationId xmlns:a16="http://schemas.microsoft.com/office/drawing/2014/main" id="{C8307AE9-3047-8B4E-BEA6-8F10361B9536}"/>
                  </a:ext>
                </a:extLst>
              </p:cNvPr>
              <p:cNvSpPr/>
              <p:nvPr userDrawn="1"/>
            </p:nvSpPr>
            <p:spPr>
              <a:xfrm>
                <a:off x="2112219" y="-62294"/>
                <a:ext cx="7909994" cy="13700513"/>
              </a:xfrm>
              <a:custGeom>
                <a:avLst/>
                <a:gdLst>
                  <a:gd name="connsiteX0" fmla="*/ 3959926 w 10128823"/>
                  <a:gd name="connsiteY0" fmla="*/ 0 h 6858794"/>
                  <a:gd name="connsiteX1" fmla="*/ 10128823 w 10128823"/>
                  <a:gd name="connsiteY1" fmla="*/ 0 h 6858794"/>
                  <a:gd name="connsiteX2" fmla="*/ 6168897 w 10128823"/>
                  <a:gd name="connsiteY2" fmla="*/ 6858794 h 6858794"/>
                  <a:gd name="connsiteX3" fmla="*/ 0 w 10128823"/>
                  <a:gd name="connsiteY3" fmla="*/ 6858794 h 6858794"/>
                  <a:gd name="connsiteX0" fmla="*/ 3959926 w 10128823"/>
                  <a:gd name="connsiteY0" fmla="*/ 0 h 6858794"/>
                  <a:gd name="connsiteX1" fmla="*/ 10128823 w 10128823"/>
                  <a:gd name="connsiteY1" fmla="*/ 0 h 6858794"/>
                  <a:gd name="connsiteX2" fmla="*/ 6168897 w 10128823"/>
                  <a:gd name="connsiteY2" fmla="*/ 6858794 h 6858794"/>
                  <a:gd name="connsiteX3" fmla="*/ 0 w 10128823"/>
                  <a:gd name="connsiteY3" fmla="*/ 6858794 h 6858794"/>
                  <a:gd name="connsiteX4" fmla="*/ 4051366 w 10128823"/>
                  <a:gd name="connsiteY4" fmla="*/ 91440 h 6858794"/>
                  <a:gd name="connsiteX0" fmla="*/ 3959926 w 10128823"/>
                  <a:gd name="connsiteY0" fmla="*/ 0 h 6858794"/>
                  <a:gd name="connsiteX1" fmla="*/ 10128823 w 10128823"/>
                  <a:gd name="connsiteY1" fmla="*/ 0 h 6858794"/>
                  <a:gd name="connsiteX2" fmla="*/ 6168897 w 10128823"/>
                  <a:gd name="connsiteY2" fmla="*/ 6858794 h 6858794"/>
                  <a:gd name="connsiteX3" fmla="*/ 0 w 10128823"/>
                  <a:gd name="connsiteY3" fmla="*/ 6858794 h 6858794"/>
                  <a:gd name="connsiteX0" fmla="*/ 10128823 w 10128823"/>
                  <a:gd name="connsiteY0" fmla="*/ 0 h 6858794"/>
                  <a:gd name="connsiteX1" fmla="*/ 6168897 w 10128823"/>
                  <a:gd name="connsiteY1" fmla="*/ 6858794 h 6858794"/>
                  <a:gd name="connsiteX2" fmla="*/ 0 w 10128823"/>
                  <a:gd name="connsiteY2" fmla="*/ 6858794 h 6858794"/>
                  <a:gd name="connsiteX0" fmla="*/ 3959926 w 3959926"/>
                  <a:gd name="connsiteY0" fmla="*/ 0 h 6858794"/>
                  <a:gd name="connsiteX1" fmla="*/ 0 w 3959926"/>
                  <a:gd name="connsiteY1" fmla="*/ 6858794 h 6858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959926" h="6858794">
                    <a:moveTo>
                      <a:pt x="3959926" y="0"/>
                    </a:moveTo>
                    <a:lnTo>
                      <a:pt x="0" y="6858794"/>
                    </a:lnTo>
                  </a:path>
                </a:pathLst>
              </a:custGeom>
              <a:ln>
                <a:solidFill>
                  <a:schemeClr val="tx2">
                    <a:lumMod val="75000"/>
                    <a:lumOff val="25000"/>
                    <a:alpha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34286" tIns="17143" rIns="34286" bIns="17143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ru-RU" sz="675" b="1"/>
              </a:p>
            </p:txBody>
          </p:sp>
          <p:sp>
            <p:nvSpPr>
              <p:cNvPr id="36" name="Полилиния 35">
                <a:extLst>
                  <a:ext uri="{FF2B5EF4-FFF2-40B4-BE49-F238E27FC236}">
                    <a16:creationId xmlns:a16="http://schemas.microsoft.com/office/drawing/2014/main" id="{969729A9-DEF2-0447-B376-7E15266C8270}"/>
                  </a:ext>
                </a:extLst>
              </p:cNvPr>
              <p:cNvSpPr/>
              <p:nvPr userDrawn="1"/>
            </p:nvSpPr>
            <p:spPr>
              <a:xfrm>
                <a:off x="8220290" y="-62294"/>
                <a:ext cx="7909994" cy="13700513"/>
              </a:xfrm>
              <a:custGeom>
                <a:avLst/>
                <a:gdLst>
                  <a:gd name="connsiteX0" fmla="*/ 3959926 w 10128823"/>
                  <a:gd name="connsiteY0" fmla="*/ 0 h 6858794"/>
                  <a:gd name="connsiteX1" fmla="*/ 10128823 w 10128823"/>
                  <a:gd name="connsiteY1" fmla="*/ 0 h 6858794"/>
                  <a:gd name="connsiteX2" fmla="*/ 6168897 w 10128823"/>
                  <a:gd name="connsiteY2" fmla="*/ 6858794 h 6858794"/>
                  <a:gd name="connsiteX3" fmla="*/ 0 w 10128823"/>
                  <a:gd name="connsiteY3" fmla="*/ 6858794 h 6858794"/>
                  <a:gd name="connsiteX0" fmla="*/ 3959926 w 10128823"/>
                  <a:gd name="connsiteY0" fmla="*/ 0 h 6858794"/>
                  <a:gd name="connsiteX1" fmla="*/ 10128823 w 10128823"/>
                  <a:gd name="connsiteY1" fmla="*/ 0 h 6858794"/>
                  <a:gd name="connsiteX2" fmla="*/ 6168897 w 10128823"/>
                  <a:gd name="connsiteY2" fmla="*/ 6858794 h 6858794"/>
                  <a:gd name="connsiteX3" fmla="*/ 0 w 10128823"/>
                  <a:gd name="connsiteY3" fmla="*/ 6858794 h 6858794"/>
                  <a:gd name="connsiteX4" fmla="*/ 4051366 w 10128823"/>
                  <a:gd name="connsiteY4" fmla="*/ 91440 h 6858794"/>
                  <a:gd name="connsiteX0" fmla="*/ 3959926 w 10128823"/>
                  <a:gd name="connsiteY0" fmla="*/ 0 h 6858794"/>
                  <a:gd name="connsiteX1" fmla="*/ 10128823 w 10128823"/>
                  <a:gd name="connsiteY1" fmla="*/ 0 h 6858794"/>
                  <a:gd name="connsiteX2" fmla="*/ 6168897 w 10128823"/>
                  <a:gd name="connsiteY2" fmla="*/ 6858794 h 6858794"/>
                  <a:gd name="connsiteX3" fmla="*/ 0 w 10128823"/>
                  <a:gd name="connsiteY3" fmla="*/ 6858794 h 6858794"/>
                  <a:gd name="connsiteX0" fmla="*/ 10128823 w 10128823"/>
                  <a:gd name="connsiteY0" fmla="*/ 0 h 6858794"/>
                  <a:gd name="connsiteX1" fmla="*/ 6168897 w 10128823"/>
                  <a:gd name="connsiteY1" fmla="*/ 6858794 h 6858794"/>
                  <a:gd name="connsiteX2" fmla="*/ 0 w 10128823"/>
                  <a:gd name="connsiteY2" fmla="*/ 6858794 h 6858794"/>
                  <a:gd name="connsiteX0" fmla="*/ 3959926 w 3959926"/>
                  <a:gd name="connsiteY0" fmla="*/ 0 h 6858794"/>
                  <a:gd name="connsiteX1" fmla="*/ 0 w 3959926"/>
                  <a:gd name="connsiteY1" fmla="*/ 6858794 h 6858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959926" h="6858794">
                    <a:moveTo>
                      <a:pt x="3959926" y="0"/>
                    </a:moveTo>
                    <a:lnTo>
                      <a:pt x="0" y="6858794"/>
                    </a:lnTo>
                  </a:path>
                </a:pathLst>
              </a:custGeom>
              <a:ln>
                <a:solidFill>
                  <a:schemeClr val="tx2">
                    <a:lumMod val="75000"/>
                    <a:lumOff val="25000"/>
                    <a:alpha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34286" tIns="17143" rIns="34286" bIns="17143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ru-RU" sz="675" b="1"/>
              </a:p>
            </p:txBody>
          </p:sp>
          <p:sp>
            <p:nvSpPr>
              <p:cNvPr id="37" name="Полилиния 36">
                <a:extLst>
                  <a:ext uri="{FF2B5EF4-FFF2-40B4-BE49-F238E27FC236}">
                    <a16:creationId xmlns:a16="http://schemas.microsoft.com/office/drawing/2014/main" id="{B6741522-03E5-AC4C-BA68-9BF44DD33A9A}"/>
                  </a:ext>
                </a:extLst>
              </p:cNvPr>
              <p:cNvSpPr/>
              <p:nvPr userDrawn="1"/>
            </p:nvSpPr>
            <p:spPr>
              <a:xfrm>
                <a:off x="14364713" y="-62294"/>
                <a:ext cx="7909994" cy="13700513"/>
              </a:xfrm>
              <a:custGeom>
                <a:avLst/>
                <a:gdLst>
                  <a:gd name="connsiteX0" fmla="*/ 3959926 w 10128823"/>
                  <a:gd name="connsiteY0" fmla="*/ 0 h 6858794"/>
                  <a:gd name="connsiteX1" fmla="*/ 10128823 w 10128823"/>
                  <a:gd name="connsiteY1" fmla="*/ 0 h 6858794"/>
                  <a:gd name="connsiteX2" fmla="*/ 6168897 w 10128823"/>
                  <a:gd name="connsiteY2" fmla="*/ 6858794 h 6858794"/>
                  <a:gd name="connsiteX3" fmla="*/ 0 w 10128823"/>
                  <a:gd name="connsiteY3" fmla="*/ 6858794 h 6858794"/>
                  <a:gd name="connsiteX0" fmla="*/ 3959926 w 10128823"/>
                  <a:gd name="connsiteY0" fmla="*/ 0 h 6858794"/>
                  <a:gd name="connsiteX1" fmla="*/ 10128823 w 10128823"/>
                  <a:gd name="connsiteY1" fmla="*/ 0 h 6858794"/>
                  <a:gd name="connsiteX2" fmla="*/ 6168897 w 10128823"/>
                  <a:gd name="connsiteY2" fmla="*/ 6858794 h 6858794"/>
                  <a:gd name="connsiteX3" fmla="*/ 0 w 10128823"/>
                  <a:gd name="connsiteY3" fmla="*/ 6858794 h 6858794"/>
                  <a:gd name="connsiteX4" fmla="*/ 4051366 w 10128823"/>
                  <a:gd name="connsiteY4" fmla="*/ 91440 h 6858794"/>
                  <a:gd name="connsiteX0" fmla="*/ 3959926 w 10128823"/>
                  <a:gd name="connsiteY0" fmla="*/ 0 h 6858794"/>
                  <a:gd name="connsiteX1" fmla="*/ 10128823 w 10128823"/>
                  <a:gd name="connsiteY1" fmla="*/ 0 h 6858794"/>
                  <a:gd name="connsiteX2" fmla="*/ 6168897 w 10128823"/>
                  <a:gd name="connsiteY2" fmla="*/ 6858794 h 6858794"/>
                  <a:gd name="connsiteX3" fmla="*/ 0 w 10128823"/>
                  <a:gd name="connsiteY3" fmla="*/ 6858794 h 6858794"/>
                  <a:gd name="connsiteX0" fmla="*/ 10128823 w 10128823"/>
                  <a:gd name="connsiteY0" fmla="*/ 0 h 6858794"/>
                  <a:gd name="connsiteX1" fmla="*/ 6168897 w 10128823"/>
                  <a:gd name="connsiteY1" fmla="*/ 6858794 h 6858794"/>
                  <a:gd name="connsiteX2" fmla="*/ 0 w 10128823"/>
                  <a:gd name="connsiteY2" fmla="*/ 6858794 h 6858794"/>
                  <a:gd name="connsiteX0" fmla="*/ 3959926 w 3959926"/>
                  <a:gd name="connsiteY0" fmla="*/ 0 h 6858794"/>
                  <a:gd name="connsiteX1" fmla="*/ 0 w 3959926"/>
                  <a:gd name="connsiteY1" fmla="*/ 6858794 h 6858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959926" h="6858794">
                    <a:moveTo>
                      <a:pt x="3959926" y="0"/>
                    </a:moveTo>
                    <a:lnTo>
                      <a:pt x="0" y="6858794"/>
                    </a:lnTo>
                  </a:path>
                </a:pathLst>
              </a:custGeom>
              <a:ln>
                <a:solidFill>
                  <a:schemeClr val="tx2">
                    <a:lumMod val="75000"/>
                    <a:lumOff val="25000"/>
                    <a:alpha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34286" tIns="17143" rIns="34286" bIns="17143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ru-RU" sz="675" b="1"/>
              </a:p>
            </p:txBody>
          </p:sp>
          <p:sp>
            <p:nvSpPr>
              <p:cNvPr id="39" name="Полилиния 38">
                <a:extLst>
                  <a:ext uri="{FF2B5EF4-FFF2-40B4-BE49-F238E27FC236}">
                    <a16:creationId xmlns:a16="http://schemas.microsoft.com/office/drawing/2014/main" id="{77C60181-3239-F741-9E8D-973F0F7FB69C}"/>
                  </a:ext>
                </a:extLst>
              </p:cNvPr>
              <p:cNvSpPr/>
              <p:nvPr userDrawn="1"/>
            </p:nvSpPr>
            <p:spPr>
              <a:xfrm>
                <a:off x="-127534" y="-62294"/>
                <a:ext cx="4041676" cy="7000389"/>
              </a:xfrm>
              <a:custGeom>
                <a:avLst/>
                <a:gdLst>
                  <a:gd name="connsiteX0" fmla="*/ 3959926 w 10128823"/>
                  <a:gd name="connsiteY0" fmla="*/ 0 h 6858794"/>
                  <a:gd name="connsiteX1" fmla="*/ 10128823 w 10128823"/>
                  <a:gd name="connsiteY1" fmla="*/ 0 h 6858794"/>
                  <a:gd name="connsiteX2" fmla="*/ 6168897 w 10128823"/>
                  <a:gd name="connsiteY2" fmla="*/ 6858794 h 6858794"/>
                  <a:gd name="connsiteX3" fmla="*/ 0 w 10128823"/>
                  <a:gd name="connsiteY3" fmla="*/ 6858794 h 6858794"/>
                  <a:gd name="connsiteX0" fmla="*/ 3959926 w 10128823"/>
                  <a:gd name="connsiteY0" fmla="*/ 0 h 6858794"/>
                  <a:gd name="connsiteX1" fmla="*/ 10128823 w 10128823"/>
                  <a:gd name="connsiteY1" fmla="*/ 0 h 6858794"/>
                  <a:gd name="connsiteX2" fmla="*/ 6168897 w 10128823"/>
                  <a:gd name="connsiteY2" fmla="*/ 6858794 h 6858794"/>
                  <a:gd name="connsiteX3" fmla="*/ 0 w 10128823"/>
                  <a:gd name="connsiteY3" fmla="*/ 6858794 h 6858794"/>
                  <a:gd name="connsiteX4" fmla="*/ 4051366 w 10128823"/>
                  <a:gd name="connsiteY4" fmla="*/ 91440 h 6858794"/>
                  <a:gd name="connsiteX0" fmla="*/ 3959926 w 10128823"/>
                  <a:gd name="connsiteY0" fmla="*/ 0 h 6858794"/>
                  <a:gd name="connsiteX1" fmla="*/ 10128823 w 10128823"/>
                  <a:gd name="connsiteY1" fmla="*/ 0 h 6858794"/>
                  <a:gd name="connsiteX2" fmla="*/ 6168897 w 10128823"/>
                  <a:gd name="connsiteY2" fmla="*/ 6858794 h 6858794"/>
                  <a:gd name="connsiteX3" fmla="*/ 0 w 10128823"/>
                  <a:gd name="connsiteY3" fmla="*/ 6858794 h 6858794"/>
                  <a:gd name="connsiteX0" fmla="*/ 10128823 w 10128823"/>
                  <a:gd name="connsiteY0" fmla="*/ 0 h 6858794"/>
                  <a:gd name="connsiteX1" fmla="*/ 6168897 w 10128823"/>
                  <a:gd name="connsiteY1" fmla="*/ 6858794 h 6858794"/>
                  <a:gd name="connsiteX2" fmla="*/ 0 w 10128823"/>
                  <a:gd name="connsiteY2" fmla="*/ 6858794 h 6858794"/>
                  <a:gd name="connsiteX0" fmla="*/ 3959926 w 3959926"/>
                  <a:gd name="connsiteY0" fmla="*/ 0 h 6858794"/>
                  <a:gd name="connsiteX1" fmla="*/ 0 w 3959926"/>
                  <a:gd name="connsiteY1" fmla="*/ 6858794 h 6858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959926" h="6858794">
                    <a:moveTo>
                      <a:pt x="3959926" y="0"/>
                    </a:moveTo>
                    <a:lnTo>
                      <a:pt x="0" y="6858794"/>
                    </a:lnTo>
                  </a:path>
                </a:pathLst>
              </a:custGeom>
              <a:ln>
                <a:solidFill>
                  <a:schemeClr val="tx2">
                    <a:lumMod val="75000"/>
                    <a:lumOff val="25000"/>
                    <a:alpha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34286" tIns="17143" rIns="34286" bIns="17143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ru-RU" sz="675" b="1"/>
              </a:p>
            </p:txBody>
          </p:sp>
          <p:sp>
            <p:nvSpPr>
              <p:cNvPr id="40" name="Полилиния 39">
                <a:extLst>
                  <a:ext uri="{FF2B5EF4-FFF2-40B4-BE49-F238E27FC236}">
                    <a16:creationId xmlns:a16="http://schemas.microsoft.com/office/drawing/2014/main" id="{D546DF6B-0761-F543-99EB-AEED69D3088B}"/>
                  </a:ext>
                </a:extLst>
              </p:cNvPr>
              <p:cNvSpPr/>
              <p:nvPr userDrawn="1"/>
            </p:nvSpPr>
            <p:spPr>
              <a:xfrm>
                <a:off x="20474507" y="6764562"/>
                <a:ext cx="3968507" cy="6873657"/>
              </a:xfrm>
              <a:custGeom>
                <a:avLst/>
                <a:gdLst>
                  <a:gd name="connsiteX0" fmla="*/ 3959926 w 10128823"/>
                  <a:gd name="connsiteY0" fmla="*/ 0 h 6858794"/>
                  <a:gd name="connsiteX1" fmla="*/ 10128823 w 10128823"/>
                  <a:gd name="connsiteY1" fmla="*/ 0 h 6858794"/>
                  <a:gd name="connsiteX2" fmla="*/ 6168897 w 10128823"/>
                  <a:gd name="connsiteY2" fmla="*/ 6858794 h 6858794"/>
                  <a:gd name="connsiteX3" fmla="*/ 0 w 10128823"/>
                  <a:gd name="connsiteY3" fmla="*/ 6858794 h 6858794"/>
                  <a:gd name="connsiteX0" fmla="*/ 3959926 w 10128823"/>
                  <a:gd name="connsiteY0" fmla="*/ 0 h 6858794"/>
                  <a:gd name="connsiteX1" fmla="*/ 10128823 w 10128823"/>
                  <a:gd name="connsiteY1" fmla="*/ 0 h 6858794"/>
                  <a:gd name="connsiteX2" fmla="*/ 6168897 w 10128823"/>
                  <a:gd name="connsiteY2" fmla="*/ 6858794 h 6858794"/>
                  <a:gd name="connsiteX3" fmla="*/ 0 w 10128823"/>
                  <a:gd name="connsiteY3" fmla="*/ 6858794 h 6858794"/>
                  <a:gd name="connsiteX4" fmla="*/ 4051366 w 10128823"/>
                  <a:gd name="connsiteY4" fmla="*/ 91440 h 6858794"/>
                  <a:gd name="connsiteX0" fmla="*/ 3959926 w 10128823"/>
                  <a:gd name="connsiteY0" fmla="*/ 0 h 6858794"/>
                  <a:gd name="connsiteX1" fmla="*/ 10128823 w 10128823"/>
                  <a:gd name="connsiteY1" fmla="*/ 0 h 6858794"/>
                  <a:gd name="connsiteX2" fmla="*/ 6168897 w 10128823"/>
                  <a:gd name="connsiteY2" fmla="*/ 6858794 h 6858794"/>
                  <a:gd name="connsiteX3" fmla="*/ 0 w 10128823"/>
                  <a:gd name="connsiteY3" fmla="*/ 6858794 h 6858794"/>
                  <a:gd name="connsiteX0" fmla="*/ 10128823 w 10128823"/>
                  <a:gd name="connsiteY0" fmla="*/ 0 h 6858794"/>
                  <a:gd name="connsiteX1" fmla="*/ 6168897 w 10128823"/>
                  <a:gd name="connsiteY1" fmla="*/ 6858794 h 6858794"/>
                  <a:gd name="connsiteX2" fmla="*/ 0 w 10128823"/>
                  <a:gd name="connsiteY2" fmla="*/ 6858794 h 6858794"/>
                  <a:gd name="connsiteX0" fmla="*/ 3959926 w 3959926"/>
                  <a:gd name="connsiteY0" fmla="*/ 0 h 6858794"/>
                  <a:gd name="connsiteX1" fmla="*/ 0 w 3959926"/>
                  <a:gd name="connsiteY1" fmla="*/ 6858794 h 6858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959926" h="6858794">
                    <a:moveTo>
                      <a:pt x="3959926" y="0"/>
                    </a:moveTo>
                    <a:lnTo>
                      <a:pt x="0" y="6858794"/>
                    </a:lnTo>
                  </a:path>
                </a:pathLst>
              </a:custGeom>
              <a:ln>
                <a:solidFill>
                  <a:schemeClr val="tx2">
                    <a:lumMod val="75000"/>
                    <a:lumOff val="25000"/>
                    <a:alpha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34286" tIns="17143" rIns="34286" bIns="17143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ru-RU" sz="675" b="1"/>
              </a:p>
            </p:txBody>
          </p:sp>
        </p:grpSp>
        <p:cxnSp>
          <p:nvCxnSpPr>
            <p:cNvPr id="32" name="Прямая соединительная линия 31">
              <a:extLst>
                <a:ext uri="{FF2B5EF4-FFF2-40B4-BE49-F238E27FC236}">
                  <a16:creationId xmlns:a16="http://schemas.microsoft.com/office/drawing/2014/main" id="{9D337EC4-60BE-BC4E-A28D-29190A2A06A6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0288191"/>
              <a:ext cx="24387175" cy="0"/>
            </a:xfrm>
            <a:prstGeom prst="line">
              <a:avLst/>
            </a:prstGeom>
            <a:ln>
              <a:solidFill>
                <a:schemeClr val="tx2">
                  <a:lumMod val="75000"/>
                  <a:lumOff val="25000"/>
                  <a:alpha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Прямая соединительная линия 32">
              <a:extLst>
                <a:ext uri="{FF2B5EF4-FFF2-40B4-BE49-F238E27FC236}">
                  <a16:creationId xmlns:a16="http://schemas.microsoft.com/office/drawing/2014/main" id="{5935438F-7ECD-B94B-8C22-D709C87B4CD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429397"/>
              <a:ext cx="24387175" cy="0"/>
            </a:xfrm>
            <a:prstGeom prst="line">
              <a:avLst/>
            </a:prstGeom>
            <a:ln>
              <a:solidFill>
                <a:schemeClr val="tx2">
                  <a:lumMod val="75000"/>
                  <a:lumOff val="25000"/>
                  <a:alpha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Полилиния 15">
            <a:extLst>
              <a:ext uri="{FF2B5EF4-FFF2-40B4-BE49-F238E27FC236}">
                <a16:creationId xmlns:a16="http://schemas.microsoft.com/office/drawing/2014/main" id="{CA5D6575-F078-4E0E-BDCD-0B17078B63A1}"/>
              </a:ext>
            </a:extLst>
          </p:cNvPr>
          <p:cNvSpPr/>
          <p:nvPr/>
        </p:nvSpPr>
        <p:spPr>
          <a:xfrm>
            <a:off x="1104932" y="3825061"/>
            <a:ext cx="2339955" cy="676876"/>
          </a:xfrm>
          <a:custGeom>
            <a:avLst/>
            <a:gdLst>
              <a:gd name="connsiteX0" fmla="*/ 913978 w 5472608"/>
              <a:gd name="connsiteY0" fmla="*/ 0 h 1583056"/>
              <a:gd name="connsiteX1" fmla="*/ 2210122 w 5472608"/>
              <a:gd name="connsiteY1" fmla="*/ 0 h 1583056"/>
              <a:gd name="connsiteX2" fmla="*/ 4176464 w 5472608"/>
              <a:gd name="connsiteY2" fmla="*/ 0 h 1583056"/>
              <a:gd name="connsiteX3" fmla="*/ 5472608 w 5472608"/>
              <a:gd name="connsiteY3" fmla="*/ 0 h 1583056"/>
              <a:gd name="connsiteX4" fmla="*/ 4558629 w 5472608"/>
              <a:gd name="connsiteY4" fmla="*/ 1583056 h 1583056"/>
              <a:gd name="connsiteX5" fmla="*/ 4550717 w 5472608"/>
              <a:gd name="connsiteY5" fmla="*/ 1583056 h 1583056"/>
              <a:gd name="connsiteX6" fmla="*/ 4525279 w 5472608"/>
              <a:gd name="connsiteY6" fmla="*/ 1583056 h 1583056"/>
              <a:gd name="connsiteX7" fmla="*/ 3262485 w 5472608"/>
              <a:gd name="connsiteY7" fmla="*/ 1583056 h 1583056"/>
              <a:gd name="connsiteX8" fmla="*/ 3254573 w 5472608"/>
              <a:gd name="connsiteY8" fmla="*/ 1583056 h 1583056"/>
              <a:gd name="connsiteX9" fmla="*/ 3229135 w 5472608"/>
              <a:gd name="connsiteY9" fmla="*/ 1583056 h 1583056"/>
              <a:gd name="connsiteX10" fmla="*/ 1296144 w 5472608"/>
              <a:gd name="connsiteY10" fmla="*/ 1583056 h 1583056"/>
              <a:gd name="connsiteX11" fmla="*/ 0 w 5472608"/>
              <a:gd name="connsiteY11" fmla="*/ 1583056 h 1583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472608" h="1583056">
                <a:moveTo>
                  <a:pt x="913978" y="0"/>
                </a:moveTo>
                <a:lnTo>
                  <a:pt x="2210122" y="0"/>
                </a:lnTo>
                <a:lnTo>
                  <a:pt x="4176464" y="0"/>
                </a:lnTo>
                <a:lnTo>
                  <a:pt x="5472608" y="0"/>
                </a:lnTo>
                <a:lnTo>
                  <a:pt x="4558629" y="1583056"/>
                </a:lnTo>
                <a:lnTo>
                  <a:pt x="4550717" y="1583056"/>
                </a:lnTo>
                <a:lnTo>
                  <a:pt x="4525279" y="1583056"/>
                </a:lnTo>
                <a:lnTo>
                  <a:pt x="3262485" y="1583056"/>
                </a:lnTo>
                <a:lnTo>
                  <a:pt x="3254573" y="1583056"/>
                </a:lnTo>
                <a:lnTo>
                  <a:pt x="3229135" y="1583056"/>
                </a:lnTo>
                <a:lnTo>
                  <a:pt x="1296144" y="1583056"/>
                </a:lnTo>
                <a:lnTo>
                  <a:pt x="0" y="158305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1270000" dist="609600" dir="2400000" algn="tl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sl-SI" sz="1400" b="1" dirty="0">
                <a:solidFill>
                  <a:schemeClr val="bg1"/>
                </a:solidFill>
                <a:ea typeface="Tahoma" charset="0"/>
                <a:cs typeface="Tahoma" charset="0"/>
              </a:rPr>
              <a:t>CILJI, KPI-ji</a:t>
            </a:r>
            <a:endParaRPr lang="ru-RU" sz="1400" b="1" dirty="0">
              <a:solidFill>
                <a:schemeClr val="bg1"/>
              </a:solidFill>
              <a:ea typeface="Tahoma" charset="0"/>
              <a:cs typeface="Tahoma" charset="0"/>
            </a:endParaRP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460D8722-4DC5-4FE3-8057-A297E8648453}"/>
              </a:ext>
            </a:extLst>
          </p:cNvPr>
          <p:cNvPicPr>
            <a:picLocks noGrp="1" noChangeAspect="1"/>
          </p:cNvPicPr>
          <p:nvPr>
            <p:ph type="pic" sz="quarter" idx="38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1" r="10911"/>
          <a:stretch>
            <a:fillRect/>
          </a:stretch>
        </p:blipFill>
        <p:spPr/>
      </p:pic>
      <p:grpSp>
        <p:nvGrpSpPr>
          <p:cNvPr id="19" name="Skupina 18"/>
          <p:cNvGrpSpPr>
            <a:grpSpLocks noChangeAspect="1"/>
          </p:cNvGrpSpPr>
          <p:nvPr/>
        </p:nvGrpSpPr>
        <p:grpSpPr>
          <a:xfrm>
            <a:off x="7303478" y="124342"/>
            <a:ext cx="1688122" cy="378385"/>
            <a:chOff x="0" y="0"/>
            <a:chExt cx="5025118" cy="1189861"/>
          </a:xfrm>
          <a:solidFill>
            <a:schemeClr val="tx2">
              <a:lumMod val="25000"/>
              <a:lumOff val="75000"/>
            </a:schemeClr>
          </a:solidFill>
        </p:grpSpPr>
        <p:pic>
          <p:nvPicPr>
            <p:cNvPr id="20" name="Slika 19" descr="Državni simboli | GOV.SI"/>
            <p:cNvPicPr>
              <a:picLocks noChangeAspect="1" noChangeArrowheads="1"/>
            </p:cNvPicPr>
            <p:nvPr/>
          </p:nvPicPr>
          <p:blipFill>
            <a:blip r:embed="rId4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43639"/>
              <a:ext cx="560613" cy="709525"/>
            </a:xfrm>
            <a:prstGeom prst="rect">
              <a:avLst/>
            </a:prstGeom>
            <a:grpFill/>
            <a:extLst/>
          </p:spPr>
        </p:pic>
        <p:pic>
          <p:nvPicPr>
            <p:cNvPr id="21" name="Slika 20" descr="TROIA - asset management project specialists"/>
            <p:cNvPicPr>
              <a:picLocks noChangeAspect="1" noChangeArrowheads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99"/>
            <a:stretch/>
          </p:blipFill>
          <p:spPr bwMode="auto">
            <a:xfrm>
              <a:off x="789214" y="0"/>
              <a:ext cx="4235904" cy="1189861"/>
            </a:xfrm>
            <a:prstGeom prst="rect">
              <a:avLst/>
            </a:prstGeom>
            <a:grpFill/>
            <a:extLst/>
          </p:spPr>
        </p:pic>
      </p:grpSp>
    </p:spTree>
    <p:extLst>
      <p:ext uri="{BB962C8B-B14F-4D97-AF65-F5344CB8AC3E}">
        <p14:creationId xmlns:p14="http://schemas.microsoft.com/office/powerpoint/2010/main" val="1617342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146EE3DB-92BF-47A5-9D67-2321AD1016C5}"/>
              </a:ext>
            </a:extLst>
          </p:cNvPr>
          <p:cNvSpPr/>
          <p:nvPr/>
        </p:nvSpPr>
        <p:spPr>
          <a:xfrm>
            <a:off x="1536381" y="4307831"/>
            <a:ext cx="997708" cy="79252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7691077-A1A4-4711-9DFB-7D957EE30381}"/>
              </a:ext>
            </a:extLst>
          </p:cNvPr>
          <p:cNvSpPr txBox="1"/>
          <p:nvPr/>
        </p:nvSpPr>
        <p:spPr>
          <a:xfrm rot="16200000">
            <a:off x="-2106606" y="1503660"/>
            <a:ext cx="558937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13800" b="1" spc="6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IZZIVI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A1DDD6F-C011-5F4E-B7FA-68660F37C81B}"/>
              </a:ext>
            </a:extLst>
          </p:cNvPr>
          <p:cNvSpPr/>
          <p:nvPr/>
        </p:nvSpPr>
        <p:spPr>
          <a:xfrm>
            <a:off x="110059" y="106224"/>
            <a:ext cx="1292900" cy="5037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pl-PL" sz="800" dirty="0">
                <a:latin typeface="Arial" panose="020B0604020202020204" pitchFamily="34" charset="0"/>
                <a:ea typeface="Arial" panose="020B0604020202020204" pitchFamily="34" charset="0"/>
              </a:rPr>
              <a:t>Ponudba zaostaja za obljubo zelene butične Slovenije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sl-SI" sz="800" dirty="0">
                <a:latin typeface="Arial" panose="020B0604020202020204" pitchFamily="34" charset="0"/>
                <a:ea typeface="Arial" panose="020B0604020202020204" pitchFamily="34" charset="0"/>
              </a:rPr>
              <a:t>Nizka dodana vrednost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sl-SI" sz="800" dirty="0">
                <a:latin typeface="Arial" panose="020B0604020202020204" pitchFamily="34" charset="0"/>
                <a:ea typeface="Arial" panose="020B0604020202020204" pitchFamily="34" charset="0"/>
              </a:rPr>
              <a:t>Kadri (obseg, kompetence, pogoji)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sl-SI" sz="800" dirty="0">
                <a:latin typeface="Arial" panose="020B0604020202020204" pitchFamily="34" charset="0"/>
                <a:ea typeface="Arial" panose="020B0604020202020204" pitchFamily="34" charset="0"/>
              </a:rPr>
              <a:t>Učinkovitost upravljanja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sl-SI" sz="800" dirty="0">
                <a:latin typeface="Arial" panose="020B0604020202020204" pitchFamily="34" charset="0"/>
                <a:ea typeface="Arial" panose="020B0604020202020204" pitchFamily="34" charset="0"/>
              </a:rPr>
              <a:t>Odvisnost turizma od drugih dejavnosti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sl-SI" sz="800" dirty="0">
                <a:latin typeface="Arial" panose="020B0604020202020204" pitchFamily="34" charset="0"/>
                <a:ea typeface="Arial" panose="020B0604020202020204" pitchFamily="34" charset="0"/>
              </a:rPr>
              <a:t>Porušeno ravnotežje turizem-okolje-prebivalci (koncentracija, intenziteta, nosilna zmogljivost)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sl-SI" sz="800" dirty="0">
                <a:latin typeface="Arial" panose="020B0604020202020204" pitchFamily="34" charset="0"/>
                <a:ea typeface="Arial" panose="020B0604020202020204" pitchFamily="34" charset="0"/>
              </a:rPr>
              <a:t>Visoka sezonskost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sl-SI" sz="800" dirty="0">
                <a:latin typeface="Arial" panose="020B0604020202020204" pitchFamily="34" charset="0"/>
                <a:ea typeface="Arial" panose="020B0604020202020204" pitchFamily="34" charset="0"/>
              </a:rPr>
              <a:t>Slovenija zelo omejeno nagovarja zahtevnejše segmente in ciljno trži izven poletja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sl-SI" sz="800" dirty="0">
                <a:latin typeface="Arial" panose="020B0604020202020204" pitchFamily="34" charset="0"/>
                <a:ea typeface="Arial" panose="020B0604020202020204" pitchFamily="34" charset="0"/>
              </a:rPr>
              <a:t>Pomanjkanje avtentičnih (kulturnih) elementov v turistični ponudbi in podobi 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sl-SI" sz="800" dirty="0">
                <a:latin typeface="Arial" panose="020B0604020202020204" pitchFamily="34" charset="0"/>
                <a:ea typeface="Arial" panose="020B0604020202020204" pitchFamily="34" charset="0"/>
              </a:rPr>
              <a:t>Zaostajanje v mednarodni konkurenčnosti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sl-SI" sz="800" dirty="0">
                <a:latin typeface="Arial" panose="020B0604020202020204" pitchFamily="34" charset="0"/>
                <a:ea typeface="Arial" panose="020B0604020202020204" pitchFamily="34" charset="0"/>
              </a:rPr>
              <a:t>Trendi v novi normalnosti </a:t>
            </a:r>
            <a:endParaRPr lang="en-SI" sz="8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sl-SI" sz="800" dirty="0">
                <a:latin typeface="Arial" panose="020B0604020202020204" pitchFamily="34" charset="0"/>
                <a:ea typeface="Arial" panose="020B0604020202020204" pitchFamily="34" charset="0"/>
              </a:rPr>
              <a:t>Podnebna, zdravstvena, varstvena in druga globalna tveganja</a:t>
            </a:r>
            <a:endParaRPr lang="en-SI" sz="80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4CAEAAF-C444-C144-9AAF-EBF60168C7BD}"/>
              </a:ext>
            </a:extLst>
          </p:cNvPr>
          <p:cNvSpPr/>
          <p:nvPr/>
        </p:nvSpPr>
        <p:spPr>
          <a:xfrm>
            <a:off x="2333767" y="4308143"/>
            <a:ext cx="6810233" cy="79252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sl-SI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Organizacijski vidik </a:t>
            </a:r>
            <a:r>
              <a:rPr lang="sl-SI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GOVERNANCE</a:t>
            </a:r>
          </a:p>
          <a:p>
            <a:endParaRPr lang="sl-SI" sz="9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sl-SI" sz="1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KOMPETENTNE IN UČINKOVITE UPRAVLJAVSKE STRUKTURE </a:t>
            </a:r>
            <a:endParaRPr lang="en-SI" sz="15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l-SI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► Pogoj za uspešno </a:t>
            </a:r>
            <a:r>
              <a:rPr lang="sl-SI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povezovanje turističnega ekosistema </a:t>
            </a:r>
            <a:r>
              <a:rPr lang="sl-SI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 vseh ravneh in </a:t>
            </a:r>
            <a:r>
              <a:rPr lang="sl-SI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usmerjanje razvoja </a:t>
            </a:r>
            <a:r>
              <a:rPr lang="sl-SI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turizma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25FF752-E8BC-467A-81BB-F943ABAF6039}"/>
              </a:ext>
            </a:extLst>
          </p:cNvPr>
          <p:cNvSpPr txBox="1"/>
          <p:nvPr/>
        </p:nvSpPr>
        <p:spPr>
          <a:xfrm>
            <a:off x="1443513" y="389775"/>
            <a:ext cx="1814403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Poslovno-finančni vidik </a:t>
            </a:r>
            <a:endParaRPr lang="en-SI" sz="11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sl-SI" sz="11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PODJETJA in </a:t>
            </a:r>
          </a:p>
          <a:p>
            <a:r>
              <a:rPr lang="sl-SI" sz="11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DESTINACIJE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B565414-003B-488D-A92E-7840B7E33285}"/>
              </a:ext>
            </a:extLst>
          </p:cNvPr>
          <p:cNvSpPr txBox="1"/>
          <p:nvPr/>
        </p:nvSpPr>
        <p:spPr>
          <a:xfrm>
            <a:off x="3338036" y="389775"/>
            <a:ext cx="1730106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1100" dirty="0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Družbeni vidik</a:t>
            </a:r>
            <a:endParaRPr lang="en-SI" sz="1100" dirty="0">
              <a:solidFill>
                <a:srgbClr val="0070C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sl-SI" sz="1100" b="1" dirty="0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LJUDJE: prebivalci, zaposleni, gostje</a:t>
            </a:r>
            <a:r>
              <a:rPr lang="en-SI" sz="11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4FF548B-8D2D-4257-9B3F-FE25CC04CA6F}"/>
              </a:ext>
            </a:extLst>
          </p:cNvPr>
          <p:cNvSpPr txBox="1"/>
          <p:nvPr/>
        </p:nvSpPr>
        <p:spPr>
          <a:xfrm>
            <a:off x="3387620" y="1011217"/>
            <a:ext cx="1765989" cy="3185487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endParaRPr lang="sl-SI" sz="1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l-SI" sz="1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l-SI" sz="1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l-SI" sz="1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ZADOVOLJSTVO PREBIVALCEV, ZAPOSLENIH </a:t>
            </a:r>
          </a:p>
          <a:p>
            <a:r>
              <a:rPr lang="sl-SI" sz="1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</a:p>
          <a:p>
            <a:r>
              <a:rPr lang="sl-SI" sz="1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GOSTOV </a:t>
            </a:r>
            <a:endParaRPr lang="en-SI" sz="1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SI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l-SI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► Pogoji za </a:t>
            </a:r>
            <a:r>
              <a:rPr lang="sl-SI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dvig ugleda panoge</a:t>
            </a:r>
            <a:r>
              <a:rPr lang="sl-SI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turističnih poklicev in kakovosti storitve, ponosa, vključevanja </a:t>
            </a:r>
            <a:r>
              <a:rPr lang="sl-SI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domačinov</a:t>
            </a:r>
            <a:r>
              <a:rPr lang="sl-SI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ter zagotavljanja </a:t>
            </a:r>
            <a:r>
              <a:rPr lang="sl-SI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avtentičnosti izkušnje gostov</a:t>
            </a:r>
            <a:r>
              <a:rPr lang="en-SI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8CBD220-4E5A-4443-8AA4-9300A16E310E}"/>
              </a:ext>
            </a:extLst>
          </p:cNvPr>
          <p:cNvSpPr txBox="1"/>
          <p:nvPr/>
        </p:nvSpPr>
        <p:spPr>
          <a:xfrm>
            <a:off x="1536381" y="1011217"/>
            <a:ext cx="1765989" cy="317009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>
            <a:spAutoFit/>
          </a:bodyPr>
          <a:lstStyle/>
          <a:p>
            <a:endParaRPr lang="sl-SI" sz="16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l-SI" sz="16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l-SI" sz="16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l-SI" sz="1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KAKOVOST, VREDNOST</a:t>
            </a:r>
          </a:p>
          <a:p>
            <a:r>
              <a:rPr lang="sl-SI" sz="1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CELOLETNOST</a:t>
            </a:r>
            <a:endParaRPr lang="en-SI" sz="16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l-SI" sz="1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PONUDBE </a:t>
            </a:r>
            <a:endParaRPr lang="en-SI" sz="16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l-SI" sz="9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l-SI" sz="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► Pogoji za </a:t>
            </a:r>
            <a:r>
              <a:rPr lang="sl-SI" sz="9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drzen preskok v zeleno butičnost</a:t>
            </a:r>
            <a:r>
              <a:rPr lang="sl-SI" sz="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sl-SI" sz="9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vrednostno transformacijo</a:t>
            </a:r>
            <a:r>
              <a:rPr lang="sl-SI" sz="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ponudbe za zagotovitev mednarodne konkurenčnosti turistične industrije na trgu turizma višje vrednosti</a:t>
            </a:r>
            <a:r>
              <a:rPr lang="en-SI" sz="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l-SI" sz="900" b="1" dirty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6B52290-02B8-40C2-9832-4308B1C3A6C7}"/>
              </a:ext>
            </a:extLst>
          </p:cNvPr>
          <p:cNvSpPr txBox="1"/>
          <p:nvPr/>
        </p:nvSpPr>
        <p:spPr>
          <a:xfrm>
            <a:off x="5172663" y="389775"/>
            <a:ext cx="1814403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1100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Ekonomski</a:t>
            </a:r>
            <a:r>
              <a:rPr lang="en-SI" sz="1100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l-SI" sz="1100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vidik</a:t>
            </a:r>
            <a:endParaRPr lang="en-SI" sz="1100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sl-SI" sz="1100" b="1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LOKALNA SKUPNOST</a:t>
            </a:r>
            <a:r>
              <a:rPr lang="en-SI" sz="1100" b="1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sl-SI" sz="1100" b="1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REGIJA</a:t>
            </a:r>
            <a:r>
              <a:rPr lang="en-SI" sz="1100" b="1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sl-SI" sz="1100" b="1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SLOVENIJA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FB0A61B-59DE-4F6C-802B-77017BB1C59D}"/>
              </a:ext>
            </a:extLst>
          </p:cNvPr>
          <p:cNvSpPr txBox="1"/>
          <p:nvPr/>
        </p:nvSpPr>
        <p:spPr>
          <a:xfrm>
            <a:off x="5238860" y="1012128"/>
            <a:ext cx="1871444" cy="3554819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endParaRPr lang="sl-SI" sz="15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l-SI" sz="15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l-SI" sz="15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l-SI" sz="15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POZICIONIRANJE TURIZMA KOT GENERATORJA VREDNOSTI</a:t>
            </a:r>
            <a:r>
              <a:rPr lang="sl-SI" sz="15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sl-SI" sz="15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 drugih panogah </a:t>
            </a:r>
          </a:p>
          <a:p>
            <a:r>
              <a:rPr lang="sl-SI" sz="15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sl-SI" sz="15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l-SI" sz="15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TRAJNOSTNEGA RAZVOJA </a:t>
            </a:r>
            <a:endParaRPr lang="en-SI" sz="15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SI" sz="6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l-SI" sz="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► Razumevanje </a:t>
            </a:r>
            <a:r>
              <a:rPr lang="sl-SI" sz="9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vpliva in večdimenzijske funkcije turizma za gospodar</a:t>
            </a:r>
            <a:r>
              <a:rPr lang="sl-SI" sz="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stvo ter </a:t>
            </a:r>
            <a:r>
              <a:rPr lang="sl-SI" sz="9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povečanje obsega prebivalcev in podjetij, ki imajo koristi od turizma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B615E1B-9C78-41C1-A917-16D44C1677E3}"/>
              </a:ext>
            </a:extLst>
          </p:cNvPr>
          <p:cNvSpPr txBox="1"/>
          <p:nvPr/>
        </p:nvSpPr>
        <p:spPr>
          <a:xfrm>
            <a:off x="7156610" y="414499"/>
            <a:ext cx="1730179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1100" dirty="0">
                <a:solidFill>
                  <a:srgbClr val="78A22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Okoljsko-podnebni vidik</a:t>
            </a:r>
          </a:p>
          <a:p>
            <a:r>
              <a:rPr lang="sl-SI" sz="1100" b="1" dirty="0">
                <a:solidFill>
                  <a:srgbClr val="78A22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LOKALNO-GLOBALNI VIDIK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F0288DE-C8C7-42FE-9BE0-FE28FB893B74}"/>
              </a:ext>
            </a:extLst>
          </p:cNvPr>
          <p:cNvSpPr txBox="1"/>
          <p:nvPr/>
        </p:nvSpPr>
        <p:spPr>
          <a:xfrm>
            <a:off x="7202915" y="1035941"/>
            <a:ext cx="1848473" cy="3308598"/>
          </a:xfrm>
          <a:prstGeom prst="rect">
            <a:avLst/>
          </a:prstGeom>
          <a:solidFill>
            <a:srgbClr val="78A22F"/>
          </a:solidFill>
        </p:spPr>
        <p:txBody>
          <a:bodyPr wrap="square">
            <a:spAutoFit/>
          </a:bodyPr>
          <a:lstStyle/>
          <a:p>
            <a:endParaRPr lang="sl-SI" sz="1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l-SI" sz="1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l-SI" sz="1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l-SI" sz="1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RAZOGLJIČENJE in </a:t>
            </a:r>
            <a:r>
              <a:rPr lang="sl-SI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URAVNOTEŽENJE </a:t>
            </a:r>
            <a:r>
              <a:rPr lang="sl-SI" sz="1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SLOVENSKEGA TURIZMA</a:t>
            </a:r>
            <a:endParaRPr lang="en-SI" sz="1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l-SI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► </a:t>
            </a:r>
            <a:r>
              <a:rPr lang="sl-SI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Odgovornost </a:t>
            </a:r>
            <a:r>
              <a:rPr lang="sl-SI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zavzetost turističnih deležnikov</a:t>
            </a:r>
            <a:r>
              <a:rPr lang="sl-SI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da zmanjšujejo vplive na okolje in podnebje </a:t>
            </a:r>
            <a:r>
              <a:rPr lang="sl-SI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 postanemo najbolj napredna panoga pri trajnostnih zavezah v EU  in prehodu Slovenije v ogljično nevtralnost</a:t>
            </a:r>
            <a:r>
              <a:rPr lang="en-SI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C37B3ED-9207-4AE8-A792-FEA51DD0BA9C}"/>
              </a:ext>
            </a:extLst>
          </p:cNvPr>
          <p:cNvSpPr txBox="1"/>
          <p:nvPr/>
        </p:nvSpPr>
        <p:spPr>
          <a:xfrm rot="1381176">
            <a:off x="3361562" y="1139497"/>
            <a:ext cx="507444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sl-SI" sz="12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SC2</a:t>
            </a:r>
            <a:endParaRPr lang="en-GB" sz="12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A2FDC1E-6947-4FA1-A014-E11D41721095}"/>
              </a:ext>
            </a:extLst>
          </p:cNvPr>
          <p:cNvSpPr txBox="1"/>
          <p:nvPr/>
        </p:nvSpPr>
        <p:spPr>
          <a:xfrm>
            <a:off x="1536380" y="-3224"/>
            <a:ext cx="7607619" cy="30008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sl-SI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STRATEŠKI CILJI (SC) oziroma strateška področja delovanja </a:t>
            </a:r>
            <a:endParaRPr lang="en-GB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246DB44-AE16-4009-B6D2-CB4655DF7CE4}"/>
              </a:ext>
            </a:extLst>
          </p:cNvPr>
          <p:cNvSpPr txBox="1"/>
          <p:nvPr/>
        </p:nvSpPr>
        <p:spPr>
          <a:xfrm rot="1381176">
            <a:off x="1567589" y="1204642"/>
            <a:ext cx="507444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sl-SI" sz="12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SC1</a:t>
            </a:r>
            <a:endParaRPr lang="en-GB" sz="12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8A08694-A329-46C5-823E-6799550858E2}"/>
              </a:ext>
            </a:extLst>
          </p:cNvPr>
          <p:cNvSpPr txBox="1"/>
          <p:nvPr/>
        </p:nvSpPr>
        <p:spPr>
          <a:xfrm rot="1381176">
            <a:off x="5242241" y="1100517"/>
            <a:ext cx="507444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sl-SI" sz="12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SC3</a:t>
            </a:r>
            <a:endParaRPr lang="en-GB" sz="12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2A9C5EB-E7A9-471B-BDF8-C323FC83412C}"/>
              </a:ext>
            </a:extLst>
          </p:cNvPr>
          <p:cNvSpPr txBox="1"/>
          <p:nvPr/>
        </p:nvSpPr>
        <p:spPr>
          <a:xfrm rot="1381176">
            <a:off x="1297300" y="4115235"/>
            <a:ext cx="507444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sl-SI" sz="12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SC5</a:t>
            </a:r>
            <a:endParaRPr lang="en-GB" sz="12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C955FCF-B453-4414-B318-C84C72D05DA5}"/>
              </a:ext>
            </a:extLst>
          </p:cNvPr>
          <p:cNvSpPr txBox="1"/>
          <p:nvPr/>
        </p:nvSpPr>
        <p:spPr>
          <a:xfrm rot="1381176">
            <a:off x="7236871" y="1124130"/>
            <a:ext cx="507444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sl-SI" sz="12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SC4</a:t>
            </a:r>
            <a:endParaRPr lang="en-GB" sz="12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678EBF-633C-4591-ABE5-A1BAC323E91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4504" y="948846"/>
            <a:ext cx="746728" cy="7467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1997E7D-739D-4CDC-A691-5AB4B27B70F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985" y="966550"/>
            <a:ext cx="739267" cy="7392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90CC3AB-EC30-4A86-BAA1-FF6CE5FF166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8672" y="928132"/>
            <a:ext cx="797905" cy="7979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4B5463D-5A92-44D6-9559-B2FDB206BA0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3525" y="927629"/>
            <a:ext cx="778188" cy="77818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FD0D6519-B00A-4440-B951-94432F9375B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760" y="4307519"/>
            <a:ext cx="782954" cy="782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912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Заголовок 15">
            <a:extLst>
              <a:ext uri="{FF2B5EF4-FFF2-40B4-BE49-F238E27FC236}">
                <a16:creationId xmlns:a16="http://schemas.microsoft.com/office/drawing/2014/main" id="{9D661341-148A-7C4B-89A7-265CFC0D9A05}"/>
              </a:ext>
            </a:extLst>
          </p:cNvPr>
          <p:cNvSpPr txBox="1">
            <a:spLocks/>
          </p:cNvSpPr>
          <p:nvPr/>
        </p:nvSpPr>
        <p:spPr>
          <a:xfrm>
            <a:off x="435208" y="2961311"/>
            <a:ext cx="3806927" cy="1662224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r" defTabSz="243864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41907" algn="l"/>
              </a:tabLst>
              <a:defRPr lang="ru-RU" sz="23900" b="1" i="0" kern="1200" spc="0" baseline="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algn="l"/>
            <a:r>
              <a:rPr lang="sl-SI" sz="3600" b="0" spc="300" dirty="0">
                <a:solidFill>
                  <a:srgbClr val="78A22F"/>
                </a:solidFill>
                <a:latin typeface="+mj-lt"/>
              </a:rPr>
              <a:t>POLITIKE</a:t>
            </a:r>
            <a:endParaRPr lang="en" sz="3600" b="0" spc="300" dirty="0">
              <a:solidFill>
                <a:srgbClr val="78A22F"/>
              </a:solidFill>
              <a:latin typeface="+mj-lt"/>
            </a:endParaRPr>
          </a:p>
        </p:txBody>
      </p: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3CA479D7-D6E6-774C-AA38-300C8EDAC603}"/>
              </a:ext>
            </a:extLst>
          </p:cNvPr>
          <p:cNvGrpSpPr/>
          <p:nvPr/>
        </p:nvGrpSpPr>
        <p:grpSpPr>
          <a:xfrm>
            <a:off x="-47819" y="-23320"/>
            <a:ext cx="9212756" cy="5137024"/>
            <a:chOff x="-127534" y="-62294"/>
            <a:chExt cx="24570548" cy="13700513"/>
          </a:xfrm>
        </p:grpSpPr>
        <p:grpSp>
          <p:nvGrpSpPr>
            <p:cNvPr id="31" name="Группа 30">
              <a:extLst>
                <a:ext uri="{FF2B5EF4-FFF2-40B4-BE49-F238E27FC236}">
                  <a16:creationId xmlns:a16="http://schemas.microsoft.com/office/drawing/2014/main" id="{D7B493CE-58B9-C14F-8EC0-28F37F88D902}"/>
                </a:ext>
              </a:extLst>
            </p:cNvPr>
            <p:cNvGrpSpPr/>
            <p:nvPr/>
          </p:nvGrpSpPr>
          <p:grpSpPr>
            <a:xfrm>
              <a:off x="-127534" y="-62294"/>
              <a:ext cx="24570548" cy="13700513"/>
              <a:chOff x="-127534" y="-62294"/>
              <a:chExt cx="24570548" cy="13700513"/>
            </a:xfrm>
          </p:grpSpPr>
          <p:cxnSp>
            <p:nvCxnSpPr>
              <p:cNvPr id="34" name="Прямая соединительная линия 33">
                <a:extLst>
                  <a:ext uri="{FF2B5EF4-FFF2-40B4-BE49-F238E27FC236}">
                    <a16:creationId xmlns:a16="http://schemas.microsoft.com/office/drawing/2014/main" id="{7114EF7B-9619-6840-B8AF-FDB2C56EBA8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6846863"/>
                <a:ext cx="24387175" cy="0"/>
              </a:xfrm>
              <a:prstGeom prst="line">
                <a:avLst/>
              </a:prstGeom>
              <a:ln>
                <a:solidFill>
                  <a:schemeClr val="tx2">
                    <a:lumMod val="75000"/>
                    <a:lumOff val="25000"/>
                    <a:alpha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Полилиния 34">
                <a:extLst>
                  <a:ext uri="{FF2B5EF4-FFF2-40B4-BE49-F238E27FC236}">
                    <a16:creationId xmlns:a16="http://schemas.microsoft.com/office/drawing/2014/main" id="{C8307AE9-3047-8B4E-BEA6-8F10361B9536}"/>
                  </a:ext>
                </a:extLst>
              </p:cNvPr>
              <p:cNvSpPr/>
              <p:nvPr userDrawn="1"/>
            </p:nvSpPr>
            <p:spPr>
              <a:xfrm>
                <a:off x="2112219" y="-62294"/>
                <a:ext cx="7909994" cy="13700513"/>
              </a:xfrm>
              <a:custGeom>
                <a:avLst/>
                <a:gdLst>
                  <a:gd name="connsiteX0" fmla="*/ 3959926 w 10128823"/>
                  <a:gd name="connsiteY0" fmla="*/ 0 h 6858794"/>
                  <a:gd name="connsiteX1" fmla="*/ 10128823 w 10128823"/>
                  <a:gd name="connsiteY1" fmla="*/ 0 h 6858794"/>
                  <a:gd name="connsiteX2" fmla="*/ 6168897 w 10128823"/>
                  <a:gd name="connsiteY2" fmla="*/ 6858794 h 6858794"/>
                  <a:gd name="connsiteX3" fmla="*/ 0 w 10128823"/>
                  <a:gd name="connsiteY3" fmla="*/ 6858794 h 6858794"/>
                  <a:gd name="connsiteX0" fmla="*/ 3959926 w 10128823"/>
                  <a:gd name="connsiteY0" fmla="*/ 0 h 6858794"/>
                  <a:gd name="connsiteX1" fmla="*/ 10128823 w 10128823"/>
                  <a:gd name="connsiteY1" fmla="*/ 0 h 6858794"/>
                  <a:gd name="connsiteX2" fmla="*/ 6168897 w 10128823"/>
                  <a:gd name="connsiteY2" fmla="*/ 6858794 h 6858794"/>
                  <a:gd name="connsiteX3" fmla="*/ 0 w 10128823"/>
                  <a:gd name="connsiteY3" fmla="*/ 6858794 h 6858794"/>
                  <a:gd name="connsiteX4" fmla="*/ 4051366 w 10128823"/>
                  <a:gd name="connsiteY4" fmla="*/ 91440 h 6858794"/>
                  <a:gd name="connsiteX0" fmla="*/ 3959926 w 10128823"/>
                  <a:gd name="connsiteY0" fmla="*/ 0 h 6858794"/>
                  <a:gd name="connsiteX1" fmla="*/ 10128823 w 10128823"/>
                  <a:gd name="connsiteY1" fmla="*/ 0 h 6858794"/>
                  <a:gd name="connsiteX2" fmla="*/ 6168897 w 10128823"/>
                  <a:gd name="connsiteY2" fmla="*/ 6858794 h 6858794"/>
                  <a:gd name="connsiteX3" fmla="*/ 0 w 10128823"/>
                  <a:gd name="connsiteY3" fmla="*/ 6858794 h 6858794"/>
                  <a:gd name="connsiteX0" fmla="*/ 10128823 w 10128823"/>
                  <a:gd name="connsiteY0" fmla="*/ 0 h 6858794"/>
                  <a:gd name="connsiteX1" fmla="*/ 6168897 w 10128823"/>
                  <a:gd name="connsiteY1" fmla="*/ 6858794 h 6858794"/>
                  <a:gd name="connsiteX2" fmla="*/ 0 w 10128823"/>
                  <a:gd name="connsiteY2" fmla="*/ 6858794 h 6858794"/>
                  <a:gd name="connsiteX0" fmla="*/ 3959926 w 3959926"/>
                  <a:gd name="connsiteY0" fmla="*/ 0 h 6858794"/>
                  <a:gd name="connsiteX1" fmla="*/ 0 w 3959926"/>
                  <a:gd name="connsiteY1" fmla="*/ 6858794 h 6858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959926" h="6858794">
                    <a:moveTo>
                      <a:pt x="3959926" y="0"/>
                    </a:moveTo>
                    <a:lnTo>
                      <a:pt x="0" y="6858794"/>
                    </a:lnTo>
                  </a:path>
                </a:pathLst>
              </a:custGeom>
              <a:ln>
                <a:solidFill>
                  <a:schemeClr val="tx2">
                    <a:lumMod val="75000"/>
                    <a:lumOff val="25000"/>
                    <a:alpha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34286" tIns="17143" rIns="34286" bIns="17143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ru-RU" sz="675" b="1"/>
              </a:p>
            </p:txBody>
          </p:sp>
          <p:sp>
            <p:nvSpPr>
              <p:cNvPr id="36" name="Полилиния 35">
                <a:extLst>
                  <a:ext uri="{FF2B5EF4-FFF2-40B4-BE49-F238E27FC236}">
                    <a16:creationId xmlns:a16="http://schemas.microsoft.com/office/drawing/2014/main" id="{969729A9-DEF2-0447-B376-7E15266C8270}"/>
                  </a:ext>
                </a:extLst>
              </p:cNvPr>
              <p:cNvSpPr/>
              <p:nvPr userDrawn="1"/>
            </p:nvSpPr>
            <p:spPr>
              <a:xfrm>
                <a:off x="8220290" y="-62294"/>
                <a:ext cx="7909994" cy="13700513"/>
              </a:xfrm>
              <a:custGeom>
                <a:avLst/>
                <a:gdLst>
                  <a:gd name="connsiteX0" fmla="*/ 3959926 w 10128823"/>
                  <a:gd name="connsiteY0" fmla="*/ 0 h 6858794"/>
                  <a:gd name="connsiteX1" fmla="*/ 10128823 w 10128823"/>
                  <a:gd name="connsiteY1" fmla="*/ 0 h 6858794"/>
                  <a:gd name="connsiteX2" fmla="*/ 6168897 w 10128823"/>
                  <a:gd name="connsiteY2" fmla="*/ 6858794 h 6858794"/>
                  <a:gd name="connsiteX3" fmla="*/ 0 w 10128823"/>
                  <a:gd name="connsiteY3" fmla="*/ 6858794 h 6858794"/>
                  <a:gd name="connsiteX0" fmla="*/ 3959926 w 10128823"/>
                  <a:gd name="connsiteY0" fmla="*/ 0 h 6858794"/>
                  <a:gd name="connsiteX1" fmla="*/ 10128823 w 10128823"/>
                  <a:gd name="connsiteY1" fmla="*/ 0 h 6858794"/>
                  <a:gd name="connsiteX2" fmla="*/ 6168897 w 10128823"/>
                  <a:gd name="connsiteY2" fmla="*/ 6858794 h 6858794"/>
                  <a:gd name="connsiteX3" fmla="*/ 0 w 10128823"/>
                  <a:gd name="connsiteY3" fmla="*/ 6858794 h 6858794"/>
                  <a:gd name="connsiteX4" fmla="*/ 4051366 w 10128823"/>
                  <a:gd name="connsiteY4" fmla="*/ 91440 h 6858794"/>
                  <a:gd name="connsiteX0" fmla="*/ 3959926 w 10128823"/>
                  <a:gd name="connsiteY0" fmla="*/ 0 h 6858794"/>
                  <a:gd name="connsiteX1" fmla="*/ 10128823 w 10128823"/>
                  <a:gd name="connsiteY1" fmla="*/ 0 h 6858794"/>
                  <a:gd name="connsiteX2" fmla="*/ 6168897 w 10128823"/>
                  <a:gd name="connsiteY2" fmla="*/ 6858794 h 6858794"/>
                  <a:gd name="connsiteX3" fmla="*/ 0 w 10128823"/>
                  <a:gd name="connsiteY3" fmla="*/ 6858794 h 6858794"/>
                  <a:gd name="connsiteX0" fmla="*/ 10128823 w 10128823"/>
                  <a:gd name="connsiteY0" fmla="*/ 0 h 6858794"/>
                  <a:gd name="connsiteX1" fmla="*/ 6168897 w 10128823"/>
                  <a:gd name="connsiteY1" fmla="*/ 6858794 h 6858794"/>
                  <a:gd name="connsiteX2" fmla="*/ 0 w 10128823"/>
                  <a:gd name="connsiteY2" fmla="*/ 6858794 h 6858794"/>
                  <a:gd name="connsiteX0" fmla="*/ 3959926 w 3959926"/>
                  <a:gd name="connsiteY0" fmla="*/ 0 h 6858794"/>
                  <a:gd name="connsiteX1" fmla="*/ 0 w 3959926"/>
                  <a:gd name="connsiteY1" fmla="*/ 6858794 h 6858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959926" h="6858794">
                    <a:moveTo>
                      <a:pt x="3959926" y="0"/>
                    </a:moveTo>
                    <a:lnTo>
                      <a:pt x="0" y="6858794"/>
                    </a:lnTo>
                  </a:path>
                </a:pathLst>
              </a:custGeom>
              <a:ln>
                <a:solidFill>
                  <a:schemeClr val="tx2">
                    <a:lumMod val="75000"/>
                    <a:lumOff val="25000"/>
                    <a:alpha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34286" tIns="17143" rIns="34286" bIns="17143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ru-RU" sz="675" b="1"/>
              </a:p>
            </p:txBody>
          </p:sp>
          <p:sp>
            <p:nvSpPr>
              <p:cNvPr id="37" name="Полилиния 36">
                <a:extLst>
                  <a:ext uri="{FF2B5EF4-FFF2-40B4-BE49-F238E27FC236}">
                    <a16:creationId xmlns:a16="http://schemas.microsoft.com/office/drawing/2014/main" id="{B6741522-03E5-AC4C-BA68-9BF44DD33A9A}"/>
                  </a:ext>
                </a:extLst>
              </p:cNvPr>
              <p:cNvSpPr/>
              <p:nvPr userDrawn="1"/>
            </p:nvSpPr>
            <p:spPr>
              <a:xfrm>
                <a:off x="14364713" y="-62294"/>
                <a:ext cx="7909994" cy="13700513"/>
              </a:xfrm>
              <a:custGeom>
                <a:avLst/>
                <a:gdLst>
                  <a:gd name="connsiteX0" fmla="*/ 3959926 w 10128823"/>
                  <a:gd name="connsiteY0" fmla="*/ 0 h 6858794"/>
                  <a:gd name="connsiteX1" fmla="*/ 10128823 w 10128823"/>
                  <a:gd name="connsiteY1" fmla="*/ 0 h 6858794"/>
                  <a:gd name="connsiteX2" fmla="*/ 6168897 w 10128823"/>
                  <a:gd name="connsiteY2" fmla="*/ 6858794 h 6858794"/>
                  <a:gd name="connsiteX3" fmla="*/ 0 w 10128823"/>
                  <a:gd name="connsiteY3" fmla="*/ 6858794 h 6858794"/>
                  <a:gd name="connsiteX0" fmla="*/ 3959926 w 10128823"/>
                  <a:gd name="connsiteY0" fmla="*/ 0 h 6858794"/>
                  <a:gd name="connsiteX1" fmla="*/ 10128823 w 10128823"/>
                  <a:gd name="connsiteY1" fmla="*/ 0 h 6858794"/>
                  <a:gd name="connsiteX2" fmla="*/ 6168897 w 10128823"/>
                  <a:gd name="connsiteY2" fmla="*/ 6858794 h 6858794"/>
                  <a:gd name="connsiteX3" fmla="*/ 0 w 10128823"/>
                  <a:gd name="connsiteY3" fmla="*/ 6858794 h 6858794"/>
                  <a:gd name="connsiteX4" fmla="*/ 4051366 w 10128823"/>
                  <a:gd name="connsiteY4" fmla="*/ 91440 h 6858794"/>
                  <a:gd name="connsiteX0" fmla="*/ 3959926 w 10128823"/>
                  <a:gd name="connsiteY0" fmla="*/ 0 h 6858794"/>
                  <a:gd name="connsiteX1" fmla="*/ 10128823 w 10128823"/>
                  <a:gd name="connsiteY1" fmla="*/ 0 h 6858794"/>
                  <a:gd name="connsiteX2" fmla="*/ 6168897 w 10128823"/>
                  <a:gd name="connsiteY2" fmla="*/ 6858794 h 6858794"/>
                  <a:gd name="connsiteX3" fmla="*/ 0 w 10128823"/>
                  <a:gd name="connsiteY3" fmla="*/ 6858794 h 6858794"/>
                  <a:gd name="connsiteX0" fmla="*/ 10128823 w 10128823"/>
                  <a:gd name="connsiteY0" fmla="*/ 0 h 6858794"/>
                  <a:gd name="connsiteX1" fmla="*/ 6168897 w 10128823"/>
                  <a:gd name="connsiteY1" fmla="*/ 6858794 h 6858794"/>
                  <a:gd name="connsiteX2" fmla="*/ 0 w 10128823"/>
                  <a:gd name="connsiteY2" fmla="*/ 6858794 h 6858794"/>
                  <a:gd name="connsiteX0" fmla="*/ 3959926 w 3959926"/>
                  <a:gd name="connsiteY0" fmla="*/ 0 h 6858794"/>
                  <a:gd name="connsiteX1" fmla="*/ 0 w 3959926"/>
                  <a:gd name="connsiteY1" fmla="*/ 6858794 h 6858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959926" h="6858794">
                    <a:moveTo>
                      <a:pt x="3959926" y="0"/>
                    </a:moveTo>
                    <a:lnTo>
                      <a:pt x="0" y="6858794"/>
                    </a:lnTo>
                  </a:path>
                </a:pathLst>
              </a:custGeom>
              <a:ln>
                <a:solidFill>
                  <a:schemeClr val="tx2">
                    <a:lumMod val="75000"/>
                    <a:lumOff val="25000"/>
                    <a:alpha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34286" tIns="17143" rIns="34286" bIns="17143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ru-RU" sz="675" b="1"/>
              </a:p>
            </p:txBody>
          </p:sp>
          <p:sp>
            <p:nvSpPr>
              <p:cNvPr id="39" name="Полилиния 38">
                <a:extLst>
                  <a:ext uri="{FF2B5EF4-FFF2-40B4-BE49-F238E27FC236}">
                    <a16:creationId xmlns:a16="http://schemas.microsoft.com/office/drawing/2014/main" id="{77C60181-3239-F741-9E8D-973F0F7FB69C}"/>
                  </a:ext>
                </a:extLst>
              </p:cNvPr>
              <p:cNvSpPr/>
              <p:nvPr userDrawn="1"/>
            </p:nvSpPr>
            <p:spPr>
              <a:xfrm>
                <a:off x="-127534" y="-62294"/>
                <a:ext cx="4041676" cy="7000389"/>
              </a:xfrm>
              <a:custGeom>
                <a:avLst/>
                <a:gdLst>
                  <a:gd name="connsiteX0" fmla="*/ 3959926 w 10128823"/>
                  <a:gd name="connsiteY0" fmla="*/ 0 h 6858794"/>
                  <a:gd name="connsiteX1" fmla="*/ 10128823 w 10128823"/>
                  <a:gd name="connsiteY1" fmla="*/ 0 h 6858794"/>
                  <a:gd name="connsiteX2" fmla="*/ 6168897 w 10128823"/>
                  <a:gd name="connsiteY2" fmla="*/ 6858794 h 6858794"/>
                  <a:gd name="connsiteX3" fmla="*/ 0 w 10128823"/>
                  <a:gd name="connsiteY3" fmla="*/ 6858794 h 6858794"/>
                  <a:gd name="connsiteX0" fmla="*/ 3959926 w 10128823"/>
                  <a:gd name="connsiteY0" fmla="*/ 0 h 6858794"/>
                  <a:gd name="connsiteX1" fmla="*/ 10128823 w 10128823"/>
                  <a:gd name="connsiteY1" fmla="*/ 0 h 6858794"/>
                  <a:gd name="connsiteX2" fmla="*/ 6168897 w 10128823"/>
                  <a:gd name="connsiteY2" fmla="*/ 6858794 h 6858794"/>
                  <a:gd name="connsiteX3" fmla="*/ 0 w 10128823"/>
                  <a:gd name="connsiteY3" fmla="*/ 6858794 h 6858794"/>
                  <a:gd name="connsiteX4" fmla="*/ 4051366 w 10128823"/>
                  <a:gd name="connsiteY4" fmla="*/ 91440 h 6858794"/>
                  <a:gd name="connsiteX0" fmla="*/ 3959926 w 10128823"/>
                  <a:gd name="connsiteY0" fmla="*/ 0 h 6858794"/>
                  <a:gd name="connsiteX1" fmla="*/ 10128823 w 10128823"/>
                  <a:gd name="connsiteY1" fmla="*/ 0 h 6858794"/>
                  <a:gd name="connsiteX2" fmla="*/ 6168897 w 10128823"/>
                  <a:gd name="connsiteY2" fmla="*/ 6858794 h 6858794"/>
                  <a:gd name="connsiteX3" fmla="*/ 0 w 10128823"/>
                  <a:gd name="connsiteY3" fmla="*/ 6858794 h 6858794"/>
                  <a:gd name="connsiteX0" fmla="*/ 10128823 w 10128823"/>
                  <a:gd name="connsiteY0" fmla="*/ 0 h 6858794"/>
                  <a:gd name="connsiteX1" fmla="*/ 6168897 w 10128823"/>
                  <a:gd name="connsiteY1" fmla="*/ 6858794 h 6858794"/>
                  <a:gd name="connsiteX2" fmla="*/ 0 w 10128823"/>
                  <a:gd name="connsiteY2" fmla="*/ 6858794 h 6858794"/>
                  <a:gd name="connsiteX0" fmla="*/ 3959926 w 3959926"/>
                  <a:gd name="connsiteY0" fmla="*/ 0 h 6858794"/>
                  <a:gd name="connsiteX1" fmla="*/ 0 w 3959926"/>
                  <a:gd name="connsiteY1" fmla="*/ 6858794 h 6858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959926" h="6858794">
                    <a:moveTo>
                      <a:pt x="3959926" y="0"/>
                    </a:moveTo>
                    <a:lnTo>
                      <a:pt x="0" y="6858794"/>
                    </a:lnTo>
                  </a:path>
                </a:pathLst>
              </a:custGeom>
              <a:ln>
                <a:solidFill>
                  <a:schemeClr val="tx2">
                    <a:lumMod val="75000"/>
                    <a:lumOff val="25000"/>
                    <a:alpha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34286" tIns="17143" rIns="34286" bIns="17143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ru-RU" sz="675" b="1"/>
              </a:p>
            </p:txBody>
          </p:sp>
          <p:sp>
            <p:nvSpPr>
              <p:cNvPr id="40" name="Полилиния 39">
                <a:extLst>
                  <a:ext uri="{FF2B5EF4-FFF2-40B4-BE49-F238E27FC236}">
                    <a16:creationId xmlns:a16="http://schemas.microsoft.com/office/drawing/2014/main" id="{D546DF6B-0761-F543-99EB-AEED69D3088B}"/>
                  </a:ext>
                </a:extLst>
              </p:cNvPr>
              <p:cNvSpPr/>
              <p:nvPr userDrawn="1"/>
            </p:nvSpPr>
            <p:spPr>
              <a:xfrm>
                <a:off x="20474507" y="6764562"/>
                <a:ext cx="3968507" cy="6873657"/>
              </a:xfrm>
              <a:custGeom>
                <a:avLst/>
                <a:gdLst>
                  <a:gd name="connsiteX0" fmla="*/ 3959926 w 10128823"/>
                  <a:gd name="connsiteY0" fmla="*/ 0 h 6858794"/>
                  <a:gd name="connsiteX1" fmla="*/ 10128823 w 10128823"/>
                  <a:gd name="connsiteY1" fmla="*/ 0 h 6858794"/>
                  <a:gd name="connsiteX2" fmla="*/ 6168897 w 10128823"/>
                  <a:gd name="connsiteY2" fmla="*/ 6858794 h 6858794"/>
                  <a:gd name="connsiteX3" fmla="*/ 0 w 10128823"/>
                  <a:gd name="connsiteY3" fmla="*/ 6858794 h 6858794"/>
                  <a:gd name="connsiteX0" fmla="*/ 3959926 w 10128823"/>
                  <a:gd name="connsiteY0" fmla="*/ 0 h 6858794"/>
                  <a:gd name="connsiteX1" fmla="*/ 10128823 w 10128823"/>
                  <a:gd name="connsiteY1" fmla="*/ 0 h 6858794"/>
                  <a:gd name="connsiteX2" fmla="*/ 6168897 w 10128823"/>
                  <a:gd name="connsiteY2" fmla="*/ 6858794 h 6858794"/>
                  <a:gd name="connsiteX3" fmla="*/ 0 w 10128823"/>
                  <a:gd name="connsiteY3" fmla="*/ 6858794 h 6858794"/>
                  <a:gd name="connsiteX4" fmla="*/ 4051366 w 10128823"/>
                  <a:gd name="connsiteY4" fmla="*/ 91440 h 6858794"/>
                  <a:gd name="connsiteX0" fmla="*/ 3959926 w 10128823"/>
                  <a:gd name="connsiteY0" fmla="*/ 0 h 6858794"/>
                  <a:gd name="connsiteX1" fmla="*/ 10128823 w 10128823"/>
                  <a:gd name="connsiteY1" fmla="*/ 0 h 6858794"/>
                  <a:gd name="connsiteX2" fmla="*/ 6168897 w 10128823"/>
                  <a:gd name="connsiteY2" fmla="*/ 6858794 h 6858794"/>
                  <a:gd name="connsiteX3" fmla="*/ 0 w 10128823"/>
                  <a:gd name="connsiteY3" fmla="*/ 6858794 h 6858794"/>
                  <a:gd name="connsiteX0" fmla="*/ 10128823 w 10128823"/>
                  <a:gd name="connsiteY0" fmla="*/ 0 h 6858794"/>
                  <a:gd name="connsiteX1" fmla="*/ 6168897 w 10128823"/>
                  <a:gd name="connsiteY1" fmla="*/ 6858794 h 6858794"/>
                  <a:gd name="connsiteX2" fmla="*/ 0 w 10128823"/>
                  <a:gd name="connsiteY2" fmla="*/ 6858794 h 6858794"/>
                  <a:gd name="connsiteX0" fmla="*/ 3959926 w 3959926"/>
                  <a:gd name="connsiteY0" fmla="*/ 0 h 6858794"/>
                  <a:gd name="connsiteX1" fmla="*/ 0 w 3959926"/>
                  <a:gd name="connsiteY1" fmla="*/ 6858794 h 6858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959926" h="6858794">
                    <a:moveTo>
                      <a:pt x="3959926" y="0"/>
                    </a:moveTo>
                    <a:lnTo>
                      <a:pt x="0" y="6858794"/>
                    </a:lnTo>
                  </a:path>
                </a:pathLst>
              </a:custGeom>
              <a:ln>
                <a:solidFill>
                  <a:schemeClr val="tx2">
                    <a:lumMod val="75000"/>
                    <a:lumOff val="25000"/>
                    <a:alpha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34286" tIns="17143" rIns="34286" bIns="17143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ru-RU" sz="675" b="1"/>
              </a:p>
            </p:txBody>
          </p:sp>
        </p:grpSp>
        <p:cxnSp>
          <p:nvCxnSpPr>
            <p:cNvPr id="32" name="Прямая соединительная линия 31">
              <a:extLst>
                <a:ext uri="{FF2B5EF4-FFF2-40B4-BE49-F238E27FC236}">
                  <a16:creationId xmlns:a16="http://schemas.microsoft.com/office/drawing/2014/main" id="{9D337EC4-60BE-BC4E-A28D-29190A2A06A6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0288191"/>
              <a:ext cx="24387175" cy="0"/>
            </a:xfrm>
            <a:prstGeom prst="line">
              <a:avLst/>
            </a:prstGeom>
            <a:ln>
              <a:solidFill>
                <a:schemeClr val="tx2">
                  <a:lumMod val="75000"/>
                  <a:lumOff val="25000"/>
                  <a:alpha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Прямая соединительная линия 32">
              <a:extLst>
                <a:ext uri="{FF2B5EF4-FFF2-40B4-BE49-F238E27FC236}">
                  <a16:creationId xmlns:a16="http://schemas.microsoft.com/office/drawing/2014/main" id="{5935438F-7ECD-B94B-8C22-D709C87B4CD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429397"/>
              <a:ext cx="24387175" cy="0"/>
            </a:xfrm>
            <a:prstGeom prst="line">
              <a:avLst/>
            </a:prstGeom>
            <a:ln>
              <a:solidFill>
                <a:schemeClr val="tx2">
                  <a:lumMod val="75000"/>
                  <a:lumOff val="25000"/>
                  <a:alpha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9876CB6E-7F44-40F9-BFC3-6B31BF04BE0C}"/>
              </a:ext>
            </a:extLst>
          </p:cNvPr>
          <p:cNvPicPr>
            <a:picLocks noGrp="1" noChangeAspect="1"/>
          </p:cNvPicPr>
          <p:nvPr>
            <p:ph type="pic" sz="quarter" idx="38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85" r="10885"/>
          <a:stretch>
            <a:fillRect/>
          </a:stretch>
        </p:blipFill>
        <p:spPr/>
      </p:pic>
      <p:sp>
        <p:nvSpPr>
          <p:cNvPr id="19" name="Полилиния 15">
            <a:extLst>
              <a:ext uri="{FF2B5EF4-FFF2-40B4-BE49-F238E27FC236}">
                <a16:creationId xmlns:a16="http://schemas.microsoft.com/office/drawing/2014/main" id="{15D2F2AD-F695-4B04-B348-18822C7F0F44}"/>
              </a:ext>
            </a:extLst>
          </p:cNvPr>
          <p:cNvSpPr/>
          <p:nvPr/>
        </p:nvSpPr>
        <p:spPr>
          <a:xfrm>
            <a:off x="1104932" y="3848660"/>
            <a:ext cx="2339955" cy="676876"/>
          </a:xfrm>
          <a:custGeom>
            <a:avLst/>
            <a:gdLst>
              <a:gd name="connsiteX0" fmla="*/ 913978 w 5472608"/>
              <a:gd name="connsiteY0" fmla="*/ 0 h 1583056"/>
              <a:gd name="connsiteX1" fmla="*/ 2210122 w 5472608"/>
              <a:gd name="connsiteY1" fmla="*/ 0 h 1583056"/>
              <a:gd name="connsiteX2" fmla="*/ 4176464 w 5472608"/>
              <a:gd name="connsiteY2" fmla="*/ 0 h 1583056"/>
              <a:gd name="connsiteX3" fmla="*/ 5472608 w 5472608"/>
              <a:gd name="connsiteY3" fmla="*/ 0 h 1583056"/>
              <a:gd name="connsiteX4" fmla="*/ 4558629 w 5472608"/>
              <a:gd name="connsiteY4" fmla="*/ 1583056 h 1583056"/>
              <a:gd name="connsiteX5" fmla="*/ 4550717 w 5472608"/>
              <a:gd name="connsiteY5" fmla="*/ 1583056 h 1583056"/>
              <a:gd name="connsiteX6" fmla="*/ 4525279 w 5472608"/>
              <a:gd name="connsiteY6" fmla="*/ 1583056 h 1583056"/>
              <a:gd name="connsiteX7" fmla="*/ 3262485 w 5472608"/>
              <a:gd name="connsiteY7" fmla="*/ 1583056 h 1583056"/>
              <a:gd name="connsiteX8" fmla="*/ 3254573 w 5472608"/>
              <a:gd name="connsiteY8" fmla="*/ 1583056 h 1583056"/>
              <a:gd name="connsiteX9" fmla="*/ 3229135 w 5472608"/>
              <a:gd name="connsiteY9" fmla="*/ 1583056 h 1583056"/>
              <a:gd name="connsiteX10" fmla="*/ 1296144 w 5472608"/>
              <a:gd name="connsiteY10" fmla="*/ 1583056 h 1583056"/>
              <a:gd name="connsiteX11" fmla="*/ 0 w 5472608"/>
              <a:gd name="connsiteY11" fmla="*/ 1583056 h 1583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472608" h="1583056">
                <a:moveTo>
                  <a:pt x="913978" y="0"/>
                </a:moveTo>
                <a:lnTo>
                  <a:pt x="2210122" y="0"/>
                </a:lnTo>
                <a:lnTo>
                  <a:pt x="4176464" y="0"/>
                </a:lnTo>
                <a:lnTo>
                  <a:pt x="5472608" y="0"/>
                </a:lnTo>
                <a:lnTo>
                  <a:pt x="4558629" y="1583056"/>
                </a:lnTo>
                <a:lnTo>
                  <a:pt x="4550717" y="1583056"/>
                </a:lnTo>
                <a:lnTo>
                  <a:pt x="4525279" y="1583056"/>
                </a:lnTo>
                <a:lnTo>
                  <a:pt x="3262485" y="1583056"/>
                </a:lnTo>
                <a:lnTo>
                  <a:pt x="3254573" y="1583056"/>
                </a:lnTo>
                <a:lnTo>
                  <a:pt x="3229135" y="1583056"/>
                </a:lnTo>
                <a:lnTo>
                  <a:pt x="1296144" y="1583056"/>
                </a:lnTo>
                <a:lnTo>
                  <a:pt x="0" y="158305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1270000" dist="609600" dir="2400000" algn="tl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sl-SI" sz="1400" dirty="0">
                <a:solidFill>
                  <a:schemeClr val="bg1"/>
                </a:solidFill>
                <a:ea typeface="Tahoma" charset="0"/>
                <a:cs typeface="Tahoma" charset="0"/>
              </a:rPr>
              <a:t>OSNUTEK UKREPOV</a:t>
            </a:r>
            <a:endParaRPr lang="ru-RU" sz="1400" dirty="0">
              <a:solidFill>
                <a:schemeClr val="bg1"/>
              </a:solidFill>
              <a:ea typeface="Tahoma" charset="0"/>
              <a:cs typeface="Tahoma" charset="0"/>
            </a:endParaRPr>
          </a:p>
        </p:txBody>
      </p:sp>
      <p:grpSp>
        <p:nvGrpSpPr>
          <p:cNvPr id="15" name="Skupina 14"/>
          <p:cNvGrpSpPr>
            <a:grpSpLocks noChangeAspect="1"/>
          </p:cNvGrpSpPr>
          <p:nvPr/>
        </p:nvGrpSpPr>
        <p:grpSpPr>
          <a:xfrm>
            <a:off x="7456751" y="136821"/>
            <a:ext cx="1470669" cy="329644"/>
            <a:chOff x="0" y="0"/>
            <a:chExt cx="5025118" cy="1189861"/>
          </a:xfrm>
          <a:solidFill>
            <a:schemeClr val="tx2">
              <a:lumMod val="25000"/>
              <a:lumOff val="75000"/>
            </a:schemeClr>
          </a:solidFill>
          <a:effectLst>
            <a:outerShdw dist="50800" dir="5400000" algn="ctr" rotWithShape="0">
              <a:schemeClr val="accent2">
                <a:alpha val="29000"/>
              </a:schemeClr>
            </a:outerShdw>
          </a:effectLst>
        </p:grpSpPr>
        <p:pic>
          <p:nvPicPr>
            <p:cNvPr id="16" name="Slika 15" descr="Državni simboli | GOV.SI"/>
            <p:cNvPicPr>
              <a:picLocks noChangeAspect="1" noChangeArrowheads="1"/>
            </p:cNvPicPr>
            <p:nvPr/>
          </p:nvPicPr>
          <p:blipFill>
            <a:blip r:embed="rId4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43639"/>
              <a:ext cx="560613" cy="709525"/>
            </a:xfrm>
            <a:prstGeom prst="rect">
              <a:avLst/>
            </a:prstGeom>
            <a:grpFill/>
            <a:extLst/>
          </p:spPr>
        </p:pic>
        <p:pic>
          <p:nvPicPr>
            <p:cNvPr id="17" name="Slika 16" descr="TROIA - asset management project specialists"/>
            <p:cNvPicPr>
              <a:picLocks noChangeAspect="1" noChangeArrowheads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99"/>
            <a:stretch/>
          </p:blipFill>
          <p:spPr bwMode="auto">
            <a:xfrm>
              <a:off x="789214" y="0"/>
              <a:ext cx="4235904" cy="1189861"/>
            </a:xfrm>
            <a:prstGeom prst="rect">
              <a:avLst/>
            </a:prstGeom>
            <a:grpFill/>
            <a:extLst/>
          </p:spPr>
        </p:pic>
      </p:grpSp>
    </p:spTree>
    <p:extLst>
      <p:ext uri="{BB962C8B-B14F-4D97-AF65-F5344CB8AC3E}">
        <p14:creationId xmlns:p14="http://schemas.microsoft.com/office/powerpoint/2010/main" val="4283111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Freeform 365">
            <a:extLst>
              <a:ext uri="{FF2B5EF4-FFF2-40B4-BE49-F238E27FC236}">
                <a16:creationId xmlns:a16="http://schemas.microsoft.com/office/drawing/2014/main" id="{AA5A6EB7-75D6-4286-9401-A7345BD46D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12783" y="441472"/>
            <a:ext cx="421577" cy="432179"/>
          </a:xfrm>
          <a:custGeom>
            <a:avLst/>
            <a:gdLst>
              <a:gd name="T0" fmla="*/ 1169 w 2330"/>
              <a:gd name="T1" fmla="*/ 0 h 2313"/>
              <a:gd name="T2" fmla="*/ 1169 w 2330"/>
              <a:gd name="T3" fmla="*/ 0 h 2313"/>
              <a:gd name="T4" fmla="*/ 1453 w 2330"/>
              <a:gd name="T5" fmla="*/ 189 h 2313"/>
              <a:gd name="T6" fmla="*/ 1461 w 2330"/>
              <a:gd name="T7" fmla="*/ 189 h 2313"/>
              <a:gd name="T8" fmla="*/ 1796 w 2330"/>
              <a:gd name="T9" fmla="*/ 189 h 2313"/>
              <a:gd name="T10" fmla="*/ 1805 w 2330"/>
              <a:gd name="T11" fmla="*/ 189 h 2313"/>
              <a:gd name="T12" fmla="*/ 1943 w 2330"/>
              <a:gd name="T13" fmla="*/ 498 h 2313"/>
              <a:gd name="T14" fmla="*/ 1951 w 2330"/>
              <a:gd name="T15" fmla="*/ 507 h 2313"/>
              <a:gd name="T16" fmla="*/ 2235 w 2330"/>
              <a:gd name="T17" fmla="*/ 688 h 2313"/>
              <a:gd name="T18" fmla="*/ 2235 w 2330"/>
              <a:gd name="T19" fmla="*/ 696 h 2313"/>
              <a:gd name="T20" fmla="*/ 2192 w 2330"/>
              <a:gd name="T21" fmla="*/ 1031 h 2313"/>
              <a:gd name="T22" fmla="*/ 2192 w 2330"/>
              <a:gd name="T23" fmla="*/ 1040 h 2313"/>
              <a:gd name="T24" fmla="*/ 2329 w 2330"/>
              <a:gd name="T25" fmla="*/ 1349 h 2313"/>
              <a:gd name="T26" fmla="*/ 2329 w 2330"/>
              <a:gd name="T27" fmla="*/ 1349 h 2313"/>
              <a:gd name="T28" fmla="*/ 2106 w 2330"/>
              <a:gd name="T29" fmla="*/ 1607 h 2313"/>
              <a:gd name="T30" fmla="*/ 2106 w 2330"/>
              <a:gd name="T31" fmla="*/ 1616 h 2313"/>
              <a:gd name="T32" fmla="*/ 2054 w 2330"/>
              <a:gd name="T33" fmla="*/ 1951 h 2313"/>
              <a:gd name="T34" fmla="*/ 2054 w 2330"/>
              <a:gd name="T35" fmla="*/ 1960 h 2313"/>
              <a:gd name="T36" fmla="*/ 1728 w 2330"/>
              <a:gd name="T37" fmla="*/ 2054 h 2313"/>
              <a:gd name="T38" fmla="*/ 1719 w 2330"/>
              <a:gd name="T39" fmla="*/ 2054 h 2313"/>
              <a:gd name="T40" fmla="*/ 1504 w 2330"/>
              <a:gd name="T41" fmla="*/ 2312 h 2313"/>
              <a:gd name="T42" fmla="*/ 1496 w 2330"/>
              <a:gd name="T43" fmla="*/ 2312 h 2313"/>
              <a:gd name="T44" fmla="*/ 1169 w 2330"/>
              <a:gd name="T45" fmla="*/ 2217 h 2313"/>
              <a:gd name="T46" fmla="*/ 1160 w 2330"/>
              <a:gd name="T47" fmla="*/ 2217 h 2313"/>
              <a:gd name="T48" fmla="*/ 834 w 2330"/>
              <a:gd name="T49" fmla="*/ 2312 h 2313"/>
              <a:gd name="T50" fmla="*/ 825 w 2330"/>
              <a:gd name="T51" fmla="*/ 2312 h 2313"/>
              <a:gd name="T52" fmla="*/ 610 w 2330"/>
              <a:gd name="T53" fmla="*/ 2054 h 2313"/>
              <a:gd name="T54" fmla="*/ 602 w 2330"/>
              <a:gd name="T55" fmla="*/ 2054 h 2313"/>
              <a:gd name="T56" fmla="*/ 275 w 2330"/>
              <a:gd name="T57" fmla="*/ 1960 h 2313"/>
              <a:gd name="T58" fmla="*/ 275 w 2330"/>
              <a:gd name="T59" fmla="*/ 1951 h 2313"/>
              <a:gd name="T60" fmla="*/ 223 w 2330"/>
              <a:gd name="T61" fmla="*/ 1616 h 2313"/>
              <a:gd name="T62" fmla="*/ 223 w 2330"/>
              <a:gd name="T63" fmla="*/ 1607 h 2313"/>
              <a:gd name="T64" fmla="*/ 0 w 2330"/>
              <a:gd name="T65" fmla="*/ 1349 h 2313"/>
              <a:gd name="T66" fmla="*/ 0 w 2330"/>
              <a:gd name="T67" fmla="*/ 1349 h 2313"/>
              <a:gd name="T68" fmla="*/ 137 w 2330"/>
              <a:gd name="T69" fmla="*/ 1040 h 2313"/>
              <a:gd name="T70" fmla="*/ 137 w 2330"/>
              <a:gd name="T71" fmla="*/ 1031 h 2313"/>
              <a:gd name="T72" fmla="*/ 94 w 2330"/>
              <a:gd name="T73" fmla="*/ 696 h 2313"/>
              <a:gd name="T74" fmla="*/ 94 w 2330"/>
              <a:gd name="T75" fmla="*/ 688 h 2313"/>
              <a:gd name="T76" fmla="*/ 378 w 2330"/>
              <a:gd name="T77" fmla="*/ 507 h 2313"/>
              <a:gd name="T78" fmla="*/ 387 w 2330"/>
              <a:gd name="T79" fmla="*/ 498 h 2313"/>
              <a:gd name="T80" fmla="*/ 524 w 2330"/>
              <a:gd name="T81" fmla="*/ 189 h 2313"/>
              <a:gd name="T82" fmla="*/ 533 w 2330"/>
              <a:gd name="T83" fmla="*/ 189 h 2313"/>
              <a:gd name="T84" fmla="*/ 868 w 2330"/>
              <a:gd name="T85" fmla="*/ 189 h 2313"/>
              <a:gd name="T86" fmla="*/ 877 w 2330"/>
              <a:gd name="T87" fmla="*/ 189 h 2313"/>
              <a:gd name="T88" fmla="*/ 1160 w 2330"/>
              <a:gd name="T89" fmla="*/ 0 h 2313"/>
              <a:gd name="T90" fmla="*/ 1169 w 2330"/>
              <a:gd name="T91" fmla="*/ 0 h 23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330" h="2313">
                <a:moveTo>
                  <a:pt x="1169" y="0"/>
                </a:moveTo>
                <a:lnTo>
                  <a:pt x="1169" y="0"/>
                </a:lnTo>
                <a:cubicBezTo>
                  <a:pt x="1453" y="189"/>
                  <a:pt x="1453" y="189"/>
                  <a:pt x="1453" y="189"/>
                </a:cubicBezTo>
                <a:lnTo>
                  <a:pt x="1461" y="189"/>
                </a:lnTo>
                <a:cubicBezTo>
                  <a:pt x="1796" y="189"/>
                  <a:pt x="1796" y="189"/>
                  <a:pt x="1796" y="189"/>
                </a:cubicBezTo>
                <a:cubicBezTo>
                  <a:pt x="1805" y="189"/>
                  <a:pt x="1805" y="189"/>
                  <a:pt x="1805" y="189"/>
                </a:cubicBezTo>
                <a:cubicBezTo>
                  <a:pt x="1943" y="498"/>
                  <a:pt x="1943" y="498"/>
                  <a:pt x="1943" y="498"/>
                </a:cubicBezTo>
                <a:lnTo>
                  <a:pt x="1951" y="507"/>
                </a:lnTo>
                <a:cubicBezTo>
                  <a:pt x="2235" y="688"/>
                  <a:pt x="2235" y="688"/>
                  <a:pt x="2235" y="688"/>
                </a:cubicBezTo>
                <a:lnTo>
                  <a:pt x="2235" y="696"/>
                </a:lnTo>
                <a:cubicBezTo>
                  <a:pt x="2192" y="1031"/>
                  <a:pt x="2192" y="1031"/>
                  <a:pt x="2192" y="1031"/>
                </a:cubicBezTo>
                <a:cubicBezTo>
                  <a:pt x="2192" y="1031"/>
                  <a:pt x="2192" y="1031"/>
                  <a:pt x="2192" y="1040"/>
                </a:cubicBezTo>
                <a:cubicBezTo>
                  <a:pt x="2329" y="1349"/>
                  <a:pt x="2329" y="1349"/>
                  <a:pt x="2329" y="1349"/>
                </a:cubicBezTo>
                <a:lnTo>
                  <a:pt x="2329" y="1349"/>
                </a:lnTo>
                <a:cubicBezTo>
                  <a:pt x="2106" y="1607"/>
                  <a:pt x="2106" y="1607"/>
                  <a:pt x="2106" y="1607"/>
                </a:cubicBezTo>
                <a:lnTo>
                  <a:pt x="2106" y="1616"/>
                </a:lnTo>
                <a:cubicBezTo>
                  <a:pt x="2054" y="1951"/>
                  <a:pt x="2054" y="1951"/>
                  <a:pt x="2054" y="1951"/>
                </a:cubicBezTo>
                <a:cubicBezTo>
                  <a:pt x="2054" y="1951"/>
                  <a:pt x="2054" y="1951"/>
                  <a:pt x="2054" y="1960"/>
                </a:cubicBezTo>
                <a:cubicBezTo>
                  <a:pt x="1728" y="2054"/>
                  <a:pt x="1728" y="2054"/>
                  <a:pt x="1728" y="2054"/>
                </a:cubicBezTo>
                <a:cubicBezTo>
                  <a:pt x="1728" y="2054"/>
                  <a:pt x="1728" y="2054"/>
                  <a:pt x="1719" y="2054"/>
                </a:cubicBezTo>
                <a:cubicBezTo>
                  <a:pt x="1504" y="2312"/>
                  <a:pt x="1504" y="2312"/>
                  <a:pt x="1504" y="2312"/>
                </a:cubicBezTo>
                <a:cubicBezTo>
                  <a:pt x="1496" y="2312"/>
                  <a:pt x="1496" y="2312"/>
                  <a:pt x="1496" y="2312"/>
                </a:cubicBezTo>
                <a:cubicBezTo>
                  <a:pt x="1169" y="2217"/>
                  <a:pt x="1169" y="2217"/>
                  <a:pt x="1169" y="2217"/>
                </a:cubicBezTo>
                <a:lnTo>
                  <a:pt x="1160" y="2217"/>
                </a:lnTo>
                <a:cubicBezTo>
                  <a:pt x="834" y="2312"/>
                  <a:pt x="834" y="2312"/>
                  <a:pt x="834" y="2312"/>
                </a:cubicBezTo>
                <a:cubicBezTo>
                  <a:pt x="834" y="2312"/>
                  <a:pt x="834" y="2312"/>
                  <a:pt x="825" y="2312"/>
                </a:cubicBezTo>
                <a:cubicBezTo>
                  <a:pt x="610" y="2054"/>
                  <a:pt x="610" y="2054"/>
                  <a:pt x="610" y="2054"/>
                </a:cubicBezTo>
                <a:cubicBezTo>
                  <a:pt x="602" y="2054"/>
                  <a:pt x="602" y="2054"/>
                  <a:pt x="602" y="2054"/>
                </a:cubicBezTo>
                <a:cubicBezTo>
                  <a:pt x="275" y="1960"/>
                  <a:pt x="275" y="1960"/>
                  <a:pt x="275" y="1960"/>
                </a:cubicBezTo>
                <a:cubicBezTo>
                  <a:pt x="275" y="1951"/>
                  <a:pt x="275" y="1951"/>
                  <a:pt x="275" y="1951"/>
                </a:cubicBezTo>
                <a:cubicBezTo>
                  <a:pt x="223" y="1616"/>
                  <a:pt x="223" y="1616"/>
                  <a:pt x="223" y="1616"/>
                </a:cubicBezTo>
                <a:lnTo>
                  <a:pt x="223" y="1607"/>
                </a:lnTo>
                <a:cubicBezTo>
                  <a:pt x="0" y="1349"/>
                  <a:pt x="0" y="1349"/>
                  <a:pt x="0" y="1349"/>
                </a:cubicBezTo>
                <a:lnTo>
                  <a:pt x="0" y="1349"/>
                </a:lnTo>
                <a:cubicBezTo>
                  <a:pt x="137" y="1040"/>
                  <a:pt x="137" y="1040"/>
                  <a:pt x="137" y="1040"/>
                </a:cubicBezTo>
                <a:cubicBezTo>
                  <a:pt x="137" y="1031"/>
                  <a:pt x="137" y="1031"/>
                  <a:pt x="137" y="1031"/>
                </a:cubicBezTo>
                <a:cubicBezTo>
                  <a:pt x="94" y="696"/>
                  <a:pt x="94" y="696"/>
                  <a:pt x="94" y="696"/>
                </a:cubicBezTo>
                <a:lnTo>
                  <a:pt x="94" y="688"/>
                </a:lnTo>
                <a:cubicBezTo>
                  <a:pt x="378" y="507"/>
                  <a:pt x="378" y="507"/>
                  <a:pt x="378" y="507"/>
                </a:cubicBezTo>
                <a:cubicBezTo>
                  <a:pt x="378" y="507"/>
                  <a:pt x="378" y="498"/>
                  <a:pt x="387" y="498"/>
                </a:cubicBezTo>
                <a:cubicBezTo>
                  <a:pt x="524" y="189"/>
                  <a:pt x="524" y="189"/>
                  <a:pt x="524" y="189"/>
                </a:cubicBezTo>
                <a:cubicBezTo>
                  <a:pt x="524" y="189"/>
                  <a:pt x="524" y="189"/>
                  <a:pt x="533" y="189"/>
                </a:cubicBezTo>
                <a:cubicBezTo>
                  <a:pt x="868" y="189"/>
                  <a:pt x="868" y="189"/>
                  <a:pt x="868" y="189"/>
                </a:cubicBezTo>
                <a:lnTo>
                  <a:pt x="877" y="189"/>
                </a:lnTo>
                <a:cubicBezTo>
                  <a:pt x="1160" y="0"/>
                  <a:pt x="1160" y="0"/>
                  <a:pt x="1160" y="0"/>
                </a:cubicBezTo>
                <a:lnTo>
                  <a:pt x="1169" y="0"/>
                </a:lnTo>
              </a:path>
            </a:pathLst>
          </a:custGeom>
          <a:solidFill>
            <a:srgbClr val="3399FF"/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sl-SI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s-MX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Freeform 365">
            <a:extLst>
              <a:ext uri="{FF2B5EF4-FFF2-40B4-BE49-F238E27FC236}">
                <a16:creationId xmlns:a16="http://schemas.microsoft.com/office/drawing/2014/main" id="{FA102548-D270-4453-976D-653306BDC1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7499" y="432155"/>
            <a:ext cx="421577" cy="432179"/>
          </a:xfrm>
          <a:custGeom>
            <a:avLst/>
            <a:gdLst>
              <a:gd name="T0" fmla="*/ 1169 w 2330"/>
              <a:gd name="T1" fmla="*/ 0 h 2313"/>
              <a:gd name="T2" fmla="*/ 1169 w 2330"/>
              <a:gd name="T3" fmla="*/ 0 h 2313"/>
              <a:gd name="T4" fmla="*/ 1453 w 2330"/>
              <a:gd name="T5" fmla="*/ 189 h 2313"/>
              <a:gd name="T6" fmla="*/ 1461 w 2330"/>
              <a:gd name="T7" fmla="*/ 189 h 2313"/>
              <a:gd name="T8" fmla="*/ 1796 w 2330"/>
              <a:gd name="T9" fmla="*/ 189 h 2313"/>
              <a:gd name="T10" fmla="*/ 1805 w 2330"/>
              <a:gd name="T11" fmla="*/ 189 h 2313"/>
              <a:gd name="T12" fmla="*/ 1943 w 2330"/>
              <a:gd name="T13" fmla="*/ 498 h 2313"/>
              <a:gd name="T14" fmla="*/ 1951 w 2330"/>
              <a:gd name="T15" fmla="*/ 507 h 2313"/>
              <a:gd name="T16" fmla="*/ 2235 w 2330"/>
              <a:gd name="T17" fmla="*/ 688 h 2313"/>
              <a:gd name="T18" fmla="*/ 2235 w 2330"/>
              <a:gd name="T19" fmla="*/ 696 h 2313"/>
              <a:gd name="T20" fmla="*/ 2192 w 2330"/>
              <a:gd name="T21" fmla="*/ 1031 h 2313"/>
              <a:gd name="T22" fmla="*/ 2192 w 2330"/>
              <a:gd name="T23" fmla="*/ 1040 h 2313"/>
              <a:gd name="T24" fmla="*/ 2329 w 2330"/>
              <a:gd name="T25" fmla="*/ 1349 h 2313"/>
              <a:gd name="T26" fmla="*/ 2329 w 2330"/>
              <a:gd name="T27" fmla="*/ 1349 h 2313"/>
              <a:gd name="T28" fmla="*/ 2106 w 2330"/>
              <a:gd name="T29" fmla="*/ 1607 h 2313"/>
              <a:gd name="T30" fmla="*/ 2106 w 2330"/>
              <a:gd name="T31" fmla="*/ 1616 h 2313"/>
              <a:gd name="T32" fmla="*/ 2054 w 2330"/>
              <a:gd name="T33" fmla="*/ 1951 h 2313"/>
              <a:gd name="T34" fmla="*/ 2054 w 2330"/>
              <a:gd name="T35" fmla="*/ 1960 h 2313"/>
              <a:gd name="T36" fmla="*/ 1728 w 2330"/>
              <a:gd name="T37" fmla="*/ 2054 h 2313"/>
              <a:gd name="T38" fmla="*/ 1719 w 2330"/>
              <a:gd name="T39" fmla="*/ 2054 h 2313"/>
              <a:gd name="T40" fmla="*/ 1504 w 2330"/>
              <a:gd name="T41" fmla="*/ 2312 h 2313"/>
              <a:gd name="T42" fmla="*/ 1496 w 2330"/>
              <a:gd name="T43" fmla="*/ 2312 h 2313"/>
              <a:gd name="T44" fmla="*/ 1169 w 2330"/>
              <a:gd name="T45" fmla="*/ 2217 h 2313"/>
              <a:gd name="T46" fmla="*/ 1160 w 2330"/>
              <a:gd name="T47" fmla="*/ 2217 h 2313"/>
              <a:gd name="T48" fmla="*/ 834 w 2330"/>
              <a:gd name="T49" fmla="*/ 2312 h 2313"/>
              <a:gd name="T50" fmla="*/ 825 w 2330"/>
              <a:gd name="T51" fmla="*/ 2312 h 2313"/>
              <a:gd name="T52" fmla="*/ 610 w 2330"/>
              <a:gd name="T53" fmla="*/ 2054 h 2313"/>
              <a:gd name="T54" fmla="*/ 602 w 2330"/>
              <a:gd name="T55" fmla="*/ 2054 h 2313"/>
              <a:gd name="T56" fmla="*/ 275 w 2330"/>
              <a:gd name="T57" fmla="*/ 1960 h 2313"/>
              <a:gd name="T58" fmla="*/ 275 w 2330"/>
              <a:gd name="T59" fmla="*/ 1951 h 2313"/>
              <a:gd name="T60" fmla="*/ 223 w 2330"/>
              <a:gd name="T61" fmla="*/ 1616 h 2313"/>
              <a:gd name="T62" fmla="*/ 223 w 2330"/>
              <a:gd name="T63" fmla="*/ 1607 h 2313"/>
              <a:gd name="T64" fmla="*/ 0 w 2330"/>
              <a:gd name="T65" fmla="*/ 1349 h 2313"/>
              <a:gd name="T66" fmla="*/ 0 w 2330"/>
              <a:gd name="T67" fmla="*/ 1349 h 2313"/>
              <a:gd name="T68" fmla="*/ 137 w 2330"/>
              <a:gd name="T69" fmla="*/ 1040 h 2313"/>
              <a:gd name="T70" fmla="*/ 137 w 2330"/>
              <a:gd name="T71" fmla="*/ 1031 h 2313"/>
              <a:gd name="T72" fmla="*/ 94 w 2330"/>
              <a:gd name="T73" fmla="*/ 696 h 2313"/>
              <a:gd name="T74" fmla="*/ 94 w 2330"/>
              <a:gd name="T75" fmla="*/ 688 h 2313"/>
              <a:gd name="T76" fmla="*/ 378 w 2330"/>
              <a:gd name="T77" fmla="*/ 507 h 2313"/>
              <a:gd name="T78" fmla="*/ 387 w 2330"/>
              <a:gd name="T79" fmla="*/ 498 h 2313"/>
              <a:gd name="T80" fmla="*/ 524 w 2330"/>
              <a:gd name="T81" fmla="*/ 189 h 2313"/>
              <a:gd name="T82" fmla="*/ 533 w 2330"/>
              <a:gd name="T83" fmla="*/ 189 h 2313"/>
              <a:gd name="T84" fmla="*/ 868 w 2330"/>
              <a:gd name="T85" fmla="*/ 189 h 2313"/>
              <a:gd name="T86" fmla="*/ 877 w 2330"/>
              <a:gd name="T87" fmla="*/ 189 h 2313"/>
              <a:gd name="T88" fmla="*/ 1160 w 2330"/>
              <a:gd name="T89" fmla="*/ 0 h 2313"/>
              <a:gd name="T90" fmla="*/ 1169 w 2330"/>
              <a:gd name="T91" fmla="*/ 0 h 23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330" h="2313">
                <a:moveTo>
                  <a:pt x="1169" y="0"/>
                </a:moveTo>
                <a:lnTo>
                  <a:pt x="1169" y="0"/>
                </a:lnTo>
                <a:cubicBezTo>
                  <a:pt x="1453" y="189"/>
                  <a:pt x="1453" y="189"/>
                  <a:pt x="1453" y="189"/>
                </a:cubicBezTo>
                <a:lnTo>
                  <a:pt x="1461" y="189"/>
                </a:lnTo>
                <a:cubicBezTo>
                  <a:pt x="1796" y="189"/>
                  <a:pt x="1796" y="189"/>
                  <a:pt x="1796" y="189"/>
                </a:cubicBezTo>
                <a:cubicBezTo>
                  <a:pt x="1805" y="189"/>
                  <a:pt x="1805" y="189"/>
                  <a:pt x="1805" y="189"/>
                </a:cubicBezTo>
                <a:cubicBezTo>
                  <a:pt x="1943" y="498"/>
                  <a:pt x="1943" y="498"/>
                  <a:pt x="1943" y="498"/>
                </a:cubicBezTo>
                <a:lnTo>
                  <a:pt x="1951" y="507"/>
                </a:lnTo>
                <a:cubicBezTo>
                  <a:pt x="2235" y="688"/>
                  <a:pt x="2235" y="688"/>
                  <a:pt x="2235" y="688"/>
                </a:cubicBezTo>
                <a:lnTo>
                  <a:pt x="2235" y="696"/>
                </a:lnTo>
                <a:cubicBezTo>
                  <a:pt x="2192" y="1031"/>
                  <a:pt x="2192" y="1031"/>
                  <a:pt x="2192" y="1031"/>
                </a:cubicBezTo>
                <a:cubicBezTo>
                  <a:pt x="2192" y="1031"/>
                  <a:pt x="2192" y="1031"/>
                  <a:pt x="2192" y="1040"/>
                </a:cubicBezTo>
                <a:cubicBezTo>
                  <a:pt x="2329" y="1349"/>
                  <a:pt x="2329" y="1349"/>
                  <a:pt x="2329" y="1349"/>
                </a:cubicBezTo>
                <a:lnTo>
                  <a:pt x="2329" y="1349"/>
                </a:lnTo>
                <a:cubicBezTo>
                  <a:pt x="2106" y="1607"/>
                  <a:pt x="2106" y="1607"/>
                  <a:pt x="2106" y="1607"/>
                </a:cubicBezTo>
                <a:lnTo>
                  <a:pt x="2106" y="1616"/>
                </a:lnTo>
                <a:cubicBezTo>
                  <a:pt x="2054" y="1951"/>
                  <a:pt x="2054" y="1951"/>
                  <a:pt x="2054" y="1951"/>
                </a:cubicBezTo>
                <a:cubicBezTo>
                  <a:pt x="2054" y="1951"/>
                  <a:pt x="2054" y="1951"/>
                  <a:pt x="2054" y="1960"/>
                </a:cubicBezTo>
                <a:cubicBezTo>
                  <a:pt x="1728" y="2054"/>
                  <a:pt x="1728" y="2054"/>
                  <a:pt x="1728" y="2054"/>
                </a:cubicBezTo>
                <a:cubicBezTo>
                  <a:pt x="1728" y="2054"/>
                  <a:pt x="1728" y="2054"/>
                  <a:pt x="1719" y="2054"/>
                </a:cubicBezTo>
                <a:cubicBezTo>
                  <a:pt x="1504" y="2312"/>
                  <a:pt x="1504" y="2312"/>
                  <a:pt x="1504" y="2312"/>
                </a:cubicBezTo>
                <a:cubicBezTo>
                  <a:pt x="1496" y="2312"/>
                  <a:pt x="1496" y="2312"/>
                  <a:pt x="1496" y="2312"/>
                </a:cubicBezTo>
                <a:cubicBezTo>
                  <a:pt x="1169" y="2217"/>
                  <a:pt x="1169" y="2217"/>
                  <a:pt x="1169" y="2217"/>
                </a:cubicBezTo>
                <a:lnTo>
                  <a:pt x="1160" y="2217"/>
                </a:lnTo>
                <a:cubicBezTo>
                  <a:pt x="834" y="2312"/>
                  <a:pt x="834" y="2312"/>
                  <a:pt x="834" y="2312"/>
                </a:cubicBezTo>
                <a:cubicBezTo>
                  <a:pt x="834" y="2312"/>
                  <a:pt x="834" y="2312"/>
                  <a:pt x="825" y="2312"/>
                </a:cubicBezTo>
                <a:cubicBezTo>
                  <a:pt x="610" y="2054"/>
                  <a:pt x="610" y="2054"/>
                  <a:pt x="610" y="2054"/>
                </a:cubicBezTo>
                <a:cubicBezTo>
                  <a:pt x="602" y="2054"/>
                  <a:pt x="602" y="2054"/>
                  <a:pt x="602" y="2054"/>
                </a:cubicBezTo>
                <a:cubicBezTo>
                  <a:pt x="275" y="1960"/>
                  <a:pt x="275" y="1960"/>
                  <a:pt x="275" y="1960"/>
                </a:cubicBezTo>
                <a:cubicBezTo>
                  <a:pt x="275" y="1951"/>
                  <a:pt x="275" y="1951"/>
                  <a:pt x="275" y="1951"/>
                </a:cubicBezTo>
                <a:cubicBezTo>
                  <a:pt x="223" y="1616"/>
                  <a:pt x="223" y="1616"/>
                  <a:pt x="223" y="1616"/>
                </a:cubicBezTo>
                <a:lnTo>
                  <a:pt x="223" y="1607"/>
                </a:lnTo>
                <a:cubicBezTo>
                  <a:pt x="0" y="1349"/>
                  <a:pt x="0" y="1349"/>
                  <a:pt x="0" y="1349"/>
                </a:cubicBezTo>
                <a:lnTo>
                  <a:pt x="0" y="1349"/>
                </a:lnTo>
                <a:cubicBezTo>
                  <a:pt x="137" y="1040"/>
                  <a:pt x="137" y="1040"/>
                  <a:pt x="137" y="1040"/>
                </a:cubicBezTo>
                <a:cubicBezTo>
                  <a:pt x="137" y="1031"/>
                  <a:pt x="137" y="1031"/>
                  <a:pt x="137" y="1031"/>
                </a:cubicBezTo>
                <a:cubicBezTo>
                  <a:pt x="94" y="696"/>
                  <a:pt x="94" y="696"/>
                  <a:pt x="94" y="696"/>
                </a:cubicBezTo>
                <a:lnTo>
                  <a:pt x="94" y="688"/>
                </a:lnTo>
                <a:cubicBezTo>
                  <a:pt x="378" y="507"/>
                  <a:pt x="378" y="507"/>
                  <a:pt x="378" y="507"/>
                </a:cubicBezTo>
                <a:cubicBezTo>
                  <a:pt x="378" y="507"/>
                  <a:pt x="378" y="498"/>
                  <a:pt x="387" y="498"/>
                </a:cubicBezTo>
                <a:cubicBezTo>
                  <a:pt x="524" y="189"/>
                  <a:pt x="524" y="189"/>
                  <a:pt x="524" y="189"/>
                </a:cubicBezTo>
                <a:cubicBezTo>
                  <a:pt x="524" y="189"/>
                  <a:pt x="524" y="189"/>
                  <a:pt x="533" y="189"/>
                </a:cubicBezTo>
                <a:cubicBezTo>
                  <a:pt x="868" y="189"/>
                  <a:pt x="868" y="189"/>
                  <a:pt x="868" y="189"/>
                </a:cubicBezTo>
                <a:lnTo>
                  <a:pt x="877" y="189"/>
                </a:lnTo>
                <a:cubicBezTo>
                  <a:pt x="1160" y="0"/>
                  <a:pt x="1160" y="0"/>
                  <a:pt x="1160" y="0"/>
                </a:cubicBezTo>
                <a:lnTo>
                  <a:pt x="1169" y="0"/>
                </a:lnTo>
              </a:path>
            </a:pathLst>
          </a:custGeom>
          <a:solidFill>
            <a:schemeClr val="accent3">
              <a:lumMod val="5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sl-SI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s-MX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2" name="Rectangle 161">
            <a:extLst>
              <a:ext uri="{FF2B5EF4-FFF2-40B4-BE49-F238E27FC236}">
                <a16:creationId xmlns:a16="http://schemas.microsoft.com/office/drawing/2014/main" id="{A8993DDD-7DE7-466A-B2F3-DA8571EF2811}"/>
              </a:ext>
            </a:extLst>
          </p:cNvPr>
          <p:cNvSpPr/>
          <p:nvPr/>
        </p:nvSpPr>
        <p:spPr>
          <a:xfrm>
            <a:off x="-3935" y="3818107"/>
            <a:ext cx="9143999" cy="132539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B259976-50F1-4DA8-89DA-063EC7D368B9}"/>
              </a:ext>
            </a:extLst>
          </p:cNvPr>
          <p:cNvSpPr/>
          <p:nvPr/>
        </p:nvSpPr>
        <p:spPr>
          <a:xfrm>
            <a:off x="-3935" y="2353649"/>
            <a:ext cx="9143999" cy="98243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Polje z besedilom 18">
            <a:extLst>
              <a:ext uri="{FF2B5EF4-FFF2-40B4-BE49-F238E27FC236}">
                <a16:creationId xmlns:a16="http://schemas.microsoft.com/office/drawing/2014/main" id="{145837DA-057C-4B02-B6DF-109877A482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757" y="6340079"/>
            <a:ext cx="864394" cy="783431"/>
          </a:xfrm>
          <a:prstGeom prst="rect">
            <a:avLst/>
          </a:prstGeom>
          <a:solidFill>
            <a:srgbClr val="E2EFD9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sl-SI" altLang="sl-SI" sz="750">
                <a:latin typeface="Arial" panose="020B0604020202020204" pitchFamily="34" charset="0"/>
                <a:ea typeface="Calibri" panose="020F0502020204030204" pitchFamily="34" charset="0"/>
              </a:rPr>
              <a:t>2.posvetovalna skupina za gospodarski sektor in podjetništvo</a:t>
            </a:r>
            <a:endParaRPr lang="sl-SI" altLang="sl-SI">
              <a:latin typeface="Arial" panose="020B0604020202020204" pitchFamily="34" charset="0"/>
            </a:endParaRPr>
          </a:p>
        </p:txBody>
      </p:sp>
      <p:sp>
        <p:nvSpPr>
          <p:cNvPr id="18" name="Freeform 239">
            <a:extLst>
              <a:ext uri="{FF2B5EF4-FFF2-40B4-BE49-F238E27FC236}">
                <a16:creationId xmlns:a16="http://schemas.microsoft.com/office/drawing/2014/main" id="{7283A740-0AAB-43B1-9174-45918D3568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995" y="806872"/>
            <a:ext cx="1118939" cy="2672366"/>
          </a:xfrm>
          <a:custGeom>
            <a:avLst/>
            <a:gdLst>
              <a:gd name="T0" fmla="*/ 1470 w 2941"/>
              <a:gd name="T1" fmla="*/ 0 h 7025"/>
              <a:gd name="T2" fmla="*/ 0 w 2941"/>
              <a:gd name="T3" fmla="*/ 846 h 7025"/>
              <a:gd name="T4" fmla="*/ 0 w 2941"/>
              <a:gd name="T5" fmla="*/ 872 h 7025"/>
              <a:gd name="T6" fmla="*/ 0 w 2941"/>
              <a:gd name="T7" fmla="*/ 872 h 7025"/>
              <a:gd name="T8" fmla="*/ 0 w 2941"/>
              <a:gd name="T9" fmla="*/ 7024 h 7025"/>
              <a:gd name="T10" fmla="*/ 2940 w 2941"/>
              <a:gd name="T11" fmla="*/ 7024 h 7025"/>
              <a:gd name="T12" fmla="*/ 2940 w 2941"/>
              <a:gd name="T13" fmla="*/ 2546 h 7025"/>
              <a:gd name="T14" fmla="*/ 2940 w 2941"/>
              <a:gd name="T15" fmla="*/ 872 h 7025"/>
              <a:gd name="T16" fmla="*/ 2940 w 2941"/>
              <a:gd name="T17" fmla="*/ 846 h 7025"/>
              <a:gd name="T18" fmla="*/ 1470 w 2941"/>
              <a:gd name="T19" fmla="*/ 0 h 70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941" h="7025">
                <a:moveTo>
                  <a:pt x="1470" y="0"/>
                </a:moveTo>
                <a:lnTo>
                  <a:pt x="0" y="846"/>
                </a:lnTo>
                <a:lnTo>
                  <a:pt x="0" y="872"/>
                </a:lnTo>
                <a:lnTo>
                  <a:pt x="0" y="872"/>
                </a:lnTo>
                <a:lnTo>
                  <a:pt x="0" y="7024"/>
                </a:lnTo>
                <a:lnTo>
                  <a:pt x="2940" y="7024"/>
                </a:lnTo>
                <a:lnTo>
                  <a:pt x="2940" y="2546"/>
                </a:lnTo>
                <a:lnTo>
                  <a:pt x="2940" y="872"/>
                </a:lnTo>
                <a:lnTo>
                  <a:pt x="2940" y="846"/>
                </a:lnTo>
                <a:lnTo>
                  <a:pt x="1470" y="0"/>
                </a:lnTo>
              </a:path>
            </a:pathLst>
          </a:custGeom>
          <a:solidFill>
            <a:schemeClr val="bg1">
              <a:lumMod val="95000"/>
            </a:schemeClr>
          </a:solidFill>
          <a:ln w="38100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pPr defTabSz="685663"/>
            <a:endParaRPr lang="es-MX">
              <a:solidFill>
                <a:srgbClr val="999999"/>
              </a:solidFill>
              <a:latin typeface="Calibri" panose="020F0502020204030204"/>
            </a:endParaRPr>
          </a:p>
        </p:txBody>
      </p:sp>
      <p:sp>
        <p:nvSpPr>
          <p:cNvPr id="19" name="Freeform 240">
            <a:extLst>
              <a:ext uri="{FF2B5EF4-FFF2-40B4-BE49-F238E27FC236}">
                <a16:creationId xmlns:a16="http://schemas.microsoft.com/office/drawing/2014/main" id="{050E0C54-0544-403E-BAC7-17D4331C26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8526" y="806872"/>
            <a:ext cx="1122294" cy="2672366"/>
          </a:xfrm>
          <a:custGeom>
            <a:avLst/>
            <a:gdLst>
              <a:gd name="T0" fmla="*/ 1479 w 2950"/>
              <a:gd name="T1" fmla="*/ 0 h 7025"/>
              <a:gd name="T2" fmla="*/ 9 w 2950"/>
              <a:gd name="T3" fmla="*/ 846 h 7025"/>
              <a:gd name="T4" fmla="*/ 9 w 2950"/>
              <a:gd name="T5" fmla="*/ 872 h 7025"/>
              <a:gd name="T6" fmla="*/ 0 w 2950"/>
              <a:gd name="T7" fmla="*/ 872 h 7025"/>
              <a:gd name="T8" fmla="*/ 0 w 2950"/>
              <a:gd name="T9" fmla="*/ 7024 h 7025"/>
              <a:gd name="T10" fmla="*/ 2949 w 2950"/>
              <a:gd name="T11" fmla="*/ 7024 h 7025"/>
              <a:gd name="T12" fmla="*/ 2949 w 2950"/>
              <a:gd name="T13" fmla="*/ 2546 h 7025"/>
              <a:gd name="T14" fmla="*/ 2949 w 2950"/>
              <a:gd name="T15" fmla="*/ 872 h 7025"/>
              <a:gd name="T16" fmla="*/ 2949 w 2950"/>
              <a:gd name="T17" fmla="*/ 846 h 7025"/>
              <a:gd name="T18" fmla="*/ 1479 w 2950"/>
              <a:gd name="T19" fmla="*/ 0 h 70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950" h="7025">
                <a:moveTo>
                  <a:pt x="1479" y="0"/>
                </a:moveTo>
                <a:lnTo>
                  <a:pt x="9" y="846"/>
                </a:lnTo>
                <a:lnTo>
                  <a:pt x="9" y="872"/>
                </a:lnTo>
                <a:lnTo>
                  <a:pt x="0" y="872"/>
                </a:lnTo>
                <a:lnTo>
                  <a:pt x="0" y="7024"/>
                </a:lnTo>
                <a:lnTo>
                  <a:pt x="2949" y="7024"/>
                </a:lnTo>
                <a:lnTo>
                  <a:pt x="2949" y="2546"/>
                </a:lnTo>
                <a:lnTo>
                  <a:pt x="2949" y="872"/>
                </a:lnTo>
                <a:lnTo>
                  <a:pt x="2949" y="846"/>
                </a:lnTo>
                <a:lnTo>
                  <a:pt x="1479" y="0"/>
                </a:lnTo>
              </a:path>
            </a:pathLst>
          </a:custGeom>
          <a:solidFill>
            <a:schemeClr val="bg1">
              <a:lumMod val="95000"/>
            </a:schemeClr>
          </a:solidFill>
          <a:ln w="38100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pPr defTabSz="685663"/>
            <a:endParaRPr lang="es-MX">
              <a:solidFill>
                <a:srgbClr val="999999"/>
              </a:solidFill>
              <a:latin typeface="Calibri" panose="020F0502020204030204"/>
            </a:endParaRPr>
          </a:p>
        </p:txBody>
      </p:sp>
      <p:sp>
        <p:nvSpPr>
          <p:cNvPr id="21" name="Freeform 241">
            <a:extLst>
              <a:ext uri="{FF2B5EF4-FFF2-40B4-BE49-F238E27FC236}">
                <a16:creationId xmlns:a16="http://schemas.microsoft.com/office/drawing/2014/main" id="{92724FAA-DFFE-4005-979B-EC0E3ADC67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33412" y="806872"/>
            <a:ext cx="1122294" cy="2672366"/>
          </a:xfrm>
          <a:custGeom>
            <a:avLst/>
            <a:gdLst>
              <a:gd name="T0" fmla="*/ 2949 w 2950"/>
              <a:gd name="T1" fmla="*/ 872 h 7025"/>
              <a:gd name="T2" fmla="*/ 2949 w 2950"/>
              <a:gd name="T3" fmla="*/ 846 h 7025"/>
              <a:gd name="T4" fmla="*/ 1479 w 2950"/>
              <a:gd name="T5" fmla="*/ 0 h 7025"/>
              <a:gd name="T6" fmla="*/ 9 w 2950"/>
              <a:gd name="T7" fmla="*/ 846 h 7025"/>
              <a:gd name="T8" fmla="*/ 9 w 2950"/>
              <a:gd name="T9" fmla="*/ 872 h 7025"/>
              <a:gd name="T10" fmla="*/ 0 w 2950"/>
              <a:gd name="T11" fmla="*/ 872 h 7025"/>
              <a:gd name="T12" fmla="*/ 0 w 2950"/>
              <a:gd name="T13" fmla="*/ 7024 h 7025"/>
              <a:gd name="T14" fmla="*/ 2949 w 2950"/>
              <a:gd name="T15" fmla="*/ 7024 h 7025"/>
              <a:gd name="T16" fmla="*/ 2949 w 2950"/>
              <a:gd name="T17" fmla="*/ 872 h 70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50" h="7025">
                <a:moveTo>
                  <a:pt x="2949" y="872"/>
                </a:moveTo>
                <a:lnTo>
                  <a:pt x="2949" y="846"/>
                </a:lnTo>
                <a:lnTo>
                  <a:pt x="1479" y="0"/>
                </a:lnTo>
                <a:lnTo>
                  <a:pt x="9" y="846"/>
                </a:lnTo>
                <a:lnTo>
                  <a:pt x="9" y="872"/>
                </a:lnTo>
                <a:lnTo>
                  <a:pt x="0" y="872"/>
                </a:lnTo>
                <a:lnTo>
                  <a:pt x="0" y="7024"/>
                </a:lnTo>
                <a:lnTo>
                  <a:pt x="2949" y="7024"/>
                </a:lnTo>
                <a:lnTo>
                  <a:pt x="2949" y="872"/>
                </a:lnTo>
              </a:path>
            </a:pathLst>
          </a:custGeom>
          <a:solidFill>
            <a:schemeClr val="bg1">
              <a:lumMod val="95000"/>
            </a:schemeClr>
          </a:solidFill>
          <a:ln w="38100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pPr defTabSz="685663"/>
            <a:endParaRPr lang="es-MX">
              <a:solidFill>
                <a:srgbClr val="999999"/>
              </a:solidFill>
              <a:latin typeface="Calibri" panose="020F0502020204030204"/>
            </a:endParaRPr>
          </a:p>
        </p:txBody>
      </p:sp>
      <p:sp>
        <p:nvSpPr>
          <p:cNvPr id="22" name="Freeform 242">
            <a:extLst>
              <a:ext uri="{FF2B5EF4-FFF2-40B4-BE49-F238E27FC236}">
                <a16:creationId xmlns:a16="http://schemas.microsoft.com/office/drawing/2014/main" id="{AAB5221E-8616-4B44-8D81-63DDD2B6DB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6622" y="806872"/>
            <a:ext cx="1122293" cy="2672366"/>
          </a:xfrm>
          <a:custGeom>
            <a:avLst/>
            <a:gdLst>
              <a:gd name="T0" fmla="*/ 1478 w 2950"/>
              <a:gd name="T1" fmla="*/ 0 h 7025"/>
              <a:gd name="T2" fmla="*/ 8 w 2950"/>
              <a:gd name="T3" fmla="*/ 846 h 7025"/>
              <a:gd name="T4" fmla="*/ 8 w 2950"/>
              <a:gd name="T5" fmla="*/ 872 h 7025"/>
              <a:gd name="T6" fmla="*/ 0 w 2950"/>
              <a:gd name="T7" fmla="*/ 872 h 7025"/>
              <a:gd name="T8" fmla="*/ 0 w 2950"/>
              <a:gd name="T9" fmla="*/ 7024 h 7025"/>
              <a:gd name="T10" fmla="*/ 2949 w 2950"/>
              <a:gd name="T11" fmla="*/ 7024 h 7025"/>
              <a:gd name="T12" fmla="*/ 2949 w 2950"/>
              <a:gd name="T13" fmla="*/ 2546 h 7025"/>
              <a:gd name="T14" fmla="*/ 2949 w 2950"/>
              <a:gd name="T15" fmla="*/ 872 h 7025"/>
              <a:gd name="T16" fmla="*/ 2949 w 2950"/>
              <a:gd name="T17" fmla="*/ 846 h 7025"/>
              <a:gd name="T18" fmla="*/ 1478 w 2950"/>
              <a:gd name="T19" fmla="*/ 0 h 70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950" h="7025">
                <a:moveTo>
                  <a:pt x="1478" y="0"/>
                </a:moveTo>
                <a:lnTo>
                  <a:pt x="8" y="846"/>
                </a:lnTo>
                <a:lnTo>
                  <a:pt x="8" y="872"/>
                </a:lnTo>
                <a:lnTo>
                  <a:pt x="0" y="872"/>
                </a:lnTo>
                <a:lnTo>
                  <a:pt x="0" y="7024"/>
                </a:lnTo>
                <a:lnTo>
                  <a:pt x="2949" y="7024"/>
                </a:lnTo>
                <a:lnTo>
                  <a:pt x="2949" y="2546"/>
                </a:lnTo>
                <a:lnTo>
                  <a:pt x="2949" y="872"/>
                </a:lnTo>
                <a:lnTo>
                  <a:pt x="2949" y="846"/>
                </a:lnTo>
                <a:lnTo>
                  <a:pt x="1478" y="0"/>
                </a:lnTo>
              </a:path>
            </a:pathLst>
          </a:custGeom>
          <a:solidFill>
            <a:schemeClr val="bg1">
              <a:lumMod val="95000"/>
            </a:schemeClr>
          </a:solidFill>
          <a:ln w="38100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pPr defTabSz="685663"/>
            <a:endParaRPr lang="es-MX">
              <a:solidFill>
                <a:srgbClr val="999999"/>
              </a:solidFill>
              <a:latin typeface="Calibri" panose="020F0502020204030204"/>
            </a:endParaRPr>
          </a:p>
        </p:txBody>
      </p:sp>
      <p:sp>
        <p:nvSpPr>
          <p:cNvPr id="23" name="Freeform 243">
            <a:extLst>
              <a:ext uri="{FF2B5EF4-FFF2-40B4-BE49-F238E27FC236}">
                <a16:creationId xmlns:a16="http://schemas.microsoft.com/office/drawing/2014/main" id="{140AACE5-1F8A-4917-8C7B-C888AAE17A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61508" y="806872"/>
            <a:ext cx="1122293" cy="2672366"/>
          </a:xfrm>
          <a:custGeom>
            <a:avLst/>
            <a:gdLst>
              <a:gd name="T0" fmla="*/ 1478 w 2949"/>
              <a:gd name="T1" fmla="*/ 0 h 7025"/>
              <a:gd name="T2" fmla="*/ 0 w 2949"/>
              <a:gd name="T3" fmla="*/ 846 h 7025"/>
              <a:gd name="T4" fmla="*/ 0 w 2949"/>
              <a:gd name="T5" fmla="*/ 872 h 7025"/>
              <a:gd name="T6" fmla="*/ 0 w 2949"/>
              <a:gd name="T7" fmla="*/ 872 h 7025"/>
              <a:gd name="T8" fmla="*/ 0 w 2949"/>
              <a:gd name="T9" fmla="*/ 7024 h 7025"/>
              <a:gd name="T10" fmla="*/ 2948 w 2949"/>
              <a:gd name="T11" fmla="*/ 7024 h 7025"/>
              <a:gd name="T12" fmla="*/ 2948 w 2949"/>
              <a:gd name="T13" fmla="*/ 2546 h 7025"/>
              <a:gd name="T14" fmla="*/ 2948 w 2949"/>
              <a:gd name="T15" fmla="*/ 872 h 7025"/>
              <a:gd name="T16" fmla="*/ 2948 w 2949"/>
              <a:gd name="T17" fmla="*/ 846 h 7025"/>
              <a:gd name="T18" fmla="*/ 1478 w 2949"/>
              <a:gd name="T19" fmla="*/ 0 h 70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949" h="7025">
                <a:moveTo>
                  <a:pt x="1478" y="0"/>
                </a:moveTo>
                <a:lnTo>
                  <a:pt x="0" y="846"/>
                </a:lnTo>
                <a:lnTo>
                  <a:pt x="0" y="872"/>
                </a:lnTo>
                <a:lnTo>
                  <a:pt x="0" y="872"/>
                </a:lnTo>
                <a:lnTo>
                  <a:pt x="0" y="7024"/>
                </a:lnTo>
                <a:lnTo>
                  <a:pt x="2948" y="7024"/>
                </a:lnTo>
                <a:lnTo>
                  <a:pt x="2948" y="2546"/>
                </a:lnTo>
                <a:lnTo>
                  <a:pt x="2948" y="872"/>
                </a:lnTo>
                <a:lnTo>
                  <a:pt x="2948" y="846"/>
                </a:lnTo>
                <a:lnTo>
                  <a:pt x="1478" y="0"/>
                </a:lnTo>
              </a:path>
            </a:pathLst>
          </a:custGeom>
          <a:solidFill>
            <a:schemeClr val="bg1">
              <a:lumMod val="95000"/>
            </a:schemeClr>
          </a:solidFill>
          <a:ln w="38100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pPr defTabSz="685663"/>
            <a:endParaRPr lang="es-MX">
              <a:solidFill>
                <a:srgbClr val="999999"/>
              </a:solidFill>
              <a:latin typeface="Calibri" panose="020F0502020204030204"/>
            </a:endParaRPr>
          </a:p>
        </p:txBody>
      </p:sp>
      <p:sp>
        <p:nvSpPr>
          <p:cNvPr id="24" name="Freeform 244">
            <a:extLst>
              <a:ext uri="{FF2B5EF4-FFF2-40B4-BE49-F238E27FC236}">
                <a16:creationId xmlns:a16="http://schemas.microsoft.com/office/drawing/2014/main" id="{D0DBA3AC-D79D-4648-8D95-1894F0B157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26395" y="806872"/>
            <a:ext cx="1118937" cy="2672366"/>
          </a:xfrm>
          <a:custGeom>
            <a:avLst/>
            <a:gdLst>
              <a:gd name="T0" fmla="*/ 2940 w 2941"/>
              <a:gd name="T1" fmla="*/ 872 h 7025"/>
              <a:gd name="T2" fmla="*/ 2940 w 2941"/>
              <a:gd name="T3" fmla="*/ 846 h 7025"/>
              <a:gd name="T4" fmla="*/ 1470 w 2941"/>
              <a:gd name="T5" fmla="*/ 0 h 7025"/>
              <a:gd name="T6" fmla="*/ 0 w 2941"/>
              <a:gd name="T7" fmla="*/ 846 h 7025"/>
              <a:gd name="T8" fmla="*/ 0 w 2941"/>
              <a:gd name="T9" fmla="*/ 872 h 7025"/>
              <a:gd name="T10" fmla="*/ 0 w 2941"/>
              <a:gd name="T11" fmla="*/ 872 h 7025"/>
              <a:gd name="T12" fmla="*/ 0 w 2941"/>
              <a:gd name="T13" fmla="*/ 7024 h 7025"/>
              <a:gd name="T14" fmla="*/ 2940 w 2941"/>
              <a:gd name="T15" fmla="*/ 7024 h 7025"/>
              <a:gd name="T16" fmla="*/ 2940 w 2941"/>
              <a:gd name="T17" fmla="*/ 872 h 70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41" h="7025">
                <a:moveTo>
                  <a:pt x="2940" y="872"/>
                </a:moveTo>
                <a:lnTo>
                  <a:pt x="2940" y="846"/>
                </a:lnTo>
                <a:lnTo>
                  <a:pt x="1470" y="0"/>
                </a:lnTo>
                <a:lnTo>
                  <a:pt x="0" y="846"/>
                </a:lnTo>
                <a:lnTo>
                  <a:pt x="0" y="872"/>
                </a:lnTo>
                <a:lnTo>
                  <a:pt x="0" y="872"/>
                </a:lnTo>
                <a:lnTo>
                  <a:pt x="0" y="7024"/>
                </a:lnTo>
                <a:lnTo>
                  <a:pt x="2940" y="7024"/>
                </a:lnTo>
                <a:lnTo>
                  <a:pt x="2940" y="872"/>
                </a:lnTo>
              </a:path>
            </a:pathLst>
          </a:custGeom>
          <a:solidFill>
            <a:schemeClr val="bg1">
              <a:lumMod val="95000"/>
            </a:schemeClr>
          </a:solidFill>
          <a:ln w="38100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pPr defTabSz="685663"/>
            <a:endParaRPr lang="es-MX">
              <a:solidFill>
                <a:srgbClr val="999999"/>
              </a:solidFill>
              <a:latin typeface="Calibri" panose="020F0502020204030204"/>
            </a:endParaRPr>
          </a:p>
        </p:txBody>
      </p:sp>
      <p:sp>
        <p:nvSpPr>
          <p:cNvPr id="46" name="Freeform 251">
            <a:extLst>
              <a:ext uri="{FF2B5EF4-FFF2-40B4-BE49-F238E27FC236}">
                <a16:creationId xmlns:a16="http://schemas.microsoft.com/office/drawing/2014/main" id="{2A507182-C09E-473C-A123-6F4C5ECFCA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0946" y="1264848"/>
            <a:ext cx="377453" cy="374098"/>
          </a:xfrm>
          <a:custGeom>
            <a:avLst/>
            <a:gdLst>
              <a:gd name="T0" fmla="*/ 846 w 993"/>
              <a:gd name="T1" fmla="*/ 145 h 983"/>
              <a:gd name="T2" fmla="*/ 846 w 993"/>
              <a:gd name="T3" fmla="*/ 145 h 983"/>
              <a:gd name="T4" fmla="*/ 496 w 993"/>
              <a:gd name="T5" fmla="*/ 0 h 983"/>
              <a:gd name="T6" fmla="*/ 145 w 993"/>
              <a:gd name="T7" fmla="*/ 145 h 983"/>
              <a:gd name="T8" fmla="*/ 0 w 993"/>
              <a:gd name="T9" fmla="*/ 495 h 983"/>
              <a:gd name="T10" fmla="*/ 145 w 993"/>
              <a:gd name="T11" fmla="*/ 837 h 983"/>
              <a:gd name="T12" fmla="*/ 487 w 993"/>
              <a:gd name="T13" fmla="*/ 982 h 983"/>
              <a:gd name="T14" fmla="*/ 496 w 993"/>
              <a:gd name="T15" fmla="*/ 982 h 983"/>
              <a:gd name="T16" fmla="*/ 496 w 993"/>
              <a:gd name="T17" fmla="*/ 982 h 983"/>
              <a:gd name="T18" fmla="*/ 496 w 993"/>
              <a:gd name="T19" fmla="*/ 982 h 983"/>
              <a:gd name="T20" fmla="*/ 846 w 993"/>
              <a:gd name="T21" fmla="*/ 837 h 983"/>
              <a:gd name="T22" fmla="*/ 992 w 993"/>
              <a:gd name="T23" fmla="*/ 495 h 983"/>
              <a:gd name="T24" fmla="*/ 846 w 993"/>
              <a:gd name="T25" fmla="*/ 145 h 983"/>
              <a:gd name="T26" fmla="*/ 205 w 993"/>
              <a:gd name="T27" fmla="*/ 802 h 983"/>
              <a:gd name="T28" fmla="*/ 205 w 993"/>
              <a:gd name="T29" fmla="*/ 802 h 983"/>
              <a:gd name="T30" fmla="*/ 205 w 993"/>
              <a:gd name="T31" fmla="*/ 794 h 983"/>
              <a:gd name="T32" fmla="*/ 205 w 993"/>
              <a:gd name="T33" fmla="*/ 794 h 983"/>
              <a:gd name="T34" fmla="*/ 487 w 993"/>
              <a:gd name="T35" fmla="*/ 700 h 983"/>
              <a:gd name="T36" fmla="*/ 778 w 993"/>
              <a:gd name="T37" fmla="*/ 802 h 983"/>
              <a:gd name="T38" fmla="*/ 778 w 993"/>
              <a:gd name="T39" fmla="*/ 802 h 983"/>
              <a:gd name="T40" fmla="*/ 778 w 993"/>
              <a:gd name="T41" fmla="*/ 802 h 983"/>
              <a:gd name="T42" fmla="*/ 496 w 993"/>
              <a:gd name="T43" fmla="*/ 922 h 983"/>
              <a:gd name="T44" fmla="*/ 487 w 993"/>
              <a:gd name="T45" fmla="*/ 922 h 983"/>
              <a:gd name="T46" fmla="*/ 205 w 993"/>
              <a:gd name="T47" fmla="*/ 802 h 983"/>
              <a:gd name="T48" fmla="*/ 829 w 993"/>
              <a:gd name="T49" fmla="*/ 760 h 983"/>
              <a:gd name="T50" fmla="*/ 829 w 993"/>
              <a:gd name="T51" fmla="*/ 760 h 983"/>
              <a:gd name="T52" fmla="*/ 821 w 993"/>
              <a:gd name="T53" fmla="*/ 751 h 983"/>
              <a:gd name="T54" fmla="*/ 675 w 993"/>
              <a:gd name="T55" fmla="*/ 666 h 983"/>
              <a:gd name="T56" fmla="*/ 487 w 993"/>
              <a:gd name="T57" fmla="*/ 640 h 983"/>
              <a:gd name="T58" fmla="*/ 163 w 993"/>
              <a:gd name="T59" fmla="*/ 743 h 983"/>
              <a:gd name="T60" fmla="*/ 154 w 993"/>
              <a:gd name="T61" fmla="*/ 751 h 983"/>
              <a:gd name="T62" fmla="*/ 69 w 993"/>
              <a:gd name="T63" fmla="*/ 495 h 983"/>
              <a:gd name="T64" fmla="*/ 188 w 993"/>
              <a:gd name="T65" fmla="*/ 188 h 983"/>
              <a:gd name="T66" fmla="*/ 496 w 993"/>
              <a:gd name="T67" fmla="*/ 60 h 983"/>
              <a:gd name="T68" fmla="*/ 795 w 993"/>
              <a:gd name="T69" fmla="*/ 188 h 983"/>
              <a:gd name="T70" fmla="*/ 923 w 993"/>
              <a:gd name="T71" fmla="*/ 495 h 983"/>
              <a:gd name="T72" fmla="*/ 829 w 993"/>
              <a:gd name="T73" fmla="*/ 760 h 9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93" h="983">
                <a:moveTo>
                  <a:pt x="846" y="145"/>
                </a:moveTo>
                <a:lnTo>
                  <a:pt x="846" y="145"/>
                </a:lnTo>
                <a:cubicBezTo>
                  <a:pt x="752" y="51"/>
                  <a:pt x="624" y="0"/>
                  <a:pt x="496" y="0"/>
                </a:cubicBezTo>
                <a:cubicBezTo>
                  <a:pt x="359" y="0"/>
                  <a:pt x="239" y="51"/>
                  <a:pt x="145" y="145"/>
                </a:cubicBezTo>
                <a:cubicBezTo>
                  <a:pt x="51" y="230"/>
                  <a:pt x="0" y="358"/>
                  <a:pt x="0" y="495"/>
                </a:cubicBezTo>
                <a:cubicBezTo>
                  <a:pt x="0" y="623"/>
                  <a:pt x="51" y="751"/>
                  <a:pt x="145" y="837"/>
                </a:cubicBezTo>
                <a:cubicBezTo>
                  <a:pt x="239" y="931"/>
                  <a:pt x="359" y="982"/>
                  <a:pt x="487" y="982"/>
                </a:cubicBezTo>
                <a:lnTo>
                  <a:pt x="496" y="982"/>
                </a:lnTo>
                <a:lnTo>
                  <a:pt x="496" y="982"/>
                </a:lnTo>
                <a:lnTo>
                  <a:pt x="496" y="982"/>
                </a:lnTo>
                <a:cubicBezTo>
                  <a:pt x="624" y="982"/>
                  <a:pt x="752" y="931"/>
                  <a:pt x="846" y="837"/>
                </a:cubicBezTo>
                <a:cubicBezTo>
                  <a:pt x="940" y="751"/>
                  <a:pt x="992" y="623"/>
                  <a:pt x="992" y="495"/>
                </a:cubicBezTo>
                <a:cubicBezTo>
                  <a:pt x="992" y="358"/>
                  <a:pt x="940" y="230"/>
                  <a:pt x="846" y="145"/>
                </a:cubicBezTo>
                <a:close/>
                <a:moveTo>
                  <a:pt x="205" y="802"/>
                </a:moveTo>
                <a:lnTo>
                  <a:pt x="205" y="802"/>
                </a:lnTo>
                <a:lnTo>
                  <a:pt x="205" y="794"/>
                </a:lnTo>
                <a:lnTo>
                  <a:pt x="205" y="794"/>
                </a:lnTo>
                <a:cubicBezTo>
                  <a:pt x="274" y="734"/>
                  <a:pt x="376" y="700"/>
                  <a:pt x="487" y="700"/>
                </a:cubicBezTo>
                <a:cubicBezTo>
                  <a:pt x="607" y="700"/>
                  <a:pt x="710" y="743"/>
                  <a:pt x="778" y="802"/>
                </a:cubicBezTo>
                <a:lnTo>
                  <a:pt x="778" y="802"/>
                </a:lnTo>
                <a:lnTo>
                  <a:pt x="778" y="802"/>
                </a:lnTo>
                <a:cubicBezTo>
                  <a:pt x="701" y="879"/>
                  <a:pt x="598" y="922"/>
                  <a:pt x="496" y="922"/>
                </a:cubicBezTo>
                <a:cubicBezTo>
                  <a:pt x="487" y="922"/>
                  <a:pt x="487" y="922"/>
                  <a:pt x="487" y="922"/>
                </a:cubicBezTo>
                <a:cubicBezTo>
                  <a:pt x="376" y="914"/>
                  <a:pt x="282" y="871"/>
                  <a:pt x="205" y="802"/>
                </a:cubicBezTo>
                <a:close/>
                <a:moveTo>
                  <a:pt x="829" y="760"/>
                </a:moveTo>
                <a:lnTo>
                  <a:pt x="829" y="760"/>
                </a:lnTo>
                <a:lnTo>
                  <a:pt x="821" y="751"/>
                </a:lnTo>
                <a:cubicBezTo>
                  <a:pt x="786" y="717"/>
                  <a:pt x="735" y="691"/>
                  <a:pt x="675" y="666"/>
                </a:cubicBezTo>
                <a:cubicBezTo>
                  <a:pt x="616" y="649"/>
                  <a:pt x="556" y="640"/>
                  <a:pt x="487" y="640"/>
                </a:cubicBezTo>
                <a:cubicBezTo>
                  <a:pt x="359" y="640"/>
                  <a:pt x="239" y="674"/>
                  <a:pt x="163" y="743"/>
                </a:cubicBezTo>
                <a:cubicBezTo>
                  <a:pt x="163" y="751"/>
                  <a:pt x="154" y="751"/>
                  <a:pt x="154" y="751"/>
                </a:cubicBezTo>
                <a:cubicBezTo>
                  <a:pt x="94" y="683"/>
                  <a:pt x="69" y="589"/>
                  <a:pt x="69" y="495"/>
                </a:cubicBezTo>
                <a:cubicBezTo>
                  <a:pt x="69" y="375"/>
                  <a:pt x="111" y="264"/>
                  <a:pt x="188" y="188"/>
                </a:cubicBezTo>
                <a:cubicBezTo>
                  <a:pt x="274" y="103"/>
                  <a:pt x="376" y="60"/>
                  <a:pt x="496" y="60"/>
                </a:cubicBezTo>
                <a:cubicBezTo>
                  <a:pt x="607" y="60"/>
                  <a:pt x="718" y="103"/>
                  <a:pt x="795" y="188"/>
                </a:cubicBezTo>
                <a:cubicBezTo>
                  <a:pt x="881" y="264"/>
                  <a:pt x="923" y="375"/>
                  <a:pt x="923" y="495"/>
                </a:cubicBezTo>
                <a:cubicBezTo>
                  <a:pt x="923" y="589"/>
                  <a:pt x="889" y="683"/>
                  <a:pt x="829" y="76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ffectLst/>
        </p:spPr>
        <p:txBody>
          <a:bodyPr wrap="none" anchor="ctr"/>
          <a:lstStyle/>
          <a:p>
            <a:pPr defTabSz="685663"/>
            <a:endParaRPr lang="es-MX">
              <a:solidFill>
                <a:srgbClr val="999999"/>
              </a:solidFill>
              <a:latin typeface="Calibri" panose="020F0502020204030204"/>
            </a:endParaRPr>
          </a:p>
        </p:txBody>
      </p:sp>
      <p:sp>
        <p:nvSpPr>
          <p:cNvPr id="47" name="Freeform 252">
            <a:extLst>
              <a:ext uri="{FF2B5EF4-FFF2-40B4-BE49-F238E27FC236}">
                <a16:creationId xmlns:a16="http://schemas.microsoft.com/office/drawing/2014/main" id="{3CDCDCBA-2430-4C9E-90B7-8CB83F6B4A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9858" y="1303432"/>
            <a:ext cx="196275" cy="194598"/>
          </a:xfrm>
          <a:custGeom>
            <a:avLst/>
            <a:gdLst>
              <a:gd name="T0" fmla="*/ 256 w 514"/>
              <a:gd name="T1" fmla="*/ 0 h 512"/>
              <a:gd name="T2" fmla="*/ 256 w 514"/>
              <a:gd name="T3" fmla="*/ 0 h 512"/>
              <a:gd name="T4" fmla="*/ 0 w 514"/>
              <a:gd name="T5" fmla="*/ 255 h 512"/>
              <a:gd name="T6" fmla="*/ 256 w 514"/>
              <a:gd name="T7" fmla="*/ 511 h 512"/>
              <a:gd name="T8" fmla="*/ 513 w 514"/>
              <a:gd name="T9" fmla="*/ 255 h 512"/>
              <a:gd name="T10" fmla="*/ 256 w 514"/>
              <a:gd name="T11" fmla="*/ 0 h 512"/>
              <a:gd name="T12" fmla="*/ 256 w 514"/>
              <a:gd name="T13" fmla="*/ 443 h 512"/>
              <a:gd name="T14" fmla="*/ 256 w 514"/>
              <a:gd name="T15" fmla="*/ 443 h 512"/>
              <a:gd name="T16" fmla="*/ 68 w 514"/>
              <a:gd name="T17" fmla="*/ 255 h 512"/>
              <a:gd name="T18" fmla="*/ 256 w 514"/>
              <a:gd name="T19" fmla="*/ 68 h 512"/>
              <a:gd name="T20" fmla="*/ 444 w 514"/>
              <a:gd name="T21" fmla="*/ 255 h 512"/>
              <a:gd name="T22" fmla="*/ 256 w 514"/>
              <a:gd name="T23" fmla="*/ 443 h 5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514" h="512">
                <a:moveTo>
                  <a:pt x="256" y="0"/>
                </a:moveTo>
                <a:lnTo>
                  <a:pt x="256" y="0"/>
                </a:lnTo>
                <a:cubicBezTo>
                  <a:pt x="120" y="0"/>
                  <a:pt x="0" y="110"/>
                  <a:pt x="0" y="255"/>
                </a:cubicBezTo>
                <a:cubicBezTo>
                  <a:pt x="0" y="392"/>
                  <a:pt x="120" y="511"/>
                  <a:pt x="256" y="511"/>
                </a:cubicBezTo>
                <a:cubicBezTo>
                  <a:pt x="402" y="511"/>
                  <a:pt x="513" y="392"/>
                  <a:pt x="513" y="255"/>
                </a:cubicBezTo>
                <a:cubicBezTo>
                  <a:pt x="513" y="110"/>
                  <a:pt x="402" y="0"/>
                  <a:pt x="256" y="0"/>
                </a:cubicBezTo>
                <a:close/>
                <a:moveTo>
                  <a:pt x="256" y="443"/>
                </a:moveTo>
                <a:lnTo>
                  <a:pt x="256" y="443"/>
                </a:lnTo>
                <a:cubicBezTo>
                  <a:pt x="154" y="443"/>
                  <a:pt x="68" y="357"/>
                  <a:pt x="68" y="255"/>
                </a:cubicBezTo>
                <a:cubicBezTo>
                  <a:pt x="68" y="152"/>
                  <a:pt x="154" y="68"/>
                  <a:pt x="256" y="68"/>
                </a:cubicBezTo>
                <a:cubicBezTo>
                  <a:pt x="359" y="68"/>
                  <a:pt x="444" y="152"/>
                  <a:pt x="444" y="255"/>
                </a:cubicBezTo>
                <a:cubicBezTo>
                  <a:pt x="444" y="357"/>
                  <a:pt x="359" y="443"/>
                  <a:pt x="256" y="443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ffectLst/>
        </p:spPr>
        <p:txBody>
          <a:bodyPr wrap="none" anchor="ctr"/>
          <a:lstStyle/>
          <a:p>
            <a:pPr defTabSz="685663"/>
            <a:endParaRPr lang="es-MX">
              <a:solidFill>
                <a:srgbClr val="999999"/>
              </a:solidFill>
              <a:latin typeface="Calibri" panose="020F0502020204030204"/>
            </a:endParaRPr>
          </a:p>
        </p:txBody>
      </p:sp>
      <p:sp>
        <p:nvSpPr>
          <p:cNvPr id="48" name="Freeform 253">
            <a:extLst>
              <a:ext uri="{FF2B5EF4-FFF2-40B4-BE49-F238E27FC236}">
                <a16:creationId xmlns:a16="http://schemas.microsoft.com/office/drawing/2014/main" id="{69ACD413-2B31-4809-8F4A-B67F2BC16C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64008" y="1261493"/>
            <a:ext cx="384164" cy="380808"/>
          </a:xfrm>
          <a:custGeom>
            <a:avLst/>
            <a:gdLst>
              <a:gd name="T0" fmla="*/ 504 w 1009"/>
              <a:gd name="T1" fmla="*/ 999 h 1000"/>
              <a:gd name="T2" fmla="*/ 504 w 1009"/>
              <a:gd name="T3" fmla="*/ 999 h 1000"/>
              <a:gd name="T4" fmla="*/ 145 w 1009"/>
              <a:gd name="T5" fmla="*/ 853 h 1000"/>
              <a:gd name="T6" fmla="*/ 0 w 1009"/>
              <a:gd name="T7" fmla="*/ 503 h 1000"/>
              <a:gd name="T8" fmla="*/ 145 w 1009"/>
              <a:gd name="T9" fmla="*/ 145 h 1000"/>
              <a:gd name="T10" fmla="*/ 504 w 1009"/>
              <a:gd name="T11" fmla="*/ 0 h 1000"/>
              <a:gd name="T12" fmla="*/ 863 w 1009"/>
              <a:gd name="T13" fmla="*/ 145 h 1000"/>
              <a:gd name="T14" fmla="*/ 1008 w 1009"/>
              <a:gd name="T15" fmla="*/ 503 h 1000"/>
              <a:gd name="T16" fmla="*/ 863 w 1009"/>
              <a:gd name="T17" fmla="*/ 853 h 1000"/>
              <a:gd name="T18" fmla="*/ 504 w 1009"/>
              <a:gd name="T19" fmla="*/ 999 h 1000"/>
              <a:gd name="T20" fmla="*/ 504 w 1009"/>
              <a:gd name="T21" fmla="*/ 59 h 1000"/>
              <a:gd name="T22" fmla="*/ 504 w 1009"/>
              <a:gd name="T23" fmla="*/ 59 h 1000"/>
              <a:gd name="T24" fmla="*/ 196 w 1009"/>
              <a:gd name="T25" fmla="*/ 188 h 1000"/>
              <a:gd name="T26" fmla="*/ 68 w 1009"/>
              <a:gd name="T27" fmla="*/ 503 h 1000"/>
              <a:gd name="T28" fmla="*/ 196 w 1009"/>
              <a:gd name="T29" fmla="*/ 810 h 1000"/>
              <a:gd name="T30" fmla="*/ 504 w 1009"/>
              <a:gd name="T31" fmla="*/ 939 h 1000"/>
              <a:gd name="T32" fmla="*/ 812 w 1009"/>
              <a:gd name="T33" fmla="*/ 810 h 1000"/>
              <a:gd name="T34" fmla="*/ 940 w 1009"/>
              <a:gd name="T35" fmla="*/ 503 h 1000"/>
              <a:gd name="T36" fmla="*/ 812 w 1009"/>
              <a:gd name="T37" fmla="*/ 188 h 1000"/>
              <a:gd name="T38" fmla="*/ 504 w 1009"/>
              <a:gd name="T39" fmla="*/ 59 h 1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009" h="1000">
                <a:moveTo>
                  <a:pt x="504" y="999"/>
                </a:moveTo>
                <a:lnTo>
                  <a:pt x="504" y="999"/>
                </a:lnTo>
                <a:cubicBezTo>
                  <a:pt x="367" y="999"/>
                  <a:pt x="239" y="947"/>
                  <a:pt x="145" y="853"/>
                </a:cubicBezTo>
                <a:cubicBezTo>
                  <a:pt x="51" y="759"/>
                  <a:pt x="0" y="631"/>
                  <a:pt x="0" y="503"/>
                </a:cubicBezTo>
                <a:cubicBezTo>
                  <a:pt x="0" y="366"/>
                  <a:pt x="51" y="238"/>
                  <a:pt x="145" y="145"/>
                </a:cubicBezTo>
                <a:cubicBezTo>
                  <a:pt x="239" y="51"/>
                  <a:pt x="367" y="0"/>
                  <a:pt x="504" y="0"/>
                </a:cubicBezTo>
                <a:cubicBezTo>
                  <a:pt x="641" y="0"/>
                  <a:pt x="760" y="51"/>
                  <a:pt x="863" y="145"/>
                </a:cubicBezTo>
                <a:cubicBezTo>
                  <a:pt x="957" y="238"/>
                  <a:pt x="1008" y="366"/>
                  <a:pt x="1008" y="503"/>
                </a:cubicBezTo>
                <a:cubicBezTo>
                  <a:pt x="1008" y="631"/>
                  <a:pt x="957" y="759"/>
                  <a:pt x="863" y="853"/>
                </a:cubicBezTo>
                <a:cubicBezTo>
                  <a:pt x="760" y="947"/>
                  <a:pt x="641" y="999"/>
                  <a:pt x="504" y="999"/>
                </a:cubicBezTo>
                <a:close/>
                <a:moveTo>
                  <a:pt x="504" y="59"/>
                </a:moveTo>
                <a:lnTo>
                  <a:pt x="504" y="59"/>
                </a:lnTo>
                <a:cubicBezTo>
                  <a:pt x="384" y="59"/>
                  <a:pt x="273" y="111"/>
                  <a:pt x="196" y="188"/>
                </a:cubicBezTo>
                <a:cubicBezTo>
                  <a:pt x="111" y="272"/>
                  <a:pt x="68" y="383"/>
                  <a:pt x="68" y="503"/>
                </a:cubicBezTo>
                <a:cubicBezTo>
                  <a:pt x="68" y="614"/>
                  <a:pt x="111" y="725"/>
                  <a:pt x="196" y="810"/>
                </a:cubicBezTo>
                <a:cubicBezTo>
                  <a:pt x="273" y="887"/>
                  <a:pt x="384" y="939"/>
                  <a:pt x="504" y="939"/>
                </a:cubicBezTo>
                <a:cubicBezTo>
                  <a:pt x="624" y="939"/>
                  <a:pt x="726" y="887"/>
                  <a:pt x="812" y="810"/>
                </a:cubicBezTo>
                <a:cubicBezTo>
                  <a:pt x="897" y="725"/>
                  <a:pt x="940" y="614"/>
                  <a:pt x="940" y="503"/>
                </a:cubicBezTo>
                <a:cubicBezTo>
                  <a:pt x="940" y="383"/>
                  <a:pt x="897" y="272"/>
                  <a:pt x="812" y="188"/>
                </a:cubicBezTo>
                <a:cubicBezTo>
                  <a:pt x="726" y="111"/>
                  <a:pt x="624" y="59"/>
                  <a:pt x="504" y="59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ffectLst/>
        </p:spPr>
        <p:txBody>
          <a:bodyPr wrap="none" anchor="ctr"/>
          <a:lstStyle/>
          <a:p>
            <a:pPr defTabSz="685663"/>
            <a:endParaRPr lang="es-MX">
              <a:solidFill>
                <a:srgbClr val="999999"/>
              </a:solidFill>
              <a:latin typeface="Calibri" panose="020F0502020204030204"/>
            </a:endParaRPr>
          </a:p>
        </p:txBody>
      </p:sp>
      <p:sp>
        <p:nvSpPr>
          <p:cNvPr id="49" name="Freeform 254">
            <a:extLst>
              <a:ext uri="{FF2B5EF4-FFF2-40B4-BE49-F238E27FC236}">
                <a16:creationId xmlns:a16="http://schemas.microsoft.com/office/drawing/2014/main" id="{50E432BC-BB6E-43EF-BD66-75B5BCAC19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8018" y="1340339"/>
            <a:ext cx="197953" cy="124140"/>
          </a:xfrm>
          <a:custGeom>
            <a:avLst/>
            <a:gdLst>
              <a:gd name="T0" fmla="*/ 504 w 522"/>
              <a:gd name="T1" fmla="*/ 59 h 325"/>
              <a:gd name="T2" fmla="*/ 504 w 522"/>
              <a:gd name="T3" fmla="*/ 59 h 325"/>
              <a:gd name="T4" fmla="*/ 256 w 522"/>
              <a:gd name="T5" fmla="*/ 307 h 325"/>
              <a:gd name="T6" fmla="*/ 222 w 522"/>
              <a:gd name="T7" fmla="*/ 324 h 325"/>
              <a:gd name="T8" fmla="*/ 34 w 522"/>
              <a:gd name="T9" fmla="*/ 324 h 325"/>
              <a:gd name="T10" fmla="*/ 0 w 522"/>
              <a:gd name="T11" fmla="*/ 290 h 325"/>
              <a:gd name="T12" fmla="*/ 34 w 522"/>
              <a:gd name="T13" fmla="*/ 256 h 325"/>
              <a:gd name="T14" fmla="*/ 214 w 522"/>
              <a:gd name="T15" fmla="*/ 256 h 325"/>
              <a:gd name="T16" fmla="*/ 462 w 522"/>
              <a:gd name="T17" fmla="*/ 8 h 325"/>
              <a:gd name="T18" fmla="*/ 504 w 522"/>
              <a:gd name="T19" fmla="*/ 8 h 325"/>
              <a:gd name="T20" fmla="*/ 504 w 522"/>
              <a:gd name="T21" fmla="*/ 59 h 3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22" h="325">
                <a:moveTo>
                  <a:pt x="504" y="59"/>
                </a:moveTo>
                <a:lnTo>
                  <a:pt x="504" y="59"/>
                </a:lnTo>
                <a:cubicBezTo>
                  <a:pt x="256" y="307"/>
                  <a:pt x="256" y="307"/>
                  <a:pt x="256" y="307"/>
                </a:cubicBezTo>
                <a:cubicBezTo>
                  <a:pt x="248" y="316"/>
                  <a:pt x="239" y="324"/>
                  <a:pt x="222" y="324"/>
                </a:cubicBezTo>
                <a:cubicBezTo>
                  <a:pt x="34" y="324"/>
                  <a:pt x="34" y="324"/>
                  <a:pt x="34" y="324"/>
                </a:cubicBezTo>
                <a:cubicBezTo>
                  <a:pt x="17" y="324"/>
                  <a:pt x="0" y="307"/>
                  <a:pt x="0" y="290"/>
                </a:cubicBezTo>
                <a:cubicBezTo>
                  <a:pt x="0" y="273"/>
                  <a:pt x="17" y="256"/>
                  <a:pt x="34" y="256"/>
                </a:cubicBezTo>
                <a:cubicBezTo>
                  <a:pt x="214" y="256"/>
                  <a:pt x="214" y="256"/>
                  <a:pt x="214" y="256"/>
                </a:cubicBezTo>
                <a:cubicBezTo>
                  <a:pt x="462" y="8"/>
                  <a:pt x="462" y="8"/>
                  <a:pt x="462" y="8"/>
                </a:cubicBezTo>
                <a:cubicBezTo>
                  <a:pt x="470" y="0"/>
                  <a:pt x="496" y="0"/>
                  <a:pt x="504" y="8"/>
                </a:cubicBezTo>
                <a:cubicBezTo>
                  <a:pt x="521" y="25"/>
                  <a:pt x="521" y="42"/>
                  <a:pt x="504" y="59"/>
                </a:cubicBezTo>
              </a:path>
            </a:pathLst>
          </a:custGeom>
          <a:solidFill>
            <a:schemeClr val="bg2"/>
          </a:solidFill>
          <a:ln>
            <a:noFill/>
          </a:ln>
          <a:effectLst/>
        </p:spPr>
        <p:txBody>
          <a:bodyPr wrap="none" anchor="ctr"/>
          <a:lstStyle/>
          <a:p>
            <a:pPr defTabSz="685663"/>
            <a:endParaRPr lang="es-MX">
              <a:solidFill>
                <a:srgbClr val="999999"/>
              </a:solidFill>
              <a:latin typeface="Calibri" panose="020F0502020204030204"/>
            </a:endParaRPr>
          </a:p>
        </p:txBody>
      </p:sp>
      <p:sp>
        <p:nvSpPr>
          <p:cNvPr id="50" name="Freeform 255">
            <a:extLst>
              <a:ext uri="{FF2B5EF4-FFF2-40B4-BE49-F238E27FC236}">
                <a16:creationId xmlns:a16="http://schemas.microsoft.com/office/drawing/2014/main" id="{CB76A374-ABC2-48D4-9F99-A7C23A02EA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0801" y="1261493"/>
            <a:ext cx="384162" cy="380808"/>
          </a:xfrm>
          <a:custGeom>
            <a:avLst/>
            <a:gdLst>
              <a:gd name="T0" fmla="*/ 504 w 1009"/>
              <a:gd name="T1" fmla="*/ 999 h 1000"/>
              <a:gd name="T2" fmla="*/ 504 w 1009"/>
              <a:gd name="T3" fmla="*/ 999 h 1000"/>
              <a:gd name="T4" fmla="*/ 154 w 1009"/>
              <a:gd name="T5" fmla="*/ 853 h 1000"/>
              <a:gd name="T6" fmla="*/ 0 w 1009"/>
              <a:gd name="T7" fmla="*/ 503 h 1000"/>
              <a:gd name="T8" fmla="*/ 154 w 1009"/>
              <a:gd name="T9" fmla="*/ 145 h 1000"/>
              <a:gd name="T10" fmla="*/ 504 w 1009"/>
              <a:gd name="T11" fmla="*/ 0 h 1000"/>
              <a:gd name="T12" fmla="*/ 863 w 1009"/>
              <a:gd name="T13" fmla="*/ 145 h 1000"/>
              <a:gd name="T14" fmla="*/ 1008 w 1009"/>
              <a:gd name="T15" fmla="*/ 503 h 1000"/>
              <a:gd name="T16" fmla="*/ 863 w 1009"/>
              <a:gd name="T17" fmla="*/ 853 h 1000"/>
              <a:gd name="T18" fmla="*/ 504 w 1009"/>
              <a:gd name="T19" fmla="*/ 999 h 1000"/>
              <a:gd name="T20" fmla="*/ 504 w 1009"/>
              <a:gd name="T21" fmla="*/ 59 h 1000"/>
              <a:gd name="T22" fmla="*/ 504 w 1009"/>
              <a:gd name="T23" fmla="*/ 59 h 1000"/>
              <a:gd name="T24" fmla="*/ 196 w 1009"/>
              <a:gd name="T25" fmla="*/ 188 h 1000"/>
              <a:gd name="T26" fmla="*/ 68 w 1009"/>
              <a:gd name="T27" fmla="*/ 503 h 1000"/>
              <a:gd name="T28" fmla="*/ 196 w 1009"/>
              <a:gd name="T29" fmla="*/ 810 h 1000"/>
              <a:gd name="T30" fmla="*/ 504 w 1009"/>
              <a:gd name="T31" fmla="*/ 939 h 1000"/>
              <a:gd name="T32" fmla="*/ 820 w 1009"/>
              <a:gd name="T33" fmla="*/ 810 h 1000"/>
              <a:gd name="T34" fmla="*/ 948 w 1009"/>
              <a:gd name="T35" fmla="*/ 503 h 1000"/>
              <a:gd name="T36" fmla="*/ 820 w 1009"/>
              <a:gd name="T37" fmla="*/ 188 h 1000"/>
              <a:gd name="T38" fmla="*/ 504 w 1009"/>
              <a:gd name="T39" fmla="*/ 59 h 1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009" h="1000">
                <a:moveTo>
                  <a:pt x="504" y="999"/>
                </a:moveTo>
                <a:lnTo>
                  <a:pt x="504" y="999"/>
                </a:lnTo>
                <a:cubicBezTo>
                  <a:pt x="376" y="999"/>
                  <a:pt x="248" y="947"/>
                  <a:pt x="154" y="853"/>
                </a:cubicBezTo>
                <a:cubicBezTo>
                  <a:pt x="51" y="759"/>
                  <a:pt x="0" y="631"/>
                  <a:pt x="0" y="503"/>
                </a:cubicBezTo>
                <a:cubicBezTo>
                  <a:pt x="0" y="366"/>
                  <a:pt x="51" y="238"/>
                  <a:pt x="154" y="145"/>
                </a:cubicBezTo>
                <a:cubicBezTo>
                  <a:pt x="248" y="51"/>
                  <a:pt x="376" y="0"/>
                  <a:pt x="504" y="0"/>
                </a:cubicBezTo>
                <a:cubicBezTo>
                  <a:pt x="641" y="0"/>
                  <a:pt x="769" y="51"/>
                  <a:pt x="863" y="145"/>
                </a:cubicBezTo>
                <a:cubicBezTo>
                  <a:pt x="957" y="238"/>
                  <a:pt x="1008" y="366"/>
                  <a:pt x="1008" y="503"/>
                </a:cubicBezTo>
                <a:cubicBezTo>
                  <a:pt x="1008" y="631"/>
                  <a:pt x="957" y="759"/>
                  <a:pt x="863" y="853"/>
                </a:cubicBezTo>
                <a:cubicBezTo>
                  <a:pt x="769" y="947"/>
                  <a:pt x="641" y="999"/>
                  <a:pt x="504" y="999"/>
                </a:cubicBezTo>
                <a:close/>
                <a:moveTo>
                  <a:pt x="504" y="59"/>
                </a:moveTo>
                <a:lnTo>
                  <a:pt x="504" y="59"/>
                </a:lnTo>
                <a:cubicBezTo>
                  <a:pt x="393" y="59"/>
                  <a:pt x="282" y="111"/>
                  <a:pt x="196" y="188"/>
                </a:cubicBezTo>
                <a:cubicBezTo>
                  <a:pt x="111" y="272"/>
                  <a:pt x="68" y="383"/>
                  <a:pt x="68" y="503"/>
                </a:cubicBezTo>
                <a:cubicBezTo>
                  <a:pt x="68" y="614"/>
                  <a:pt x="111" y="725"/>
                  <a:pt x="196" y="810"/>
                </a:cubicBezTo>
                <a:cubicBezTo>
                  <a:pt x="282" y="887"/>
                  <a:pt x="393" y="939"/>
                  <a:pt x="504" y="939"/>
                </a:cubicBezTo>
                <a:cubicBezTo>
                  <a:pt x="624" y="939"/>
                  <a:pt x="735" y="887"/>
                  <a:pt x="820" y="810"/>
                </a:cubicBezTo>
                <a:cubicBezTo>
                  <a:pt x="897" y="725"/>
                  <a:pt x="948" y="614"/>
                  <a:pt x="948" y="503"/>
                </a:cubicBezTo>
                <a:cubicBezTo>
                  <a:pt x="948" y="383"/>
                  <a:pt x="897" y="272"/>
                  <a:pt x="820" y="188"/>
                </a:cubicBezTo>
                <a:cubicBezTo>
                  <a:pt x="735" y="111"/>
                  <a:pt x="624" y="59"/>
                  <a:pt x="504" y="59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ffectLst/>
        </p:spPr>
        <p:txBody>
          <a:bodyPr wrap="none" anchor="ctr"/>
          <a:lstStyle/>
          <a:p>
            <a:pPr defTabSz="685663"/>
            <a:endParaRPr lang="es-MX">
              <a:solidFill>
                <a:srgbClr val="999999"/>
              </a:solidFill>
              <a:latin typeface="Calibri" panose="020F0502020204030204"/>
            </a:endParaRPr>
          </a:p>
        </p:txBody>
      </p:sp>
      <p:sp>
        <p:nvSpPr>
          <p:cNvPr id="51" name="Freeform 256">
            <a:extLst>
              <a:ext uri="{FF2B5EF4-FFF2-40B4-BE49-F238E27FC236}">
                <a16:creationId xmlns:a16="http://schemas.microsoft.com/office/drawing/2014/main" id="{2ADA58F4-203C-4F19-8364-B106368F61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1258" y="1333629"/>
            <a:ext cx="238215" cy="201308"/>
          </a:xfrm>
          <a:custGeom>
            <a:avLst/>
            <a:gdLst>
              <a:gd name="T0" fmla="*/ 615 w 625"/>
              <a:gd name="T1" fmla="*/ 50 h 530"/>
              <a:gd name="T2" fmla="*/ 615 w 625"/>
              <a:gd name="T3" fmla="*/ 50 h 530"/>
              <a:gd name="T4" fmla="*/ 239 w 625"/>
              <a:gd name="T5" fmla="*/ 511 h 530"/>
              <a:gd name="T6" fmla="*/ 239 w 625"/>
              <a:gd name="T7" fmla="*/ 520 h 530"/>
              <a:gd name="T8" fmla="*/ 239 w 625"/>
              <a:gd name="T9" fmla="*/ 520 h 530"/>
              <a:gd name="T10" fmla="*/ 231 w 625"/>
              <a:gd name="T11" fmla="*/ 520 h 530"/>
              <a:gd name="T12" fmla="*/ 231 w 625"/>
              <a:gd name="T13" fmla="*/ 520 h 530"/>
              <a:gd name="T14" fmla="*/ 231 w 625"/>
              <a:gd name="T15" fmla="*/ 520 h 530"/>
              <a:gd name="T16" fmla="*/ 231 w 625"/>
              <a:gd name="T17" fmla="*/ 520 h 530"/>
              <a:gd name="T18" fmla="*/ 222 w 625"/>
              <a:gd name="T19" fmla="*/ 520 h 530"/>
              <a:gd name="T20" fmla="*/ 222 w 625"/>
              <a:gd name="T21" fmla="*/ 520 h 530"/>
              <a:gd name="T22" fmla="*/ 222 w 625"/>
              <a:gd name="T23" fmla="*/ 520 h 530"/>
              <a:gd name="T24" fmla="*/ 222 w 625"/>
              <a:gd name="T25" fmla="*/ 520 h 530"/>
              <a:gd name="T26" fmla="*/ 222 w 625"/>
              <a:gd name="T27" fmla="*/ 520 h 530"/>
              <a:gd name="T28" fmla="*/ 222 w 625"/>
              <a:gd name="T29" fmla="*/ 520 h 530"/>
              <a:gd name="T30" fmla="*/ 222 w 625"/>
              <a:gd name="T31" fmla="*/ 520 h 530"/>
              <a:gd name="T32" fmla="*/ 222 w 625"/>
              <a:gd name="T33" fmla="*/ 520 h 530"/>
              <a:gd name="T34" fmla="*/ 213 w 625"/>
              <a:gd name="T35" fmla="*/ 529 h 530"/>
              <a:gd name="T36" fmla="*/ 213 w 625"/>
              <a:gd name="T37" fmla="*/ 529 h 530"/>
              <a:gd name="T38" fmla="*/ 213 w 625"/>
              <a:gd name="T39" fmla="*/ 520 h 530"/>
              <a:gd name="T40" fmla="*/ 213 w 625"/>
              <a:gd name="T41" fmla="*/ 520 h 530"/>
              <a:gd name="T42" fmla="*/ 213 w 625"/>
              <a:gd name="T43" fmla="*/ 520 h 530"/>
              <a:gd name="T44" fmla="*/ 213 w 625"/>
              <a:gd name="T45" fmla="*/ 520 h 530"/>
              <a:gd name="T46" fmla="*/ 205 w 625"/>
              <a:gd name="T47" fmla="*/ 520 h 530"/>
              <a:gd name="T48" fmla="*/ 205 w 625"/>
              <a:gd name="T49" fmla="*/ 520 h 530"/>
              <a:gd name="T50" fmla="*/ 205 w 625"/>
              <a:gd name="T51" fmla="*/ 520 h 530"/>
              <a:gd name="T52" fmla="*/ 205 w 625"/>
              <a:gd name="T53" fmla="*/ 520 h 530"/>
              <a:gd name="T54" fmla="*/ 205 w 625"/>
              <a:gd name="T55" fmla="*/ 520 h 530"/>
              <a:gd name="T56" fmla="*/ 196 w 625"/>
              <a:gd name="T57" fmla="*/ 520 h 530"/>
              <a:gd name="T58" fmla="*/ 196 w 625"/>
              <a:gd name="T59" fmla="*/ 520 h 530"/>
              <a:gd name="T60" fmla="*/ 196 w 625"/>
              <a:gd name="T61" fmla="*/ 511 h 530"/>
              <a:gd name="T62" fmla="*/ 17 w 625"/>
              <a:gd name="T63" fmla="*/ 332 h 530"/>
              <a:gd name="T64" fmla="*/ 17 w 625"/>
              <a:gd name="T65" fmla="*/ 289 h 530"/>
              <a:gd name="T66" fmla="*/ 51 w 625"/>
              <a:gd name="T67" fmla="*/ 289 h 530"/>
              <a:gd name="T68" fmla="*/ 213 w 625"/>
              <a:gd name="T69" fmla="*/ 451 h 530"/>
              <a:gd name="T70" fmla="*/ 573 w 625"/>
              <a:gd name="T71" fmla="*/ 8 h 530"/>
              <a:gd name="T72" fmla="*/ 615 w 625"/>
              <a:gd name="T73" fmla="*/ 8 h 530"/>
              <a:gd name="T74" fmla="*/ 615 w 625"/>
              <a:gd name="T75" fmla="*/ 50 h 5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625" h="530">
                <a:moveTo>
                  <a:pt x="615" y="50"/>
                </a:moveTo>
                <a:lnTo>
                  <a:pt x="615" y="50"/>
                </a:lnTo>
                <a:cubicBezTo>
                  <a:pt x="239" y="511"/>
                  <a:pt x="239" y="511"/>
                  <a:pt x="239" y="511"/>
                </a:cubicBezTo>
                <a:lnTo>
                  <a:pt x="239" y="520"/>
                </a:lnTo>
                <a:lnTo>
                  <a:pt x="239" y="520"/>
                </a:lnTo>
                <a:cubicBezTo>
                  <a:pt x="231" y="520"/>
                  <a:pt x="231" y="520"/>
                  <a:pt x="231" y="520"/>
                </a:cubicBezTo>
                <a:lnTo>
                  <a:pt x="231" y="520"/>
                </a:lnTo>
                <a:lnTo>
                  <a:pt x="231" y="520"/>
                </a:lnTo>
                <a:lnTo>
                  <a:pt x="231" y="520"/>
                </a:lnTo>
                <a:cubicBezTo>
                  <a:pt x="231" y="520"/>
                  <a:pt x="231" y="520"/>
                  <a:pt x="222" y="520"/>
                </a:cubicBezTo>
                <a:lnTo>
                  <a:pt x="222" y="520"/>
                </a:lnTo>
                <a:lnTo>
                  <a:pt x="222" y="520"/>
                </a:lnTo>
                <a:lnTo>
                  <a:pt x="222" y="520"/>
                </a:lnTo>
                <a:lnTo>
                  <a:pt x="222" y="520"/>
                </a:lnTo>
                <a:lnTo>
                  <a:pt x="222" y="520"/>
                </a:lnTo>
                <a:lnTo>
                  <a:pt x="222" y="520"/>
                </a:lnTo>
                <a:lnTo>
                  <a:pt x="222" y="520"/>
                </a:lnTo>
                <a:lnTo>
                  <a:pt x="213" y="529"/>
                </a:lnTo>
                <a:lnTo>
                  <a:pt x="213" y="529"/>
                </a:lnTo>
                <a:cubicBezTo>
                  <a:pt x="213" y="529"/>
                  <a:pt x="213" y="529"/>
                  <a:pt x="213" y="520"/>
                </a:cubicBezTo>
                <a:lnTo>
                  <a:pt x="213" y="520"/>
                </a:lnTo>
                <a:lnTo>
                  <a:pt x="213" y="520"/>
                </a:lnTo>
                <a:lnTo>
                  <a:pt x="213" y="520"/>
                </a:lnTo>
                <a:lnTo>
                  <a:pt x="205" y="520"/>
                </a:lnTo>
                <a:lnTo>
                  <a:pt x="205" y="520"/>
                </a:lnTo>
                <a:lnTo>
                  <a:pt x="205" y="520"/>
                </a:lnTo>
                <a:lnTo>
                  <a:pt x="205" y="520"/>
                </a:lnTo>
                <a:lnTo>
                  <a:pt x="205" y="520"/>
                </a:lnTo>
                <a:lnTo>
                  <a:pt x="196" y="520"/>
                </a:lnTo>
                <a:lnTo>
                  <a:pt x="196" y="520"/>
                </a:lnTo>
                <a:cubicBezTo>
                  <a:pt x="196" y="520"/>
                  <a:pt x="196" y="520"/>
                  <a:pt x="196" y="511"/>
                </a:cubicBezTo>
                <a:cubicBezTo>
                  <a:pt x="17" y="332"/>
                  <a:pt x="17" y="332"/>
                  <a:pt x="17" y="332"/>
                </a:cubicBezTo>
                <a:cubicBezTo>
                  <a:pt x="0" y="315"/>
                  <a:pt x="0" y="298"/>
                  <a:pt x="17" y="289"/>
                </a:cubicBezTo>
                <a:cubicBezTo>
                  <a:pt x="26" y="280"/>
                  <a:pt x="42" y="280"/>
                  <a:pt x="51" y="289"/>
                </a:cubicBezTo>
                <a:cubicBezTo>
                  <a:pt x="213" y="451"/>
                  <a:pt x="213" y="451"/>
                  <a:pt x="213" y="451"/>
                </a:cubicBezTo>
                <a:cubicBezTo>
                  <a:pt x="573" y="8"/>
                  <a:pt x="573" y="8"/>
                  <a:pt x="573" y="8"/>
                </a:cubicBezTo>
                <a:cubicBezTo>
                  <a:pt x="581" y="0"/>
                  <a:pt x="598" y="0"/>
                  <a:pt x="615" y="8"/>
                </a:cubicBezTo>
                <a:cubicBezTo>
                  <a:pt x="624" y="16"/>
                  <a:pt x="624" y="33"/>
                  <a:pt x="615" y="50"/>
                </a:cubicBezTo>
              </a:path>
            </a:pathLst>
          </a:custGeom>
          <a:solidFill>
            <a:schemeClr val="bg2"/>
          </a:solidFill>
          <a:ln>
            <a:noFill/>
          </a:ln>
          <a:effectLst/>
        </p:spPr>
        <p:txBody>
          <a:bodyPr wrap="none" anchor="ctr"/>
          <a:lstStyle/>
          <a:p>
            <a:pPr defTabSz="685663"/>
            <a:endParaRPr lang="es-MX">
              <a:solidFill>
                <a:srgbClr val="999999"/>
              </a:solidFill>
              <a:latin typeface="Calibri" panose="020F0502020204030204"/>
            </a:endParaRPr>
          </a:p>
        </p:txBody>
      </p:sp>
      <p:sp>
        <p:nvSpPr>
          <p:cNvPr id="52" name="Freeform 257">
            <a:extLst>
              <a:ext uri="{FF2B5EF4-FFF2-40B4-BE49-F238E27FC236}">
                <a16:creationId xmlns:a16="http://schemas.microsoft.com/office/drawing/2014/main" id="{44C84BE7-4CA1-4752-987B-99C721BD5B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2250" y="1291689"/>
            <a:ext cx="374098" cy="87234"/>
          </a:xfrm>
          <a:custGeom>
            <a:avLst/>
            <a:gdLst>
              <a:gd name="T0" fmla="*/ 34 w 984"/>
              <a:gd name="T1" fmla="*/ 230 h 231"/>
              <a:gd name="T2" fmla="*/ 34 w 984"/>
              <a:gd name="T3" fmla="*/ 230 h 231"/>
              <a:gd name="T4" fmla="*/ 9 w 984"/>
              <a:gd name="T5" fmla="*/ 222 h 231"/>
              <a:gd name="T6" fmla="*/ 9 w 984"/>
              <a:gd name="T7" fmla="*/ 179 h 231"/>
              <a:gd name="T8" fmla="*/ 496 w 984"/>
              <a:gd name="T9" fmla="*/ 0 h 231"/>
              <a:gd name="T10" fmla="*/ 966 w 984"/>
              <a:gd name="T11" fmla="*/ 170 h 231"/>
              <a:gd name="T12" fmla="*/ 966 w 984"/>
              <a:gd name="T13" fmla="*/ 222 h 231"/>
              <a:gd name="T14" fmla="*/ 923 w 984"/>
              <a:gd name="T15" fmla="*/ 222 h 231"/>
              <a:gd name="T16" fmla="*/ 496 w 984"/>
              <a:gd name="T17" fmla="*/ 60 h 231"/>
              <a:gd name="T18" fmla="*/ 60 w 984"/>
              <a:gd name="T19" fmla="*/ 222 h 231"/>
              <a:gd name="T20" fmla="*/ 34 w 984"/>
              <a:gd name="T21" fmla="*/ 230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984" h="231">
                <a:moveTo>
                  <a:pt x="34" y="230"/>
                </a:moveTo>
                <a:lnTo>
                  <a:pt x="34" y="230"/>
                </a:lnTo>
                <a:cubicBezTo>
                  <a:pt x="26" y="230"/>
                  <a:pt x="17" y="230"/>
                  <a:pt x="9" y="222"/>
                </a:cubicBezTo>
                <a:cubicBezTo>
                  <a:pt x="0" y="213"/>
                  <a:pt x="0" y="187"/>
                  <a:pt x="9" y="179"/>
                </a:cubicBezTo>
                <a:cubicBezTo>
                  <a:pt x="128" y="60"/>
                  <a:pt x="308" y="0"/>
                  <a:pt x="496" y="0"/>
                </a:cubicBezTo>
                <a:cubicBezTo>
                  <a:pt x="675" y="0"/>
                  <a:pt x="846" y="60"/>
                  <a:pt x="966" y="170"/>
                </a:cubicBezTo>
                <a:cubicBezTo>
                  <a:pt x="983" y="187"/>
                  <a:pt x="983" y="205"/>
                  <a:pt x="966" y="222"/>
                </a:cubicBezTo>
                <a:cubicBezTo>
                  <a:pt x="957" y="230"/>
                  <a:pt x="940" y="230"/>
                  <a:pt x="923" y="222"/>
                </a:cubicBezTo>
                <a:cubicBezTo>
                  <a:pt x="812" y="120"/>
                  <a:pt x="658" y="60"/>
                  <a:pt x="496" y="60"/>
                </a:cubicBezTo>
                <a:cubicBezTo>
                  <a:pt x="325" y="60"/>
                  <a:pt x="162" y="120"/>
                  <a:pt x="60" y="222"/>
                </a:cubicBezTo>
                <a:cubicBezTo>
                  <a:pt x="51" y="230"/>
                  <a:pt x="43" y="230"/>
                  <a:pt x="34" y="230"/>
                </a:cubicBezTo>
              </a:path>
            </a:pathLst>
          </a:custGeom>
          <a:solidFill>
            <a:schemeClr val="bg2"/>
          </a:solidFill>
          <a:ln>
            <a:noFill/>
          </a:ln>
          <a:effectLst/>
        </p:spPr>
        <p:txBody>
          <a:bodyPr wrap="none" anchor="ctr"/>
          <a:lstStyle/>
          <a:p>
            <a:pPr defTabSz="685663"/>
            <a:endParaRPr lang="es-MX">
              <a:solidFill>
                <a:srgbClr val="999999"/>
              </a:solidFill>
              <a:latin typeface="Calibri" panose="020F0502020204030204"/>
            </a:endParaRPr>
          </a:p>
        </p:txBody>
      </p:sp>
      <p:sp>
        <p:nvSpPr>
          <p:cNvPr id="53" name="Freeform 258">
            <a:extLst>
              <a:ext uri="{FF2B5EF4-FFF2-40B4-BE49-F238E27FC236}">
                <a16:creationId xmlns:a16="http://schemas.microsoft.com/office/drawing/2014/main" id="{5B10A3E2-CD58-4AD2-9CA4-2B2AB7034E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74844" y="1524871"/>
            <a:ext cx="88911" cy="88911"/>
          </a:xfrm>
          <a:custGeom>
            <a:avLst/>
            <a:gdLst>
              <a:gd name="T0" fmla="*/ 120 w 232"/>
              <a:gd name="T1" fmla="*/ 68 h 232"/>
              <a:gd name="T2" fmla="*/ 120 w 232"/>
              <a:gd name="T3" fmla="*/ 68 h 232"/>
              <a:gd name="T4" fmla="*/ 171 w 232"/>
              <a:gd name="T5" fmla="*/ 119 h 232"/>
              <a:gd name="T6" fmla="*/ 120 w 232"/>
              <a:gd name="T7" fmla="*/ 171 h 232"/>
              <a:gd name="T8" fmla="*/ 68 w 232"/>
              <a:gd name="T9" fmla="*/ 119 h 232"/>
              <a:gd name="T10" fmla="*/ 120 w 232"/>
              <a:gd name="T11" fmla="*/ 68 h 232"/>
              <a:gd name="T12" fmla="*/ 120 w 232"/>
              <a:gd name="T13" fmla="*/ 0 h 232"/>
              <a:gd name="T14" fmla="*/ 120 w 232"/>
              <a:gd name="T15" fmla="*/ 0 h 232"/>
              <a:gd name="T16" fmla="*/ 0 w 232"/>
              <a:gd name="T17" fmla="*/ 119 h 232"/>
              <a:gd name="T18" fmla="*/ 120 w 232"/>
              <a:gd name="T19" fmla="*/ 231 h 232"/>
              <a:gd name="T20" fmla="*/ 231 w 232"/>
              <a:gd name="T21" fmla="*/ 119 h 232"/>
              <a:gd name="T22" fmla="*/ 120 w 232"/>
              <a:gd name="T23" fmla="*/ 0 h 232"/>
              <a:gd name="T24" fmla="*/ 120 w 232"/>
              <a:gd name="T25" fmla="*/ 68 h 2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32" h="232">
                <a:moveTo>
                  <a:pt x="120" y="68"/>
                </a:moveTo>
                <a:lnTo>
                  <a:pt x="120" y="68"/>
                </a:lnTo>
                <a:cubicBezTo>
                  <a:pt x="145" y="68"/>
                  <a:pt x="171" y="94"/>
                  <a:pt x="171" y="119"/>
                </a:cubicBezTo>
                <a:cubicBezTo>
                  <a:pt x="171" y="145"/>
                  <a:pt x="145" y="171"/>
                  <a:pt x="120" y="171"/>
                </a:cubicBezTo>
                <a:cubicBezTo>
                  <a:pt x="94" y="171"/>
                  <a:pt x="68" y="145"/>
                  <a:pt x="68" y="119"/>
                </a:cubicBezTo>
                <a:cubicBezTo>
                  <a:pt x="68" y="94"/>
                  <a:pt x="94" y="68"/>
                  <a:pt x="120" y="68"/>
                </a:cubicBezTo>
                <a:lnTo>
                  <a:pt x="120" y="0"/>
                </a:lnTo>
                <a:lnTo>
                  <a:pt x="120" y="0"/>
                </a:lnTo>
                <a:cubicBezTo>
                  <a:pt x="51" y="0"/>
                  <a:pt x="0" y="51"/>
                  <a:pt x="0" y="119"/>
                </a:cubicBezTo>
                <a:cubicBezTo>
                  <a:pt x="0" y="179"/>
                  <a:pt x="51" y="231"/>
                  <a:pt x="120" y="231"/>
                </a:cubicBezTo>
                <a:cubicBezTo>
                  <a:pt x="180" y="231"/>
                  <a:pt x="231" y="179"/>
                  <a:pt x="231" y="119"/>
                </a:cubicBezTo>
                <a:cubicBezTo>
                  <a:pt x="231" y="51"/>
                  <a:pt x="180" y="0"/>
                  <a:pt x="120" y="0"/>
                </a:cubicBezTo>
                <a:lnTo>
                  <a:pt x="120" y="68"/>
                </a:lnTo>
              </a:path>
            </a:pathLst>
          </a:custGeom>
          <a:solidFill>
            <a:schemeClr val="bg2"/>
          </a:solidFill>
          <a:ln>
            <a:noFill/>
          </a:ln>
          <a:effectLst/>
        </p:spPr>
        <p:txBody>
          <a:bodyPr wrap="none" anchor="ctr"/>
          <a:lstStyle/>
          <a:p>
            <a:pPr defTabSz="685663"/>
            <a:endParaRPr lang="es-MX">
              <a:solidFill>
                <a:srgbClr val="999999"/>
              </a:solidFill>
              <a:latin typeface="Calibri" panose="020F0502020204030204"/>
            </a:endParaRPr>
          </a:p>
        </p:txBody>
      </p:sp>
      <p:sp>
        <p:nvSpPr>
          <p:cNvPr id="54" name="Freeform 259">
            <a:extLst>
              <a:ext uri="{FF2B5EF4-FFF2-40B4-BE49-F238E27FC236}">
                <a16:creationId xmlns:a16="http://schemas.microsoft.com/office/drawing/2014/main" id="{B5FF9AB7-B214-4265-9375-007D7B894A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0835" y="1362147"/>
            <a:ext cx="296929" cy="75491"/>
          </a:xfrm>
          <a:custGeom>
            <a:avLst/>
            <a:gdLst>
              <a:gd name="T0" fmla="*/ 35 w 779"/>
              <a:gd name="T1" fmla="*/ 197 h 198"/>
              <a:gd name="T2" fmla="*/ 35 w 779"/>
              <a:gd name="T3" fmla="*/ 197 h 198"/>
              <a:gd name="T4" fmla="*/ 9 w 779"/>
              <a:gd name="T5" fmla="*/ 189 h 198"/>
              <a:gd name="T6" fmla="*/ 9 w 779"/>
              <a:gd name="T7" fmla="*/ 137 h 198"/>
              <a:gd name="T8" fmla="*/ 385 w 779"/>
              <a:gd name="T9" fmla="*/ 0 h 198"/>
              <a:gd name="T10" fmla="*/ 761 w 779"/>
              <a:gd name="T11" fmla="*/ 137 h 198"/>
              <a:gd name="T12" fmla="*/ 761 w 779"/>
              <a:gd name="T13" fmla="*/ 180 h 198"/>
              <a:gd name="T14" fmla="*/ 718 w 779"/>
              <a:gd name="T15" fmla="*/ 180 h 198"/>
              <a:gd name="T16" fmla="*/ 385 w 779"/>
              <a:gd name="T17" fmla="*/ 60 h 198"/>
              <a:gd name="T18" fmla="*/ 60 w 779"/>
              <a:gd name="T19" fmla="*/ 189 h 198"/>
              <a:gd name="T20" fmla="*/ 35 w 779"/>
              <a:gd name="T21" fmla="*/ 197 h 1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79" h="198">
                <a:moveTo>
                  <a:pt x="35" y="197"/>
                </a:moveTo>
                <a:lnTo>
                  <a:pt x="35" y="197"/>
                </a:lnTo>
                <a:cubicBezTo>
                  <a:pt x="26" y="197"/>
                  <a:pt x="18" y="189"/>
                  <a:pt x="9" y="189"/>
                </a:cubicBezTo>
                <a:cubicBezTo>
                  <a:pt x="0" y="171"/>
                  <a:pt x="0" y="154"/>
                  <a:pt x="9" y="137"/>
                </a:cubicBezTo>
                <a:cubicBezTo>
                  <a:pt x="103" y="52"/>
                  <a:pt x="240" y="0"/>
                  <a:pt x="385" y="0"/>
                </a:cubicBezTo>
                <a:cubicBezTo>
                  <a:pt x="530" y="0"/>
                  <a:pt x="667" y="43"/>
                  <a:pt x="761" y="137"/>
                </a:cubicBezTo>
                <a:cubicBezTo>
                  <a:pt x="778" y="146"/>
                  <a:pt x="778" y="171"/>
                  <a:pt x="761" y="180"/>
                </a:cubicBezTo>
                <a:cubicBezTo>
                  <a:pt x="753" y="197"/>
                  <a:pt x="727" y="197"/>
                  <a:pt x="718" y="180"/>
                </a:cubicBezTo>
                <a:cubicBezTo>
                  <a:pt x="633" y="103"/>
                  <a:pt x="513" y="60"/>
                  <a:pt x="385" y="60"/>
                </a:cubicBezTo>
                <a:cubicBezTo>
                  <a:pt x="257" y="60"/>
                  <a:pt x="137" y="112"/>
                  <a:pt x="60" y="189"/>
                </a:cubicBezTo>
                <a:cubicBezTo>
                  <a:pt x="52" y="189"/>
                  <a:pt x="43" y="197"/>
                  <a:pt x="35" y="197"/>
                </a:cubicBezTo>
              </a:path>
            </a:pathLst>
          </a:custGeom>
          <a:solidFill>
            <a:schemeClr val="bg2"/>
          </a:solidFill>
          <a:ln>
            <a:noFill/>
          </a:ln>
          <a:effectLst/>
        </p:spPr>
        <p:txBody>
          <a:bodyPr wrap="none" anchor="ctr"/>
          <a:lstStyle/>
          <a:p>
            <a:pPr defTabSz="685663"/>
            <a:endParaRPr lang="es-MX">
              <a:solidFill>
                <a:srgbClr val="999999"/>
              </a:solidFill>
              <a:latin typeface="Calibri" panose="020F0502020204030204"/>
            </a:endParaRPr>
          </a:p>
        </p:txBody>
      </p:sp>
      <p:sp>
        <p:nvSpPr>
          <p:cNvPr id="55" name="Freeform 260">
            <a:extLst>
              <a:ext uri="{FF2B5EF4-FFF2-40B4-BE49-F238E27FC236}">
                <a16:creationId xmlns:a16="http://schemas.microsoft.com/office/drawing/2014/main" id="{7944EE72-F091-402A-95E2-953AF16665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17807" y="1434282"/>
            <a:ext cx="204663" cy="58715"/>
          </a:xfrm>
          <a:custGeom>
            <a:avLst/>
            <a:gdLst>
              <a:gd name="T0" fmla="*/ 34 w 540"/>
              <a:gd name="T1" fmla="*/ 153 h 154"/>
              <a:gd name="T2" fmla="*/ 34 w 540"/>
              <a:gd name="T3" fmla="*/ 153 h 154"/>
              <a:gd name="T4" fmla="*/ 9 w 540"/>
              <a:gd name="T5" fmla="*/ 145 h 154"/>
              <a:gd name="T6" fmla="*/ 9 w 540"/>
              <a:gd name="T7" fmla="*/ 102 h 154"/>
              <a:gd name="T8" fmla="*/ 265 w 540"/>
              <a:gd name="T9" fmla="*/ 0 h 154"/>
              <a:gd name="T10" fmla="*/ 521 w 540"/>
              <a:gd name="T11" fmla="*/ 93 h 154"/>
              <a:gd name="T12" fmla="*/ 530 w 540"/>
              <a:gd name="T13" fmla="*/ 145 h 154"/>
              <a:gd name="T14" fmla="*/ 479 w 540"/>
              <a:gd name="T15" fmla="*/ 145 h 154"/>
              <a:gd name="T16" fmla="*/ 265 w 540"/>
              <a:gd name="T17" fmla="*/ 68 h 154"/>
              <a:gd name="T18" fmla="*/ 51 w 540"/>
              <a:gd name="T19" fmla="*/ 145 h 154"/>
              <a:gd name="T20" fmla="*/ 34 w 540"/>
              <a:gd name="T21" fmla="*/ 153 h 1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40" h="154">
                <a:moveTo>
                  <a:pt x="34" y="153"/>
                </a:moveTo>
                <a:lnTo>
                  <a:pt x="34" y="153"/>
                </a:lnTo>
                <a:cubicBezTo>
                  <a:pt x="26" y="153"/>
                  <a:pt x="17" y="153"/>
                  <a:pt x="9" y="145"/>
                </a:cubicBezTo>
                <a:cubicBezTo>
                  <a:pt x="0" y="128"/>
                  <a:pt x="0" y="111"/>
                  <a:pt x="9" y="102"/>
                </a:cubicBezTo>
                <a:cubicBezTo>
                  <a:pt x="77" y="34"/>
                  <a:pt x="171" y="0"/>
                  <a:pt x="265" y="0"/>
                </a:cubicBezTo>
                <a:cubicBezTo>
                  <a:pt x="368" y="0"/>
                  <a:pt x="462" y="34"/>
                  <a:pt x="521" y="93"/>
                </a:cubicBezTo>
                <a:cubicBezTo>
                  <a:pt x="539" y="111"/>
                  <a:pt x="539" y="128"/>
                  <a:pt x="530" y="145"/>
                </a:cubicBezTo>
                <a:cubicBezTo>
                  <a:pt x="513" y="153"/>
                  <a:pt x="496" y="153"/>
                  <a:pt x="479" y="145"/>
                </a:cubicBezTo>
                <a:cubicBezTo>
                  <a:pt x="427" y="93"/>
                  <a:pt x="351" y="68"/>
                  <a:pt x="265" y="68"/>
                </a:cubicBezTo>
                <a:cubicBezTo>
                  <a:pt x="188" y="68"/>
                  <a:pt x="111" y="93"/>
                  <a:pt x="51" y="145"/>
                </a:cubicBezTo>
                <a:cubicBezTo>
                  <a:pt x="51" y="153"/>
                  <a:pt x="43" y="153"/>
                  <a:pt x="34" y="153"/>
                </a:cubicBezTo>
              </a:path>
            </a:pathLst>
          </a:custGeom>
          <a:solidFill>
            <a:schemeClr val="bg2"/>
          </a:solidFill>
          <a:ln>
            <a:noFill/>
          </a:ln>
          <a:effectLst/>
        </p:spPr>
        <p:txBody>
          <a:bodyPr wrap="none" anchor="ctr"/>
          <a:lstStyle/>
          <a:p>
            <a:pPr defTabSz="685663"/>
            <a:endParaRPr lang="es-MX">
              <a:solidFill>
                <a:srgbClr val="999999"/>
              </a:solidFill>
              <a:latin typeface="Calibri" panose="020F0502020204030204"/>
            </a:endParaRPr>
          </a:p>
        </p:txBody>
      </p:sp>
      <p:sp>
        <p:nvSpPr>
          <p:cNvPr id="56" name="Freeform 261">
            <a:extLst>
              <a:ext uri="{FF2B5EF4-FFF2-40B4-BE49-F238E27FC236}">
                <a16:creationId xmlns:a16="http://schemas.microsoft.com/office/drawing/2014/main" id="{B1183CD0-1715-4288-B0AA-9259901F31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01799" y="1476221"/>
            <a:ext cx="162725" cy="156014"/>
          </a:xfrm>
          <a:custGeom>
            <a:avLst/>
            <a:gdLst>
              <a:gd name="T0" fmla="*/ 299 w 429"/>
              <a:gd name="T1" fmla="*/ 410 h 411"/>
              <a:gd name="T2" fmla="*/ 299 w 429"/>
              <a:gd name="T3" fmla="*/ 410 h 411"/>
              <a:gd name="T4" fmla="*/ 274 w 429"/>
              <a:gd name="T5" fmla="*/ 401 h 411"/>
              <a:gd name="T6" fmla="*/ 34 w 429"/>
              <a:gd name="T7" fmla="*/ 171 h 411"/>
              <a:gd name="T8" fmla="*/ 34 w 429"/>
              <a:gd name="T9" fmla="*/ 25 h 411"/>
              <a:gd name="T10" fmla="*/ 111 w 429"/>
              <a:gd name="T11" fmla="*/ 0 h 411"/>
              <a:gd name="T12" fmla="*/ 180 w 429"/>
              <a:gd name="T13" fmla="*/ 25 h 411"/>
              <a:gd name="T14" fmla="*/ 419 w 429"/>
              <a:gd name="T15" fmla="*/ 265 h 411"/>
              <a:gd name="T16" fmla="*/ 428 w 429"/>
              <a:gd name="T17" fmla="*/ 290 h 411"/>
              <a:gd name="T18" fmla="*/ 419 w 429"/>
              <a:gd name="T19" fmla="*/ 307 h 411"/>
              <a:gd name="T20" fmla="*/ 317 w 429"/>
              <a:gd name="T21" fmla="*/ 401 h 411"/>
              <a:gd name="T22" fmla="*/ 299 w 429"/>
              <a:gd name="T23" fmla="*/ 410 h 411"/>
              <a:gd name="T24" fmla="*/ 111 w 429"/>
              <a:gd name="T25" fmla="*/ 59 h 411"/>
              <a:gd name="T26" fmla="*/ 111 w 429"/>
              <a:gd name="T27" fmla="*/ 59 h 411"/>
              <a:gd name="T28" fmla="*/ 111 w 429"/>
              <a:gd name="T29" fmla="*/ 59 h 411"/>
              <a:gd name="T30" fmla="*/ 86 w 429"/>
              <a:gd name="T31" fmla="*/ 68 h 411"/>
              <a:gd name="T32" fmla="*/ 86 w 429"/>
              <a:gd name="T33" fmla="*/ 119 h 411"/>
              <a:gd name="T34" fmla="*/ 299 w 429"/>
              <a:gd name="T35" fmla="*/ 333 h 411"/>
              <a:gd name="T36" fmla="*/ 351 w 429"/>
              <a:gd name="T37" fmla="*/ 290 h 411"/>
              <a:gd name="T38" fmla="*/ 137 w 429"/>
              <a:gd name="T39" fmla="*/ 68 h 411"/>
              <a:gd name="T40" fmla="*/ 111 w 429"/>
              <a:gd name="T41" fmla="*/ 59 h 4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429" h="411">
                <a:moveTo>
                  <a:pt x="299" y="410"/>
                </a:moveTo>
                <a:lnTo>
                  <a:pt x="299" y="410"/>
                </a:lnTo>
                <a:cubicBezTo>
                  <a:pt x="291" y="410"/>
                  <a:pt x="282" y="410"/>
                  <a:pt x="274" y="401"/>
                </a:cubicBezTo>
                <a:cubicBezTo>
                  <a:pt x="34" y="171"/>
                  <a:pt x="34" y="171"/>
                  <a:pt x="34" y="171"/>
                </a:cubicBezTo>
                <a:cubicBezTo>
                  <a:pt x="0" y="128"/>
                  <a:pt x="0" y="68"/>
                  <a:pt x="34" y="25"/>
                </a:cubicBezTo>
                <a:cubicBezTo>
                  <a:pt x="60" y="8"/>
                  <a:pt x="77" y="0"/>
                  <a:pt x="111" y="0"/>
                </a:cubicBezTo>
                <a:cubicBezTo>
                  <a:pt x="137" y="0"/>
                  <a:pt x="163" y="8"/>
                  <a:pt x="180" y="25"/>
                </a:cubicBezTo>
                <a:cubicBezTo>
                  <a:pt x="419" y="265"/>
                  <a:pt x="419" y="265"/>
                  <a:pt x="419" y="265"/>
                </a:cubicBezTo>
                <a:cubicBezTo>
                  <a:pt x="419" y="273"/>
                  <a:pt x="428" y="282"/>
                  <a:pt x="428" y="290"/>
                </a:cubicBezTo>
                <a:cubicBezTo>
                  <a:pt x="428" y="299"/>
                  <a:pt x="419" y="307"/>
                  <a:pt x="419" y="307"/>
                </a:cubicBezTo>
                <a:cubicBezTo>
                  <a:pt x="317" y="401"/>
                  <a:pt x="317" y="401"/>
                  <a:pt x="317" y="401"/>
                </a:cubicBezTo>
                <a:cubicBezTo>
                  <a:pt x="317" y="410"/>
                  <a:pt x="308" y="410"/>
                  <a:pt x="299" y="410"/>
                </a:cubicBezTo>
                <a:close/>
                <a:moveTo>
                  <a:pt x="111" y="59"/>
                </a:moveTo>
                <a:lnTo>
                  <a:pt x="111" y="59"/>
                </a:lnTo>
                <a:lnTo>
                  <a:pt x="111" y="59"/>
                </a:lnTo>
                <a:cubicBezTo>
                  <a:pt x="103" y="59"/>
                  <a:pt x="94" y="68"/>
                  <a:pt x="86" y="68"/>
                </a:cubicBezTo>
                <a:cubicBezTo>
                  <a:pt x="68" y="85"/>
                  <a:pt x="68" y="111"/>
                  <a:pt x="86" y="119"/>
                </a:cubicBezTo>
                <a:cubicBezTo>
                  <a:pt x="299" y="333"/>
                  <a:pt x="299" y="333"/>
                  <a:pt x="299" y="333"/>
                </a:cubicBezTo>
                <a:cubicBezTo>
                  <a:pt x="351" y="290"/>
                  <a:pt x="351" y="290"/>
                  <a:pt x="351" y="290"/>
                </a:cubicBezTo>
                <a:cubicBezTo>
                  <a:pt x="137" y="68"/>
                  <a:pt x="137" y="68"/>
                  <a:pt x="137" y="68"/>
                </a:cubicBezTo>
                <a:cubicBezTo>
                  <a:pt x="128" y="68"/>
                  <a:pt x="120" y="59"/>
                  <a:pt x="111" y="59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ffectLst/>
        </p:spPr>
        <p:txBody>
          <a:bodyPr wrap="none" anchor="ctr"/>
          <a:lstStyle/>
          <a:p>
            <a:pPr defTabSz="685663"/>
            <a:endParaRPr lang="es-MX">
              <a:solidFill>
                <a:srgbClr val="999999"/>
              </a:solidFill>
              <a:latin typeface="Calibri" panose="020F0502020204030204"/>
            </a:endParaRPr>
          </a:p>
        </p:txBody>
      </p:sp>
      <p:sp>
        <p:nvSpPr>
          <p:cNvPr id="57" name="Freeform 262">
            <a:extLst>
              <a:ext uri="{FF2B5EF4-FFF2-40B4-BE49-F238E27FC236}">
                <a16:creationId xmlns:a16="http://schemas.microsoft.com/office/drawing/2014/main" id="{578A11AE-C428-4296-AAA4-C13A09BFC6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00491" y="1271558"/>
            <a:ext cx="244925" cy="243248"/>
          </a:xfrm>
          <a:custGeom>
            <a:avLst/>
            <a:gdLst>
              <a:gd name="T0" fmla="*/ 316 w 642"/>
              <a:gd name="T1" fmla="*/ 640 h 641"/>
              <a:gd name="T2" fmla="*/ 316 w 642"/>
              <a:gd name="T3" fmla="*/ 640 h 641"/>
              <a:gd name="T4" fmla="*/ 0 w 642"/>
              <a:gd name="T5" fmla="*/ 315 h 641"/>
              <a:gd name="T6" fmla="*/ 316 w 642"/>
              <a:gd name="T7" fmla="*/ 0 h 641"/>
              <a:gd name="T8" fmla="*/ 641 w 642"/>
              <a:gd name="T9" fmla="*/ 315 h 641"/>
              <a:gd name="T10" fmla="*/ 316 w 642"/>
              <a:gd name="T11" fmla="*/ 640 h 641"/>
              <a:gd name="T12" fmla="*/ 316 w 642"/>
              <a:gd name="T13" fmla="*/ 68 h 641"/>
              <a:gd name="T14" fmla="*/ 316 w 642"/>
              <a:gd name="T15" fmla="*/ 68 h 641"/>
              <a:gd name="T16" fmla="*/ 69 w 642"/>
              <a:gd name="T17" fmla="*/ 315 h 641"/>
              <a:gd name="T18" fmla="*/ 316 w 642"/>
              <a:gd name="T19" fmla="*/ 572 h 641"/>
              <a:gd name="T20" fmla="*/ 573 w 642"/>
              <a:gd name="T21" fmla="*/ 315 h 641"/>
              <a:gd name="T22" fmla="*/ 316 w 642"/>
              <a:gd name="T23" fmla="*/ 68 h 6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642" h="641">
                <a:moveTo>
                  <a:pt x="316" y="640"/>
                </a:moveTo>
                <a:lnTo>
                  <a:pt x="316" y="640"/>
                </a:lnTo>
                <a:cubicBezTo>
                  <a:pt x="146" y="640"/>
                  <a:pt x="0" y="495"/>
                  <a:pt x="0" y="315"/>
                </a:cubicBezTo>
                <a:cubicBezTo>
                  <a:pt x="0" y="146"/>
                  <a:pt x="146" y="0"/>
                  <a:pt x="316" y="0"/>
                </a:cubicBezTo>
                <a:cubicBezTo>
                  <a:pt x="496" y="0"/>
                  <a:pt x="641" y="146"/>
                  <a:pt x="641" y="315"/>
                </a:cubicBezTo>
                <a:cubicBezTo>
                  <a:pt x="641" y="495"/>
                  <a:pt x="496" y="640"/>
                  <a:pt x="316" y="640"/>
                </a:cubicBezTo>
                <a:close/>
                <a:moveTo>
                  <a:pt x="316" y="68"/>
                </a:moveTo>
                <a:lnTo>
                  <a:pt x="316" y="68"/>
                </a:lnTo>
                <a:cubicBezTo>
                  <a:pt x="180" y="68"/>
                  <a:pt x="69" y="179"/>
                  <a:pt x="69" y="315"/>
                </a:cubicBezTo>
                <a:cubicBezTo>
                  <a:pt x="69" y="461"/>
                  <a:pt x="180" y="572"/>
                  <a:pt x="316" y="572"/>
                </a:cubicBezTo>
                <a:cubicBezTo>
                  <a:pt x="462" y="572"/>
                  <a:pt x="573" y="461"/>
                  <a:pt x="573" y="315"/>
                </a:cubicBezTo>
                <a:cubicBezTo>
                  <a:pt x="573" y="179"/>
                  <a:pt x="462" y="68"/>
                  <a:pt x="316" y="68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ffectLst/>
        </p:spPr>
        <p:txBody>
          <a:bodyPr wrap="none" anchor="ctr"/>
          <a:lstStyle/>
          <a:p>
            <a:pPr defTabSz="685663"/>
            <a:endParaRPr lang="es-MX">
              <a:solidFill>
                <a:srgbClr val="999999"/>
              </a:solidFill>
              <a:latin typeface="Calibri" panose="020F0502020204030204"/>
            </a:endParaRPr>
          </a:p>
        </p:txBody>
      </p:sp>
      <p:sp>
        <p:nvSpPr>
          <p:cNvPr id="58" name="Freeform 263">
            <a:extLst>
              <a:ext uri="{FF2B5EF4-FFF2-40B4-BE49-F238E27FC236}">
                <a16:creationId xmlns:a16="http://schemas.microsoft.com/office/drawing/2014/main" id="{CE25F362-9DB5-453C-9F96-31ABC36E3D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4841" y="1258137"/>
            <a:ext cx="244925" cy="387519"/>
          </a:xfrm>
          <a:custGeom>
            <a:avLst/>
            <a:gdLst>
              <a:gd name="T0" fmla="*/ 325 w 642"/>
              <a:gd name="T1" fmla="*/ 1016 h 1017"/>
              <a:gd name="T2" fmla="*/ 325 w 642"/>
              <a:gd name="T3" fmla="*/ 1016 h 1017"/>
              <a:gd name="T4" fmla="*/ 299 w 642"/>
              <a:gd name="T5" fmla="*/ 999 h 1017"/>
              <a:gd name="T6" fmla="*/ 145 w 642"/>
              <a:gd name="T7" fmla="*/ 734 h 1017"/>
              <a:gd name="T8" fmla="*/ 0 w 642"/>
              <a:gd name="T9" fmla="*/ 324 h 1017"/>
              <a:gd name="T10" fmla="*/ 316 w 642"/>
              <a:gd name="T11" fmla="*/ 0 h 1017"/>
              <a:gd name="T12" fmla="*/ 641 w 642"/>
              <a:gd name="T13" fmla="*/ 324 h 1017"/>
              <a:gd name="T14" fmla="*/ 495 w 642"/>
              <a:gd name="T15" fmla="*/ 734 h 1017"/>
              <a:gd name="T16" fmla="*/ 350 w 642"/>
              <a:gd name="T17" fmla="*/ 999 h 1017"/>
              <a:gd name="T18" fmla="*/ 325 w 642"/>
              <a:gd name="T19" fmla="*/ 1016 h 1017"/>
              <a:gd name="T20" fmla="*/ 316 w 642"/>
              <a:gd name="T21" fmla="*/ 68 h 1017"/>
              <a:gd name="T22" fmla="*/ 316 w 642"/>
              <a:gd name="T23" fmla="*/ 68 h 1017"/>
              <a:gd name="T24" fmla="*/ 68 w 642"/>
              <a:gd name="T25" fmla="*/ 324 h 1017"/>
              <a:gd name="T26" fmla="*/ 205 w 642"/>
              <a:gd name="T27" fmla="*/ 708 h 1017"/>
              <a:gd name="T28" fmla="*/ 325 w 642"/>
              <a:gd name="T29" fmla="*/ 913 h 1017"/>
              <a:gd name="T30" fmla="*/ 436 w 642"/>
              <a:gd name="T31" fmla="*/ 708 h 1017"/>
              <a:gd name="T32" fmla="*/ 573 w 642"/>
              <a:gd name="T33" fmla="*/ 324 h 1017"/>
              <a:gd name="T34" fmla="*/ 316 w 642"/>
              <a:gd name="T35" fmla="*/ 68 h 10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642" h="1017">
                <a:moveTo>
                  <a:pt x="325" y="1016"/>
                </a:moveTo>
                <a:lnTo>
                  <a:pt x="325" y="1016"/>
                </a:lnTo>
                <a:cubicBezTo>
                  <a:pt x="308" y="1016"/>
                  <a:pt x="299" y="1008"/>
                  <a:pt x="299" y="999"/>
                </a:cubicBezTo>
                <a:cubicBezTo>
                  <a:pt x="290" y="999"/>
                  <a:pt x="222" y="879"/>
                  <a:pt x="145" y="734"/>
                </a:cubicBezTo>
                <a:cubicBezTo>
                  <a:pt x="51" y="546"/>
                  <a:pt x="0" y="401"/>
                  <a:pt x="0" y="324"/>
                </a:cubicBezTo>
                <a:cubicBezTo>
                  <a:pt x="0" y="145"/>
                  <a:pt x="145" y="0"/>
                  <a:pt x="316" y="0"/>
                </a:cubicBezTo>
                <a:cubicBezTo>
                  <a:pt x="495" y="0"/>
                  <a:pt x="641" y="145"/>
                  <a:pt x="641" y="324"/>
                </a:cubicBezTo>
                <a:cubicBezTo>
                  <a:pt x="641" y="401"/>
                  <a:pt x="590" y="546"/>
                  <a:pt x="495" y="734"/>
                </a:cubicBezTo>
                <a:cubicBezTo>
                  <a:pt x="419" y="879"/>
                  <a:pt x="350" y="999"/>
                  <a:pt x="350" y="999"/>
                </a:cubicBezTo>
                <a:cubicBezTo>
                  <a:pt x="342" y="1008"/>
                  <a:pt x="333" y="1016"/>
                  <a:pt x="325" y="1016"/>
                </a:cubicBezTo>
                <a:close/>
                <a:moveTo>
                  <a:pt x="316" y="68"/>
                </a:moveTo>
                <a:lnTo>
                  <a:pt x="316" y="68"/>
                </a:lnTo>
                <a:cubicBezTo>
                  <a:pt x="179" y="68"/>
                  <a:pt x="68" y="180"/>
                  <a:pt x="68" y="324"/>
                </a:cubicBezTo>
                <a:cubicBezTo>
                  <a:pt x="68" y="375"/>
                  <a:pt x="85" y="477"/>
                  <a:pt x="205" y="708"/>
                </a:cubicBezTo>
                <a:cubicBezTo>
                  <a:pt x="248" y="794"/>
                  <a:pt x="290" y="871"/>
                  <a:pt x="325" y="913"/>
                </a:cubicBezTo>
                <a:cubicBezTo>
                  <a:pt x="350" y="871"/>
                  <a:pt x="393" y="794"/>
                  <a:pt x="436" y="708"/>
                </a:cubicBezTo>
                <a:cubicBezTo>
                  <a:pt x="547" y="477"/>
                  <a:pt x="573" y="375"/>
                  <a:pt x="573" y="324"/>
                </a:cubicBezTo>
                <a:cubicBezTo>
                  <a:pt x="573" y="180"/>
                  <a:pt x="461" y="68"/>
                  <a:pt x="316" y="68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ffectLst/>
        </p:spPr>
        <p:txBody>
          <a:bodyPr wrap="none" anchor="ctr"/>
          <a:lstStyle/>
          <a:p>
            <a:pPr defTabSz="685663"/>
            <a:endParaRPr lang="es-MX">
              <a:solidFill>
                <a:srgbClr val="999999"/>
              </a:solidFill>
              <a:latin typeface="Calibri" panose="020F0502020204030204"/>
            </a:endParaRPr>
          </a:p>
        </p:txBody>
      </p:sp>
      <p:sp>
        <p:nvSpPr>
          <p:cNvPr id="59" name="Freeform 264">
            <a:extLst>
              <a:ext uri="{FF2B5EF4-FFF2-40B4-BE49-F238E27FC236}">
                <a16:creationId xmlns:a16="http://schemas.microsoft.com/office/drawing/2014/main" id="{00060894-3FF4-4E2D-A671-844FDCADE2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0265" y="1320208"/>
            <a:ext cx="114075" cy="114075"/>
          </a:xfrm>
          <a:custGeom>
            <a:avLst/>
            <a:gdLst>
              <a:gd name="T0" fmla="*/ 145 w 300"/>
              <a:gd name="T1" fmla="*/ 299 h 300"/>
              <a:gd name="T2" fmla="*/ 145 w 300"/>
              <a:gd name="T3" fmla="*/ 299 h 300"/>
              <a:gd name="T4" fmla="*/ 0 w 300"/>
              <a:gd name="T5" fmla="*/ 153 h 300"/>
              <a:gd name="T6" fmla="*/ 145 w 300"/>
              <a:gd name="T7" fmla="*/ 0 h 300"/>
              <a:gd name="T8" fmla="*/ 299 w 300"/>
              <a:gd name="T9" fmla="*/ 153 h 300"/>
              <a:gd name="T10" fmla="*/ 145 w 300"/>
              <a:gd name="T11" fmla="*/ 299 h 300"/>
              <a:gd name="T12" fmla="*/ 145 w 300"/>
              <a:gd name="T13" fmla="*/ 68 h 300"/>
              <a:gd name="T14" fmla="*/ 145 w 300"/>
              <a:gd name="T15" fmla="*/ 68 h 300"/>
              <a:gd name="T16" fmla="*/ 60 w 300"/>
              <a:gd name="T17" fmla="*/ 153 h 300"/>
              <a:gd name="T18" fmla="*/ 145 w 300"/>
              <a:gd name="T19" fmla="*/ 230 h 300"/>
              <a:gd name="T20" fmla="*/ 231 w 300"/>
              <a:gd name="T21" fmla="*/ 153 h 300"/>
              <a:gd name="T22" fmla="*/ 145 w 300"/>
              <a:gd name="T23" fmla="*/ 68 h 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00" h="300">
                <a:moveTo>
                  <a:pt x="145" y="299"/>
                </a:moveTo>
                <a:lnTo>
                  <a:pt x="145" y="299"/>
                </a:lnTo>
                <a:cubicBezTo>
                  <a:pt x="68" y="299"/>
                  <a:pt x="0" y="230"/>
                  <a:pt x="0" y="153"/>
                </a:cubicBezTo>
                <a:cubicBezTo>
                  <a:pt x="0" y="68"/>
                  <a:pt x="68" y="0"/>
                  <a:pt x="145" y="0"/>
                </a:cubicBezTo>
                <a:cubicBezTo>
                  <a:pt x="231" y="0"/>
                  <a:pt x="299" y="68"/>
                  <a:pt x="299" y="153"/>
                </a:cubicBezTo>
                <a:cubicBezTo>
                  <a:pt x="299" y="230"/>
                  <a:pt x="231" y="299"/>
                  <a:pt x="145" y="299"/>
                </a:cubicBezTo>
                <a:close/>
                <a:moveTo>
                  <a:pt x="145" y="68"/>
                </a:moveTo>
                <a:lnTo>
                  <a:pt x="145" y="68"/>
                </a:lnTo>
                <a:cubicBezTo>
                  <a:pt x="102" y="68"/>
                  <a:pt x="60" y="102"/>
                  <a:pt x="60" y="153"/>
                </a:cubicBezTo>
                <a:cubicBezTo>
                  <a:pt x="60" y="196"/>
                  <a:pt x="102" y="230"/>
                  <a:pt x="145" y="230"/>
                </a:cubicBezTo>
                <a:cubicBezTo>
                  <a:pt x="196" y="230"/>
                  <a:pt x="231" y="196"/>
                  <a:pt x="231" y="153"/>
                </a:cubicBezTo>
                <a:cubicBezTo>
                  <a:pt x="231" y="102"/>
                  <a:pt x="196" y="68"/>
                  <a:pt x="145" y="68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ffectLst/>
        </p:spPr>
        <p:txBody>
          <a:bodyPr wrap="none" anchor="ctr"/>
          <a:lstStyle/>
          <a:p>
            <a:pPr defTabSz="685663"/>
            <a:endParaRPr lang="es-MX">
              <a:solidFill>
                <a:srgbClr val="999999"/>
              </a:solidFill>
              <a:latin typeface="Calibri" panose="020F0502020204030204"/>
            </a:endParaRPr>
          </a:p>
        </p:txBody>
      </p:sp>
      <p:sp>
        <p:nvSpPr>
          <p:cNvPr id="84" name="Freeform 244">
            <a:extLst>
              <a:ext uri="{FF2B5EF4-FFF2-40B4-BE49-F238E27FC236}">
                <a16:creationId xmlns:a16="http://schemas.microsoft.com/office/drawing/2014/main" id="{E9EE6BC7-DCA0-4172-A7AD-406171EE43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19050" y="806872"/>
            <a:ext cx="1118937" cy="2672366"/>
          </a:xfrm>
          <a:custGeom>
            <a:avLst/>
            <a:gdLst>
              <a:gd name="T0" fmla="*/ 2940 w 2941"/>
              <a:gd name="T1" fmla="*/ 872 h 7025"/>
              <a:gd name="T2" fmla="*/ 2940 w 2941"/>
              <a:gd name="T3" fmla="*/ 846 h 7025"/>
              <a:gd name="T4" fmla="*/ 1470 w 2941"/>
              <a:gd name="T5" fmla="*/ 0 h 7025"/>
              <a:gd name="T6" fmla="*/ 0 w 2941"/>
              <a:gd name="T7" fmla="*/ 846 h 7025"/>
              <a:gd name="T8" fmla="*/ 0 w 2941"/>
              <a:gd name="T9" fmla="*/ 872 h 7025"/>
              <a:gd name="T10" fmla="*/ 0 w 2941"/>
              <a:gd name="T11" fmla="*/ 872 h 7025"/>
              <a:gd name="T12" fmla="*/ 0 w 2941"/>
              <a:gd name="T13" fmla="*/ 7024 h 7025"/>
              <a:gd name="T14" fmla="*/ 2940 w 2941"/>
              <a:gd name="T15" fmla="*/ 7024 h 7025"/>
              <a:gd name="T16" fmla="*/ 2940 w 2941"/>
              <a:gd name="T17" fmla="*/ 872 h 70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41" h="7025">
                <a:moveTo>
                  <a:pt x="2940" y="872"/>
                </a:moveTo>
                <a:lnTo>
                  <a:pt x="2940" y="846"/>
                </a:lnTo>
                <a:lnTo>
                  <a:pt x="1470" y="0"/>
                </a:lnTo>
                <a:lnTo>
                  <a:pt x="0" y="846"/>
                </a:lnTo>
                <a:lnTo>
                  <a:pt x="0" y="872"/>
                </a:lnTo>
                <a:lnTo>
                  <a:pt x="0" y="872"/>
                </a:lnTo>
                <a:lnTo>
                  <a:pt x="0" y="7024"/>
                </a:lnTo>
                <a:lnTo>
                  <a:pt x="2940" y="7024"/>
                </a:lnTo>
                <a:lnTo>
                  <a:pt x="2940" y="872"/>
                </a:lnTo>
              </a:path>
            </a:pathLst>
          </a:custGeom>
          <a:solidFill>
            <a:schemeClr val="bg1">
              <a:lumMod val="95000"/>
            </a:schemeClr>
          </a:solidFill>
          <a:ln w="38100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pPr defTabSz="685663"/>
            <a:endParaRPr lang="es-MX">
              <a:solidFill>
                <a:srgbClr val="999999"/>
              </a:solidFill>
              <a:latin typeface="Calibri" panose="020F0502020204030204"/>
            </a:endParaRPr>
          </a:p>
        </p:txBody>
      </p:sp>
      <p:sp>
        <p:nvSpPr>
          <p:cNvPr id="86" name="Freeform 261">
            <a:extLst>
              <a:ext uri="{FF2B5EF4-FFF2-40B4-BE49-F238E27FC236}">
                <a16:creationId xmlns:a16="http://schemas.microsoft.com/office/drawing/2014/main" id="{59A01547-A688-4828-A54B-28AED26E2A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94454" y="1476221"/>
            <a:ext cx="162725" cy="156014"/>
          </a:xfrm>
          <a:custGeom>
            <a:avLst/>
            <a:gdLst>
              <a:gd name="T0" fmla="*/ 299 w 429"/>
              <a:gd name="T1" fmla="*/ 410 h 411"/>
              <a:gd name="T2" fmla="*/ 299 w 429"/>
              <a:gd name="T3" fmla="*/ 410 h 411"/>
              <a:gd name="T4" fmla="*/ 274 w 429"/>
              <a:gd name="T5" fmla="*/ 401 h 411"/>
              <a:gd name="T6" fmla="*/ 34 w 429"/>
              <a:gd name="T7" fmla="*/ 171 h 411"/>
              <a:gd name="T8" fmla="*/ 34 w 429"/>
              <a:gd name="T9" fmla="*/ 25 h 411"/>
              <a:gd name="T10" fmla="*/ 111 w 429"/>
              <a:gd name="T11" fmla="*/ 0 h 411"/>
              <a:gd name="T12" fmla="*/ 180 w 429"/>
              <a:gd name="T13" fmla="*/ 25 h 411"/>
              <a:gd name="T14" fmla="*/ 419 w 429"/>
              <a:gd name="T15" fmla="*/ 265 h 411"/>
              <a:gd name="T16" fmla="*/ 428 w 429"/>
              <a:gd name="T17" fmla="*/ 290 h 411"/>
              <a:gd name="T18" fmla="*/ 419 w 429"/>
              <a:gd name="T19" fmla="*/ 307 h 411"/>
              <a:gd name="T20" fmla="*/ 317 w 429"/>
              <a:gd name="T21" fmla="*/ 401 h 411"/>
              <a:gd name="T22" fmla="*/ 299 w 429"/>
              <a:gd name="T23" fmla="*/ 410 h 411"/>
              <a:gd name="T24" fmla="*/ 111 w 429"/>
              <a:gd name="T25" fmla="*/ 59 h 411"/>
              <a:gd name="T26" fmla="*/ 111 w 429"/>
              <a:gd name="T27" fmla="*/ 59 h 411"/>
              <a:gd name="T28" fmla="*/ 111 w 429"/>
              <a:gd name="T29" fmla="*/ 59 h 411"/>
              <a:gd name="T30" fmla="*/ 86 w 429"/>
              <a:gd name="T31" fmla="*/ 68 h 411"/>
              <a:gd name="T32" fmla="*/ 86 w 429"/>
              <a:gd name="T33" fmla="*/ 119 h 411"/>
              <a:gd name="T34" fmla="*/ 299 w 429"/>
              <a:gd name="T35" fmla="*/ 333 h 411"/>
              <a:gd name="T36" fmla="*/ 351 w 429"/>
              <a:gd name="T37" fmla="*/ 290 h 411"/>
              <a:gd name="T38" fmla="*/ 137 w 429"/>
              <a:gd name="T39" fmla="*/ 68 h 411"/>
              <a:gd name="T40" fmla="*/ 111 w 429"/>
              <a:gd name="T41" fmla="*/ 59 h 4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429" h="411">
                <a:moveTo>
                  <a:pt x="299" y="410"/>
                </a:moveTo>
                <a:lnTo>
                  <a:pt x="299" y="410"/>
                </a:lnTo>
                <a:cubicBezTo>
                  <a:pt x="291" y="410"/>
                  <a:pt x="282" y="410"/>
                  <a:pt x="274" y="401"/>
                </a:cubicBezTo>
                <a:cubicBezTo>
                  <a:pt x="34" y="171"/>
                  <a:pt x="34" y="171"/>
                  <a:pt x="34" y="171"/>
                </a:cubicBezTo>
                <a:cubicBezTo>
                  <a:pt x="0" y="128"/>
                  <a:pt x="0" y="68"/>
                  <a:pt x="34" y="25"/>
                </a:cubicBezTo>
                <a:cubicBezTo>
                  <a:pt x="60" y="8"/>
                  <a:pt x="77" y="0"/>
                  <a:pt x="111" y="0"/>
                </a:cubicBezTo>
                <a:cubicBezTo>
                  <a:pt x="137" y="0"/>
                  <a:pt x="163" y="8"/>
                  <a:pt x="180" y="25"/>
                </a:cubicBezTo>
                <a:cubicBezTo>
                  <a:pt x="419" y="265"/>
                  <a:pt x="419" y="265"/>
                  <a:pt x="419" y="265"/>
                </a:cubicBezTo>
                <a:cubicBezTo>
                  <a:pt x="419" y="273"/>
                  <a:pt x="428" y="282"/>
                  <a:pt x="428" y="290"/>
                </a:cubicBezTo>
                <a:cubicBezTo>
                  <a:pt x="428" y="299"/>
                  <a:pt x="419" y="307"/>
                  <a:pt x="419" y="307"/>
                </a:cubicBezTo>
                <a:cubicBezTo>
                  <a:pt x="317" y="401"/>
                  <a:pt x="317" y="401"/>
                  <a:pt x="317" y="401"/>
                </a:cubicBezTo>
                <a:cubicBezTo>
                  <a:pt x="317" y="410"/>
                  <a:pt x="308" y="410"/>
                  <a:pt x="299" y="410"/>
                </a:cubicBezTo>
                <a:close/>
                <a:moveTo>
                  <a:pt x="111" y="59"/>
                </a:moveTo>
                <a:lnTo>
                  <a:pt x="111" y="59"/>
                </a:lnTo>
                <a:lnTo>
                  <a:pt x="111" y="59"/>
                </a:lnTo>
                <a:cubicBezTo>
                  <a:pt x="103" y="59"/>
                  <a:pt x="94" y="68"/>
                  <a:pt x="86" y="68"/>
                </a:cubicBezTo>
                <a:cubicBezTo>
                  <a:pt x="68" y="85"/>
                  <a:pt x="68" y="111"/>
                  <a:pt x="86" y="119"/>
                </a:cubicBezTo>
                <a:cubicBezTo>
                  <a:pt x="299" y="333"/>
                  <a:pt x="299" y="333"/>
                  <a:pt x="299" y="333"/>
                </a:cubicBezTo>
                <a:cubicBezTo>
                  <a:pt x="351" y="290"/>
                  <a:pt x="351" y="290"/>
                  <a:pt x="351" y="290"/>
                </a:cubicBezTo>
                <a:cubicBezTo>
                  <a:pt x="137" y="68"/>
                  <a:pt x="137" y="68"/>
                  <a:pt x="137" y="68"/>
                </a:cubicBezTo>
                <a:cubicBezTo>
                  <a:pt x="128" y="68"/>
                  <a:pt x="120" y="59"/>
                  <a:pt x="111" y="59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ffectLst/>
        </p:spPr>
        <p:txBody>
          <a:bodyPr wrap="none" anchor="ctr"/>
          <a:lstStyle/>
          <a:p>
            <a:pPr defTabSz="685663"/>
            <a:endParaRPr lang="es-MX">
              <a:solidFill>
                <a:srgbClr val="999999"/>
              </a:solidFill>
              <a:latin typeface="Calibri" panose="020F0502020204030204"/>
            </a:endParaRPr>
          </a:p>
        </p:txBody>
      </p:sp>
      <p:sp>
        <p:nvSpPr>
          <p:cNvPr id="87" name="Freeform 262">
            <a:extLst>
              <a:ext uri="{FF2B5EF4-FFF2-40B4-BE49-F238E27FC236}">
                <a16:creationId xmlns:a16="http://schemas.microsoft.com/office/drawing/2014/main" id="{BB36EA1F-DF01-4394-9F05-2D87348A68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93146" y="1271558"/>
            <a:ext cx="244925" cy="243248"/>
          </a:xfrm>
          <a:custGeom>
            <a:avLst/>
            <a:gdLst>
              <a:gd name="T0" fmla="*/ 316 w 642"/>
              <a:gd name="T1" fmla="*/ 640 h 641"/>
              <a:gd name="T2" fmla="*/ 316 w 642"/>
              <a:gd name="T3" fmla="*/ 640 h 641"/>
              <a:gd name="T4" fmla="*/ 0 w 642"/>
              <a:gd name="T5" fmla="*/ 315 h 641"/>
              <a:gd name="T6" fmla="*/ 316 w 642"/>
              <a:gd name="T7" fmla="*/ 0 h 641"/>
              <a:gd name="T8" fmla="*/ 641 w 642"/>
              <a:gd name="T9" fmla="*/ 315 h 641"/>
              <a:gd name="T10" fmla="*/ 316 w 642"/>
              <a:gd name="T11" fmla="*/ 640 h 641"/>
              <a:gd name="T12" fmla="*/ 316 w 642"/>
              <a:gd name="T13" fmla="*/ 68 h 641"/>
              <a:gd name="T14" fmla="*/ 316 w 642"/>
              <a:gd name="T15" fmla="*/ 68 h 641"/>
              <a:gd name="T16" fmla="*/ 69 w 642"/>
              <a:gd name="T17" fmla="*/ 315 h 641"/>
              <a:gd name="T18" fmla="*/ 316 w 642"/>
              <a:gd name="T19" fmla="*/ 572 h 641"/>
              <a:gd name="T20" fmla="*/ 573 w 642"/>
              <a:gd name="T21" fmla="*/ 315 h 641"/>
              <a:gd name="T22" fmla="*/ 316 w 642"/>
              <a:gd name="T23" fmla="*/ 68 h 6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642" h="641">
                <a:moveTo>
                  <a:pt x="316" y="640"/>
                </a:moveTo>
                <a:lnTo>
                  <a:pt x="316" y="640"/>
                </a:lnTo>
                <a:cubicBezTo>
                  <a:pt x="146" y="640"/>
                  <a:pt x="0" y="495"/>
                  <a:pt x="0" y="315"/>
                </a:cubicBezTo>
                <a:cubicBezTo>
                  <a:pt x="0" y="146"/>
                  <a:pt x="146" y="0"/>
                  <a:pt x="316" y="0"/>
                </a:cubicBezTo>
                <a:cubicBezTo>
                  <a:pt x="496" y="0"/>
                  <a:pt x="641" y="146"/>
                  <a:pt x="641" y="315"/>
                </a:cubicBezTo>
                <a:cubicBezTo>
                  <a:pt x="641" y="495"/>
                  <a:pt x="496" y="640"/>
                  <a:pt x="316" y="640"/>
                </a:cubicBezTo>
                <a:close/>
                <a:moveTo>
                  <a:pt x="316" y="68"/>
                </a:moveTo>
                <a:lnTo>
                  <a:pt x="316" y="68"/>
                </a:lnTo>
                <a:cubicBezTo>
                  <a:pt x="180" y="68"/>
                  <a:pt x="69" y="179"/>
                  <a:pt x="69" y="315"/>
                </a:cubicBezTo>
                <a:cubicBezTo>
                  <a:pt x="69" y="461"/>
                  <a:pt x="180" y="572"/>
                  <a:pt x="316" y="572"/>
                </a:cubicBezTo>
                <a:cubicBezTo>
                  <a:pt x="462" y="572"/>
                  <a:pt x="573" y="461"/>
                  <a:pt x="573" y="315"/>
                </a:cubicBezTo>
                <a:cubicBezTo>
                  <a:pt x="573" y="179"/>
                  <a:pt x="462" y="68"/>
                  <a:pt x="316" y="68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ffectLst/>
        </p:spPr>
        <p:txBody>
          <a:bodyPr wrap="none" anchor="ctr"/>
          <a:lstStyle/>
          <a:p>
            <a:pPr defTabSz="685663"/>
            <a:endParaRPr lang="es-MX">
              <a:solidFill>
                <a:srgbClr val="999999"/>
              </a:solidFill>
              <a:latin typeface="Calibri" panose="020F0502020204030204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0D08F5FC-EDA1-44F9-8CB8-B328739AD0A5}"/>
              </a:ext>
            </a:extLst>
          </p:cNvPr>
          <p:cNvSpPr txBox="1"/>
          <p:nvPr/>
        </p:nvSpPr>
        <p:spPr>
          <a:xfrm>
            <a:off x="402446" y="2363647"/>
            <a:ext cx="113058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l-SI" sz="1000" b="1" dirty="0">
                <a:solidFill>
                  <a:schemeClr val="accent3">
                    <a:lumMod val="50000"/>
                  </a:schemeClr>
                </a:solidFill>
              </a:rPr>
              <a:t>NALOŽBE in PODJETNIŠKO OKOLJE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2C077023-6220-410D-B358-0977B6C24F15}"/>
              </a:ext>
            </a:extLst>
          </p:cNvPr>
          <p:cNvSpPr txBox="1"/>
          <p:nvPr/>
        </p:nvSpPr>
        <p:spPr>
          <a:xfrm>
            <a:off x="1671879" y="2362747"/>
            <a:ext cx="111893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l-SI" sz="1000" b="1" dirty="0">
                <a:solidFill>
                  <a:srgbClr val="3399FF"/>
                </a:solidFill>
              </a:rPr>
              <a:t>JAVNA </a:t>
            </a:r>
            <a:r>
              <a:rPr lang="sl-SI" sz="700" b="1" dirty="0">
                <a:solidFill>
                  <a:srgbClr val="3399FF"/>
                </a:solidFill>
              </a:rPr>
              <a:t>INFRASTRUKTURA</a:t>
            </a:r>
            <a:r>
              <a:rPr lang="sl-SI" sz="1000" b="1" dirty="0">
                <a:solidFill>
                  <a:srgbClr val="3399FF"/>
                </a:solidFill>
              </a:rPr>
              <a:t> in DEDIŠČINA </a:t>
            </a:r>
          </a:p>
          <a:p>
            <a:pPr algn="ctr"/>
            <a:r>
              <a:rPr lang="sl-SI" sz="1000" b="1" dirty="0">
                <a:solidFill>
                  <a:srgbClr val="3399FF"/>
                </a:solidFill>
              </a:rPr>
              <a:t>ZA TURISTIČNI AMBIENT SLOVENIJE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7106CA10-BD2A-4AD0-8B31-AD095A5D63D0}"/>
              </a:ext>
            </a:extLst>
          </p:cNvPr>
          <p:cNvSpPr txBox="1"/>
          <p:nvPr/>
        </p:nvSpPr>
        <p:spPr>
          <a:xfrm>
            <a:off x="2923441" y="2362747"/>
            <a:ext cx="113058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l-SI" sz="1000" b="1" dirty="0">
                <a:solidFill>
                  <a:srgbClr val="C00000"/>
                </a:solidFill>
              </a:rPr>
              <a:t>ČLOVEŠKI VIRI ZA DVIG DODANE VREDNOSTI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8A5FBFCD-4A02-4E93-83D0-B0CDE78385D5}"/>
              </a:ext>
            </a:extLst>
          </p:cNvPr>
          <p:cNvSpPr txBox="1"/>
          <p:nvPr/>
        </p:nvSpPr>
        <p:spPr>
          <a:xfrm>
            <a:off x="4186649" y="2362747"/>
            <a:ext cx="1130587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l-SI" sz="1000" b="1" dirty="0">
                <a:solidFill>
                  <a:srgbClr val="78A22F"/>
                </a:solidFill>
              </a:rPr>
              <a:t>TRAJNOST in ZELENA SHEMA </a:t>
            </a:r>
            <a:r>
              <a:rPr lang="sl-SI" sz="900" b="1" dirty="0">
                <a:solidFill>
                  <a:srgbClr val="78A22F"/>
                </a:solidFill>
              </a:rPr>
              <a:t>SLOVENSKEGA</a:t>
            </a:r>
            <a:r>
              <a:rPr lang="sl-SI" sz="1000" b="1" dirty="0">
                <a:solidFill>
                  <a:srgbClr val="78A22F"/>
                </a:solidFill>
              </a:rPr>
              <a:t> TURIZMA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2F30E3C2-457E-4C76-978A-F83310EC6352}"/>
              </a:ext>
            </a:extLst>
          </p:cNvPr>
          <p:cNvSpPr txBox="1"/>
          <p:nvPr/>
        </p:nvSpPr>
        <p:spPr>
          <a:xfrm>
            <a:off x="5448179" y="2340961"/>
            <a:ext cx="113058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l-SI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DOSTOPNOST </a:t>
            </a:r>
          </a:p>
          <a:p>
            <a:pPr algn="ctr"/>
            <a:r>
              <a:rPr lang="sl-SI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 MOBILNOST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C2CA6EAE-7653-497D-BA11-32038278FD6C}"/>
              </a:ext>
            </a:extLst>
          </p:cNvPr>
          <p:cNvSpPr txBox="1"/>
          <p:nvPr/>
        </p:nvSpPr>
        <p:spPr>
          <a:xfrm>
            <a:off x="6736505" y="2341810"/>
            <a:ext cx="113058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l-SI" sz="1000" b="1" dirty="0">
                <a:solidFill>
                  <a:schemeClr val="accent1">
                    <a:lumMod val="50000"/>
                  </a:schemeClr>
                </a:solidFill>
              </a:rPr>
              <a:t>UPRAVLJANJE DESTINACIJ in POVEZANOST TURIZMA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9693C776-9B87-45E1-AD7D-880DCA8CCFF6}"/>
              </a:ext>
            </a:extLst>
          </p:cNvPr>
          <p:cNvSpPr txBox="1"/>
          <p:nvPr/>
        </p:nvSpPr>
        <p:spPr>
          <a:xfrm>
            <a:off x="7867092" y="2340961"/>
            <a:ext cx="113058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l-SI" sz="1000" b="1" dirty="0">
                <a:solidFill>
                  <a:srgbClr val="0070C0"/>
                </a:solidFill>
              </a:rPr>
              <a:t>PRODUKTI in TRŽENJE</a:t>
            </a:r>
          </a:p>
        </p:txBody>
      </p:sp>
      <p:sp>
        <p:nvSpPr>
          <p:cNvPr id="25" name="Freeform 245">
            <a:extLst>
              <a:ext uri="{FF2B5EF4-FFF2-40B4-BE49-F238E27FC236}">
                <a16:creationId xmlns:a16="http://schemas.microsoft.com/office/drawing/2014/main" id="{6470025C-B1DA-4850-A846-7C43097613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7714" y="932689"/>
            <a:ext cx="897500" cy="1036737"/>
          </a:xfrm>
          <a:custGeom>
            <a:avLst/>
            <a:gdLst>
              <a:gd name="T0" fmla="*/ 2359 w 2360"/>
              <a:gd name="T1" fmla="*/ 2042 h 2727"/>
              <a:gd name="T2" fmla="*/ 2359 w 2360"/>
              <a:gd name="T3" fmla="*/ 684 h 2727"/>
              <a:gd name="T4" fmla="*/ 1179 w 2360"/>
              <a:gd name="T5" fmla="*/ 0 h 2727"/>
              <a:gd name="T6" fmla="*/ 0 w 2360"/>
              <a:gd name="T7" fmla="*/ 684 h 2727"/>
              <a:gd name="T8" fmla="*/ 0 w 2360"/>
              <a:gd name="T9" fmla="*/ 2042 h 2727"/>
              <a:gd name="T10" fmla="*/ 1179 w 2360"/>
              <a:gd name="T11" fmla="*/ 2726 h 2727"/>
              <a:gd name="T12" fmla="*/ 2359 w 2360"/>
              <a:gd name="T13" fmla="*/ 2042 h 2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360" h="2727">
                <a:moveTo>
                  <a:pt x="2359" y="2042"/>
                </a:moveTo>
                <a:lnTo>
                  <a:pt x="2359" y="684"/>
                </a:lnTo>
                <a:lnTo>
                  <a:pt x="1179" y="0"/>
                </a:lnTo>
                <a:lnTo>
                  <a:pt x="0" y="684"/>
                </a:lnTo>
                <a:lnTo>
                  <a:pt x="0" y="2042"/>
                </a:lnTo>
                <a:lnTo>
                  <a:pt x="1179" y="2726"/>
                </a:lnTo>
                <a:lnTo>
                  <a:pt x="2359" y="2042"/>
                </a:lnTo>
              </a:path>
            </a:pathLst>
          </a:custGeom>
          <a:solidFill>
            <a:schemeClr val="accent3">
              <a:lumMod val="5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 defTabSz="685663"/>
            <a:endParaRPr lang="es-MX">
              <a:solidFill>
                <a:srgbClr val="999999"/>
              </a:solidFill>
              <a:latin typeface="Calibri" panose="020F0502020204030204"/>
            </a:endParaRPr>
          </a:p>
        </p:txBody>
      </p:sp>
      <p:sp>
        <p:nvSpPr>
          <p:cNvPr id="26" name="Freeform 246">
            <a:extLst>
              <a:ext uri="{FF2B5EF4-FFF2-40B4-BE49-F238E27FC236}">
                <a16:creationId xmlns:a16="http://schemas.microsoft.com/office/drawing/2014/main" id="{E369D417-0FAF-490F-A4D7-92BFA88FBB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0924" y="932689"/>
            <a:ext cx="897498" cy="1036737"/>
          </a:xfrm>
          <a:custGeom>
            <a:avLst/>
            <a:gdLst>
              <a:gd name="T0" fmla="*/ 2359 w 2360"/>
              <a:gd name="T1" fmla="*/ 2042 h 2727"/>
              <a:gd name="T2" fmla="*/ 2359 w 2360"/>
              <a:gd name="T3" fmla="*/ 684 h 2727"/>
              <a:gd name="T4" fmla="*/ 1180 w 2360"/>
              <a:gd name="T5" fmla="*/ 0 h 2727"/>
              <a:gd name="T6" fmla="*/ 0 w 2360"/>
              <a:gd name="T7" fmla="*/ 684 h 2727"/>
              <a:gd name="T8" fmla="*/ 0 w 2360"/>
              <a:gd name="T9" fmla="*/ 2042 h 2727"/>
              <a:gd name="T10" fmla="*/ 1180 w 2360"/>
              <a:gd name="T11" fmla="*/ 2726 h 2727"/>
              <a:gd name="T12" fmla="*/ 2359 w 2360"/>
              <a:gd name="T13" fmla="*/ 2042 h 2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360" h="2727">
                <a:moveTo>
                  <a:pt x="2359" y="2042"/>
                </a:moveTo>
                <a:lnTo>
                  <a:pt x="2359" y="684"/>
                </a:lnTo>
                <a:lnTo>
                  <a:pt x="1180" y="0"/>
                </a:lnTo>
                <a:lnTo>
                  <a:pt x="0" y="684"/>
                </a:lnTo>
                <a:lnTo>
                  <a:pt x="0" y="2042"/>
                </a:lnTo>
                <a:lnTo>
                  <a:pt x="1180" y="2726"/>
                </a:lnTo>
                <a:lnTo>
                  <a:pt x="2359" y="2042"/>
                </a:lnTo>
              </a:path>
            </a:pathLst>
          </a:custGeom>
          <a:solidFill>
            <a:srgbClr val="3399FF"/>
          </a:solidFill>
          <a:ln>
            <a:noFill/>
          </a:ln>
          <a:effectLst/>
        </p:spPr>
        <p:txBody>
          <a:bodyPr wrap="none" anchor="ctr"/>
          <a:lstStyle/>
          <a:p>
            <a:pPr defTabSz="685663"/>
            <a:endParaRPr lang="es-MX">
              <a:solidFill>
                <a:srgbClr val="999999"/>
              </a:solidFill>
              <a:latin typeface="Calibri" panose="020F0502020204030204"/>
            </a:endParaRPr>
          </a:p>
        </p:txBody>
      </p:sp>
      <p:sp>
        <p:nvSpPr>
          <p:cNvPr id="27" name="Freeform 247">
            <a:extLst>
              <a:ext uri="{FF2B5EF4-FFF2-40B4-BE49-F238E27FC236}">
                <a16:creationId xmlns:a16="http://schemas.microsoft.com/office/drawing/2014/main" id="{132C322B-26CB-4854-8F90-FA3A89B8EF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4131" y="932689"/>
            <a:ext cx="897500" cy="1036737"/>
          </a:xfrm>
          <a:custGeom>
            <a:avLst/>
            <a:gdLst>
              <a:gd name="T0" fmla="*/ 2359 w 2360"/>
              <a:gd name="T1" fmla="*/ 2042 h 2727"/>
              <a:gd name="T2" fmla="*/ 2359 w 2360"/>
              <a:gd name="T3" fmla="*/ 684 h 2727"/>
              <a:gd name="T4" fmla="*/ 1179 w 2360"/>
              <a:gd name="T5" fmla="*/ 0 h 2727"/>
              <a:gd name="T6" fmla="*/ 0 w 2360"/>
              <a:gd name="T7" fmla="*/ 684 h 2727"/>
              <a:gd name="T8" fmla="*/ 0 w 2360"/>
              <a:gd name="T9" fmla="*/ 2042 h 2727"/>
              <a:gd name="T10" fmla="*/ 1179 w 2360"/>
              <a:gd name="T11" fmla="*/ 2726 h 2727"/>
              <a:gd name="T12" fmla="*/ 2359 w 2360"/>
              <a:gd name="T13" fmla="*/ 2042 h 2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360" h="2727">
                <a:moveTo>
                  <a:pt x="2359" y="2042"/>
                </a:moveTo>
                <a:lnTo>
                  <a:pt x="2359" y="684"/>
                </a:lnTo>
                <a:lnTo>
                  <a:pt x="1179" y="0"/>
                </a:lnTo>
                <a:lnTo>
                  <a:pt x="0" y="684"/>
                </a:lnTo>
                <a:lnTo>
                  <a:pt x="0" y="2042"/>
                </a:lnTo>
                <a:lnTo>
                  <a:pt x="1179" y="2726"/>
                </a:lnTo>
                <a:lnTo>
                  <a:pt x="2359" y="2042"/>
                </a:lnTo>
              </a:path>
            </a:pathLst>
          </a:custGeom>
          <a:solidFill>
            <a:srgbClr val="C00000"/>
          </a:solidFill>
          <a:ln>
            <a:noFill/>
          </a:ln>
          <a:effectLst/>
        </p:spPr>
        <p:txBody>
          <a:bodyPr wrap="none" anchor="ctr"/>
          <a:lstStyle/>
          <a:p>
            <a:pPr defTabSz="685663"/>
            <a:endParaRPr lang="es-MX">
              <a:solidFill>
                <a:srgbClr val="999999"/>
              </a:solidFill>
              <a:latin typeface="Calibri" panose="020F0502020204030204"/>
            </a:endParaRPr>
          </a:p>
        </p:txBody>
      </p:sp>
      <p:sp>
        <p:nvSpPr>
          <p:cNvPr id="28" name="Freeform 248">
            <a:extLst>
              <a:ext uri="{FF2B5EF4-FFF2-40B4-BE49-F238E27FC236}">
                <a16:creationId xmlns:a16="http://schemas.microsoft.com/office/drawing/2014/main" id="{293542A5-F16F-496D-ADDA-3854DEAA5E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07342" y="932689"/>
            <a:ext cx="897498" cy="1036737"/>
          </a:xfrm>
          <a:custGeom>
            <a:avLst/>
            <a:gdLst>
              <a:gd name="T0" fmla="*/ 2359 w 2360"/>
              <a:gd name="T1" fmla="*/ 2042 h 2727"/>
              <a:gd name="T2" fmla="*/ 2359 w 2360"/>
              <a:gd name="T3" fmla="*/ 684 h 2727"/>
              <a:gd name="T4" fmla="*/ 1180 w 2360"/>
              <a:gd name="T5" fmla="*/ 0 h 2727"/>
              <a:gd name="T6" fmla="*/ 0 w 2360"/>
              <a:gd name="T7" fmla="*/ 684 h 2727"/>
              <a:gd name="T8" fmla="*/ 0 w 2360"/>
              <a:gd name="T9" fmla="*/ 2042 h 2727"/>
              <a:gd name="T10" fmla="*/ 1180 w 2360"/>
              <a:gd name="T11" fmla="*/ 2726 h 2727"/>
              <a:gd name="T12" fmla="*/ 2359 w 2360"/>
              <a:gd name="T13" fmla="*/ 2042 h 2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360" h="2727">
                <a:moveTo>
                  <a:pt x="2359" y="2042"/>
                </a:moveTo>
                <a:lnTo>
                  <a:pt x="2359" y="684"/>
                </a:lnTo>
                <a:lnTo>
                  <a:pt x="1180" y="0"/>
                </a:lnTo>
                <a:lnTo>
                  <a:pt x="0" y="684"/>
                </a:lnTo>
                <a:lnTo>
                  <a:pt x="0" y="2042"/>
                </a:lnTo>
                <a:lnTo>
                  <a:pt x="1180" y="2726"/>
                </a:lnTo>
                <a:lnTo>
                  <a:pt x="2359" y="2042"/>
                </a:lnTo>
              </a:path>
            </a:pathLst>
          </a:custGeom>
          <a:solidFill>
            <a:srgbClr val="78A22F"/>
          </a:solidFill>
          <a:ln>
            <a:noFill/>
          </a:ln>
          <a:effectLst/>
        </p:spPr>
        <p:txBody>
          <a:bodyPr wrap="none" anchor="ctr"/>
          <a:lstStyle/>
          <a:p>
            <a:pPr defTabSz="685663"/>
            <a:endParaRPr lang="es-MX">
              <a:solidFill>
                <a:srgbClr val="999999"/>
              </a:solidFill>
              <a:latin typeface="Calibri" panose="020F0502020204030204"/>
            </a:endParaRPr>
          </a:p>
        </p:txBody>
      </p:sp>
      <p:sp>
        <p:nvSpPr>
          <p:cNvPr id="29" name="Freeform 249">
            <a:extLst>
              <a:ext uri="{FF2B5EF4-FFF2-40B4-BE49-F238E27FC236}">
                <a16:creationId xmlns:a16="http://schemas.microsoft.com/office/drawing/2014/main" id="{5D970EFF-421C-4EA3-87F2-8A2FBC25CD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8873" y="932689"/>
            <a:ext cx="897498" cy="1036737"/>
          </a:xfrm>
          <a:custGeom>
            <a:avLst/>
            <a:gdLst>
              <a:gd name="T0" fmla="*/ 2359 w 2360"/>
              <a:gd name="T1" fmla="*/ 2042 h 2727"/>
              <a:gd name="T2" fmla="*/ 2359 w 2360"/>
              <a:gd name="T3" fmla="*/ 684 h 2727"/>
              <a:gd name="T4" fmla="*/ 1179 w 2360"/>
              <a:gd name="T5" fmla="*/ 0 h 2727"/>
              <a:gd name="T6" fmla="*/ 0 w 2360"/>
              <a:gd name="T7" fmla="*/ 684 h 2727"/>
              <a:gd name="T8" fmla="*/ 0 w 2360"/>
              <a:gd name="T9" fmla="*/ 2042 h 2727"/>
              <a:gd name="T10" fmla="*/ 1179 w 2360"/>
              <a:gd name="T11" fmla="*/ 2726 h 2727"/>
              <a:gd name="T12" fmla="*/ 2359 w 2360"/>
              <a:gd name="T13" fmla="*/ 2042 h 2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360" h="2727">
                <a:moveTo>
                  <a:pt x="2359" y="2042"/>
                </a:moveTo>
                <a:lnTo>
                  <a:pt x="2359" y="684"/>
                </a:lnTo>
                <a:lnTo>
                  <a:pt x="1179" y="0"/>
                </a:lnTo>
                <a:lnTo>
                  <a:pt x="0" y="684"/>
                </a:lnTo>
                <a:lnTo>
                  <a:pt x="0" y="2042"/>
                </a:lnTo>
                <a:lnTo>
                  <a:pt x="1179" y="2726"/>
                </a:lnTo>
                <a:lnTo>
                  <a:pt x="2359" y="2042"/>
                </a:lnTo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 defTabSz="685663"/>
            <a:endParaRPr lang="es-MX">
              <a:solidFill>
                <a:srgbClr val="999999"/>
              </a:solidFill>
              <a:latin typeface="Calibri" panose="020F0502020204030204"/>
            </a:endParaRPr>
          </a:p>
        </p:txBody>
      </p:sp>
      <p:sp>
        <p:nvSpPr>
          <p:cNvPr id="45" name="Freeform 250">
            <a:extLst>
              <a:ext uri="{FF2B5EF4-FFF2-40B4-BE49-F238E27FC236}">
                <a16:creationId xmlns:a16="http://schemas.microsoft.com/office/drawing/2014/main" id="{E8273F16-F132-40D9-999C-6DEEE06DCB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3759" y="932689"/>
            <a:ext cx="897498" cy="1036737"/>
          </a:xfrm>
          <a:custGeom>
            <a:avLst/>
            <a:gdLst>
              <a:gd name="T0" fmla="*/ 2359 w 2360"/>
              <a:gd name="T1" fmla="*/ 2042 h 2727"/>
              <a:gd name="T2" fmla="*/ 2359 w 2360"/>
              <a:gd name="T3" fmla="*/ 684 h 2727"/>
              <a:gd name="T4" fmla="*/ 1180 w 2360"/>
              <a:gd name="T5" fmla="*/ 0 h 2727"/>
              <a:gd name="T6" fmla="*/ 0 w 2360"/>
              <a:gd name="T7" fmla="*/ 684 h 2727"/>
              <a:gd name="T8" fmla="*/ 0 w 2360"/>
              <a:gd name="T9" fmla="*/ 2042 h 2727"/>
              <a:gd name="T10" fmla="*/ 1180 w 2360"/>
              <a:gd name="T11" fmla="*/ 2726 h 2727"/>
              <a:gd name="T12" fmla="*/ 2359 w 2360"/>
              <a:gd name="T13" fmla="*/ 2042 h 2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360" h="2727">
                <a:moveTo>
                  <a:pt x="2359" y="2042"/>
                </a:moveTo>
                <a:lnTo>
                  <a:pt x="2359" y="684"/>
                </a:lnTo>
                <a:lnTo>
                  <a:pt x="1180" y="0"/>
                </a:lnTo>
                <a:lnTo>
                  <a:pt x="0" y="684"/>
                </a:lnTo>
                <a:lnTo>
                  <a:pt x="0" y="2042"/>
                </a:lnTo>
                <a:lnTo>
                  <a:pt x="1180" y="2726"/>
                </a:lnTo>
                <a:lnTo>
                  <a:pt x="2359" y="2042"/>
                </a:lnTo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 defTabSz="685663"/>
            <a:endParaRPr lang="es-MX">
              <a:solidFill>
                <a:srgbClr val="999999"/>
              </a:solidFill>
              <a:latin typeface="Calibri" panose="020F0502020204030204"/>
            </a:endParaRPr>
          </a:p>
        </p:txBody>
      </p:sp>
      <p:sp>
        <p:nvSpPr>
          <p:cNvPr id="85" name="Freeform 250">
            <a:extLst>
              <a:ext uri="{FF2B5EF4-FFF2-40B4-BE49-F238E27FC236}">
                <a16:creationId xmlns:a16="http://schemas.microsoft.com/office/drawing/2014/main" id="{7D2CF441-906F-4AE1-851B-01AB42A983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14" y="932689"/>
            <a:ext cx="897498" cy="1036737"/>
          </a:xfrm>
          <a:custGeom>
            <a:avLst/>
            <a:gdLst>
              <a:gd name="T0" fmla="*/ 2359 w 2360"/>
              <a:gd name="T1" fmla="*/ 2042 h 2727"/>
              <a:gd name="T2" fmla="*/ 2359 w 2360"/>
              <a:gd name="T3" fmla="*/ 684 h 2727"/>
              <a:gd name="T4" fmla="*/ 1180 w 2360"/>
              <a:gd name="T5" fmla="*/ 0 h 2727"/>
              <a:gd name="T6" fmla="*/ 0 w 2360"/>
              <a:gd name="T7" fmla="*/ 684 h 2727"/>
              <a:gd name="T8" fmla="*/ 0 w 2360"/>
              <a:gd name="T9" fmla="*/ 2042 h 2727"/>
              <a:gd name="T10" fmla="*/ 1180 w 2360"/>
              <a:gd name="T11" fmla="*/ 2726 h 2727"/>
              <a:gd name="T12" fmla="*/ 2359 w 2360"/>
              <a:gd name="T13" fmla="*/ 2042 h 2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360" h="2727">
                <a:moveTo>
                  <a:pt x="2359" y="2042"/>
                </a:moveTo>
                <a:lnTo>
                  <a:pt x="2359" y="684"/>
                </a:lnTo>
                <a:lnTo>
                  <a:pt x="1180" y="0"/>
                </a:lnTo>
                <a:lnTo>
                  <a:pt x="0" y="684"/>
                </a:lnTo>
                <a:lnTo>
                  <a:pt x="0" y="2042"/>
                </a:lnTo>
                <a:lnTo>
                  <a:pt x="1180" y="2726"/>
                </a:lnTo>
                <a:lnTo>
                  <a:pt x="2359" y="2042"/>
                </a:lnTo>
              </a:path>
            </a:pathLst>
          </a:custGeom>
          <a:solidFill>
            <a:srgbClr val="0070C0"/>
          </a:solidFill>
          <a:ln>
            <a:noFill/>
          </a:ln>
          <a:effectLst/>
        </p:spPr>
        <p:txBody>
          <a:bodyPr wrap="none" anchor="ctr"/>
          <a:lstStyle/>
          <a:p>
            <a:pPr defTabSz="685663"/>
            <a:endParaRPr lang="es-MX">
              <a:solidFill>
                <a:srgbClr val="999999"/>
              </a:solidFill>
              <a:latin typeface="Calibri" panose="020F0502020204030204"/>
            </a:endParaRPr>
          </a:p>
        </p:txBody>
      </p:sp>
      <p:sp>
        <p:nvSpPr>
          <p:cNvPr id="107" name="Freeform 239">
            <a:extLst>
              <a:ext uri="{FF2B5EF4-FFF2-40B4-BE49-F238E27FC236}">
                <a16:creationId xmlns:a16="http://schemas.microsoft.com/office/drawing/2014/main" id="{0239C9F4-EEB1-47B0-BD83-89774EEAC5D0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1179159" y="3145935"/>
            <a:ext cx="1118939" cy="2672366"/>
          </a:xfrm>
          <a:custGeom>
            <a:avLst/>
            <a:gdLst>
              <a:gd name="T0" fmla="*/ 1470 w 2941"/>
              <a:gd name="T1" fmla="*/ 0 h 7025"/>
              <a:gd name="T2" fmla="*/ 0 w 2941"/>
              <a:gd name="T3" fmla="*/ 846 h 7025"/>
              <a:gd name="T4" fmla="*/ 0 w 2941"/>
              <a:gd name="T5" fmla="*/ 872 h 7025"/>
              <a:gd name="T6" fmla="*/ 0 w 2941"/>
              <a:gd name="T7" fmla="*/ 872 h 7025"/>
              <a:gd name="T8" fmla="*/ 0 w 2941"/>
              <a:gd name="T9" fmla="*/ 7024 h 7025"/>
              <a:gd name="T10" fmla="*/ 2940 w 2941"/>
              <a:gd name="T11" fmla="*/ 7024 h 7025"/>
              <a:gd name="T12" fmla="*/ 2940 w 2941"/>
              <a:gd name="T13" fmla="*/ 2546 h 7025"/>
              <a:gd name="T14" fmla="*/ 2940 w 2941"/>
              <a:gd name="T15" fmla="*/ 872 h 7025"/>
              <a:gd name="T16" fmla="*/ 2940 w 2941"/>
              <a:gd name="T17" fmla="*/ 846 h 7025"/>
              <a:gd name="T18" fmla="*/ 1470 w 2941"/>
              <a:gd name="T19" fmla="*/ 0 h 70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941" h="7025">
                <a:moveTo>
                  <a:pt x="1470" y="0"/>
                </a:moveTo>
                <a:lnTo>
                  <a:pt x="0" y="846"/>
                </a:lnTo>
                <a:lnTo>
                  <a:pt x="0" y="872"/>
                </a:lnTo>
                <a:lnTo>
                  <a:pt x="0" y="872"/>
                </a:lnTo>
                <a:lnTo>
                  <a:pt x="0" y="7024"/>
                </a:lnTo>
                <a:lnTo>
                  <a:pt x="2940" y="7024"/>
                </a:lnTo>
                <a:lnTo>
                  <a:pt x="2940" y="2546"/>
                </a:lnTo>
                <a:lnTo>
                  <a:pt x="2940" y="872"/>
                </a:lnTo>
                <a:lnTo>
                  <a:pt x="2940" y="846"/>
                </a:lnTo>
                <a:lnTo>
                  <a:pt x="1470" y="0"/>
                </a:lnTo>
              </a:path>
            </a:pathLst>
          </a:custGeom>
          <a:solidFill>
            <a:schemeClr val="bg1">
              <a:lumMod val="95000"/>
            </a:schemeClr>
          </a:solidFill>
          <a:ln w="38100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pPr defTabSz="685663"/>
            <a:endParaRPr lang="es-MX">
              <a:solidFill>
                <a:srgbClr val="999999"/>
              </a:solidFill>
              <a:latin typeface="Calibri" panose="020F0502020204030204"/>
            </a:endParaRPr>
          </a:p>
        </p:txBody>
      </p:sp>
      <p:sp>
        <p:nvSpPr>
          <p:cNvPr id="108" name="Freeform 245">
            <a:extLst>
              <a:ext uri="{FF2B5EF4-FFF2-40B4-BE49-F238E27FC236}">
                <a16:creationId xmlns:a16="http://schemas.microsoft.com/office/drawing/2014/main" id="{564118FC-FB82-4B82-9D8D-A20094712B83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1850542" y="3963751"/>
            <a:ext cx="897500" cy="1036737"/>
          </a:xfrm>
          <a:custGeom>
            <a:avLst/>
            <a:gdLst>
              <a:gd name="T0" fmla="*/ 2359 w 2360"/>
              <a:gd name="T1" fmla="*/ 2042 h 2727"/>
              <a:gd name="T2" fmla="*/ 2359 w 2360"/>
              <a:gd name="T3" fmla="*/ 684 h 2727"/>
              <a:gd name="T4" fmla="*/ 1179 w 2360"/>
              <a:gd name="T5" fmla="*/ 0 h 2727"/>
              <a:gd name="T6" fmla="*/ 0 w 2360"/>
              <a:gd name="T7" fmla="*/ 684 h 2727"/>
              <a:gd name="T8" fmla="*/ 0 w 2360"/>
              <a:gd name="T9" fmla="*/ 2042 h 2727"/>
              <a:gd name="T10" fmla="*/ 1179 w 2360"/>
              <a:gd name="T11" fmla="*/ 2726 h 2727"/>
              <a:gd name="T12" fmla="*/ 2359 w 2360"/>
              <a:gd name="T13" fmla="*/ 2042 h 2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360" h="2727">
                <a:moveTo>
                  <a:pt x="2359" y="2042"/>
                </a:moveTo>
                <a:lnTo>
                  <a:pt x="2359" y="684"/>
                </a:lnTo>
                <a:lnTo>
                  <a:pt x="1179" y="0"/>
                </a:lnTo>
                <a:lnTo>
                  <a:pt x="0" y="684"/>
                </a:lnTo>
                <a:lnTo>
                  <a:pt x="0" y="2042"/>
                </a:lnTo>
                <a:lnTo>
                  <a:pt x="1179" y="2726"/>
                </a:lnTo>
                <a:lnTo>
                  <a:pt x="2359" y="2042"/>
                </a:lnTo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 defTabSz="685663"/>
            <a:endParaRPr lang="es-MX">
              <a:solidFill>
                <a:srgbClr val="999999"/>
              </a:solidFill>
              <a:latin typeface="Calibri" panose="020F0502020204030204"/>
            </a:endParaRPr>
          </a:p>
        </p:txBody>
      </p:sp>
      <p:sp>
        <p:nvSpPr>
          <p:cNvPr id="109" name="Freeform 239">
            <a:extLst>
              <a:ext uri="{FF2B5EF4-FFF2-40B4-BE49-F238E27FC236}">
                <a16:creationId xmlns:a16="http://schemas.microsoft.com/office/drawing/2014/main" id="{8D0F7B57-6F63-4682-9BF5-3EEB761B7B10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4117819" y="3145935"/>
            <a:ext cx="1118939" cy="2672366"/>
          </a:xfrm>
          <a:custGeom>
            <a:avLst/>
            <a:gdLst>
              <a:gd name="T0" fmla="*/ 1470 w 2941"/>
              <a:gd name="T1" fmla="*/ 0 h 7025"/>
              <a:gd name="T2" fmla="*/ 0 w 2941"/>
              <a:gd name="T3" fmla="*/ 846 h 7025"/>
              <a:gd name="T4" fmla="*/ 0 w 2941"/>
              <a:gd name="T5" fmla="*/ 872 h 7025"/>
              <a:gd name="T6" fmla="*/ 0 w 2941"/>
              <a:gd name="T7" fmla="*/ 872 h 7025"/>
              <a:gd name="T8" fmla="*/ 0 w 2941"/>
              <a:gd name="T9" fmla="*/ 7024 h 7025"/>
              <a:gd name="T10" fmla="*/ 2940 w 2941"/>
              <a:gd name="T11" fmla="*/ 7024 h 7025"/>
              <a:gd name="T12" fmla="*/ 2940 w 2941"/>
              <a:gd name="T13" fmla="*/ 2546 h 7025"/>
              <a:gd name="T14" fmla="*/ 2940 w 2941"/>
              <a:gd name="T15" fmla="*/ 872 h 7025"/>
              <a:gd name="T16" fmla="*/ 2940 w 2941"/>
              <a:gd name="T17" fmla="*/ 846 h 7025"/>
              <a:gd name="T18" fmla="*/ 1470 w 2941"/>
              <a:gd name="T19" fmla="*/ 0 h 70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941" h="7025">
                <a:moveTo>
                  <a:pt x="1470" y="0"/>
                </a:moveTo>
                <a:lnTo>
                  <a:pt x="0" y="846"/>
                </a:lnTo>
                <a:lnTo>
                  <a:pt x="0" y="872"/>
                </a:lnTo>
                <a:lnTo>
                  <a:pt x="0" y="872"/>
                </a:lnTo>
                <a:lnTo>
                  <a:pt x="0" y="7024"/>
                </a:lnTo>
                <a:lnTo>
                  <a:pt x="2940" y="7024"/>
                </a:lnTo>
                <a:lnTo>
                  <a:pt x="2940" y="2546"/>
                </a:lnTo>
                <a:lnTo>
                  <a:pt x="2940" y="872"/>
                </a:lnTo>
                <a:lnTo>
                  <a:pt x="2940" y="846"/>
                </a:lnTo>
                <a:lnTo>
                  <a:pt x="1470" y="0"/>
                </a:lnTo>
              </a:path>
            </a:pathLst>
          </a:custGeom>
          <a:solidFill>
            <a:schemeClr val="bg1">
              <a:lumMod val="95000"/>
            </a:schemeClr>
          </a:solidFill>
          <a:ln w="38100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pPr defTabSz="685663"/>
            <a:endParaRPr lang="es-MX">
              <a:solidFill>
                <a:srgbClr val="999999"/>
              </a:solidFill>
              <a:latin typeface="Calibri" panose="020F0502020204030204"/>
            </a:endParaRPr>
          </a:p>
        </p:txBody>
      </p:sp>
      <p:sp>
        <p:nvSpPr>
          <p:cNvPr id="110" name="Freeform 239">
            <a:extLst>
              <a:ext uri="{FF2B5EF4-FFF2-40B4-BE49-F238E27FC236}">
                <a16:creationId xmlns:a16="http://schemas.microsoft.com/office/drawing/2014/main" id="{77AFAB64-6EFF-4667-A836-15503D561FED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7057149" y="3145260"/>
            <a:ext cx="1118939" cy="2672366"/>
          </a:xfrm>
          <a:custGeom>
            <a:avLst/>
            <a:gdLst>
              <a:gd name="T0" fmla="*/ 1470 w 2941"/>
              <a:gd name="T1" fmla="*/ 0 h 7025"/>
              <a:gd name="T2" fmla="*/ 0 w 2941"/>
              <a:gd name="T3" fmla="*/ 846 h 7025"/>
              <a:gd name="T4" fmla="*/ 0 w 2941"/>
              <a:gd name="T5" fmla="*/ 872 h 7025"/>
              <a:gd name="T6" fmla="*/ 0 w 2941"/>
              <a:gd name="T7" fmla="*/ 872 h 7025"/>
              <a:gd name="T8" fmla="*/ 0 w 2941"/>
              <a:gd name="T9" fmla="*/ 7024 h 7025"/>
              <a:gd name="T10" fmla="*/ 2940 w 2941"/>
              <a:gd name="T11" fmla="*/ 7024 h 7025"/>
              <a:gd name="T12" fmla="*/ 2940 w 2941"/>
              <a:gd name="T13" fmla="*/ 2546 h 7025"/>
              <a:gd name="T14" fmla="*/ 2940 w 2941"/>
              <a:gd name="T15" fmla="*/ 872 h 7025"/>
              <a:gd name="T16" fmla="*/ 2940 w 2941"/>
              <a:gd name="T17" fmla="*/ 846 h 7025"/>
              <a:gd name="T18" fmla="*/ 1470 w 2941"/>
              <a:gd name="T19" fmla="*/ 0 h 70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941" h="7025">
                <a:moveTo>
                  <a:pt x="1470" y="0"/>
                </a:moveTo>
                <a:lnTo>
                  <a:pt x="0" y="846"/>
                </a:lnTo>
                <a:lnTo>
                  <a:pt x="0" y="872"/>
                </a:lnTo>
                <a:lnTo>
                  <a:pt x="0" y="872"/>
                </a:lnTo>
                <a:lnTo>
                  <a:pt x="0" y="7024"/>
                </a:lnTo>
                <a:lnTo>
                  <a:pt x="2940" y="7024"/>
                </a:lnTo>
                <a:lnTo>
                  <a:pt x="2940" y="2546"/>
                </a:lnTo>
                <a:lnTo>
                  <a:pt x="2940" y="872"/>
                </a:lnTo>
                <a:lnTo>
                  <a:pt x="2940" y="846"/>
                </a:lnTo>
                <a:lnTo>
                  <a:pt x="1470" y="0"/>
                </a:lnTo>
              </a:path>
            </a:pathLst>
          </a:custGeom>
          <a:solidFill>
            <a:schemeClr val="bg1">
              <a:lumMod val="95000"/>
            </a:schemeClr>
          </a:solidFill>
          <a:ln w="38100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pPr defTabSz="685663"/>
            <a:endParaRPr lang="es-MX">
              <a:solidFill>
                <a:srgbClr val="999999"/>
              </a:solidFill>
              <a:latin typeface="Calibri" panose="020F0502020204030204"/>
            </a:endParaRPr>
          </a:p>
        </p:txBody>
      </p:sp>
      <p:sp>
        <p:nvSpPr>
          <p:cNvPr id="111" name="Freeform 245">
            <a:extLst>
              <a:ext uri="{FF2B5EF4-FFF2-40B4-BE49-F238E27FC236}">
                <a16:creationId xmlns:a16="http://schemas.microsoft.com/office/drawing/2014/main" id="{3DCDFEC8-16F6-4846-A6A7-B253A556B3A4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4811034" y="3976090"/>
            <a:ext cx="897500" cy="1036737"/>
          </a:xfrm>
          <a:custGeom>
            <a:avLst/>
            <a:gdLst>
              <a:gd name="T0" fmla="*/ 2359 w 2360"/>
              <a:gd name="T1" fmla="*/ 2042 h 2727"/>
              <a:gd name="T2" fmla="*/ 2359 w 2360"/>
              <a:gd name="T3" fmla="*/ 684 h 2727"/>
              <a:gd name="T4" fmla="*/ 1179 w 2360"/>
              <a:gd name="T5" fmla="*/ 0 h 2727"/>
              <a:gd name="T6" fmla="*/ 0 w 2360"/>
              <a:gd name="T7" fmla="*/ 684 h 2727"/>
              <a:gd name="T8" fmla="*/ 0 w 2360"/>
              <a:gd name="T9" fmla="*/ 2042 h 2727"/>
              <a:gd name="T10" fmla="*/ 1179 w 2360"/>
              <a:gd name="T11" fmla="*/ 2726 h 2727"/>
              <a:gd name="T12" fmla="*/ 2359 w 2360"/>
              <a:gd name="T13" fmla="*/ 2042 h 2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360" h="2727">
                <a:moveTo>
                  <a:pt x="2359" y="2042"/>
                </a:moveTo>
                <a:lnTo>
                  <a:pt x="2359" y="684"/>
                </a:lnTo>
                <a:lnTo>
                  <a:pt x="1179" y="0"/>
                </a:lnTo>
                <a:lnTo>
                  <a:pt x="0" y="684"/>
                </a:lnTo>
                <a:lnTo>
                  <a:pt x="0" y="2042"/>
                </a:lnTo>
                <a:lnTo>
                  <a:pt x="1179" y="2726"/>
                </a:lnTo>
                <a:lnTo>
                  <a:pt x="2359" y="2042"/>
                </a:lnTo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 defTabSz="685663"/>
            <a:endParaRPr lang="es-MX">
              <a:solidFill>
                <a:srgbClr val="999999"/>
              </a:solidFill>
              <a:latin typeface="Calibri" panose="020F0502020204030204"/>
            </a:endParaRPr>
          </a:p>
        </p:txBody>
      </p:sp>
      <p:sp>
        <p:nvSpPr>
          <p:cNvPr id="112" name="Freeform 245">
            <a:extLst>
              <a:ext uri="{FF2B5EF4-FFF2-40B4-BE49-F238E27FC236}">
                <a16:creationId xmlns:a16="http://schemas.microsoft.com/office/drawing/2014/main" id="{71441292-7A86-4A0B-9753-DB2AFE054733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7748651" y="3953976"/>
            <a:ext cx="897500" cy="1036737"/>
          </a:xfrm>
          <a:custGeom>
            <a:avLst/>
            <a:gdLst>
              <a:gd name="T0" fmla="*/ 2359 w 2360"/>
              <a:gd name="T1" fmla="*/ 2042 h 2727"/>
              <a:gd name="T2" fmla="*/ 2359 w 2360"/>
              <a:gd name="T3" fmla="*/ 684 h 2727"/>
              <a:gd name="T4" fmla="*/ 1179 w 2360"/>
              <a:gd name="T5" fmla="*/ 0 h 2727"/>
              <a:gd name="T6" fmla="*/ 0 w 2360"/>
              <a:gd name="T7" fmla="*/ 684 h 2727"/>
              <a:gd name="T8" fmla="*/ 0 w 2360"/>
              <a:gd name="T9" fmla="*/ 2042 h 2727"/>
              <a:gd name="T10" fmla="*/ 1179 w 2360"/>
              <a:gd name="T11" fmla="*/ 2726 h 2727"/>
              <a:gd name="T12" fmla="*/ 2359 w 2360"/>
              <a:gd name="T13" fmla="*/ 2042 h 2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360" h="2727">
                <a:moveTo>
                  <a:pt x="2359" y="2042"/>
                </a:moveTo>
                <a:lnTo>
                  <a:pt x="2359" y="684"/>
                </a:lnTo>
                <a:lnTo>
                  <a:pt x="1179" y="0"/>
                </a:lnTo>
                <a:lnTo>
                  <a:pt x="0" y="684"/>
                </a:lnTo>
                <a:lnTo>
                  <a:pt x="0" y="2042"/>
                </a:lnTo>
                <a:lnTo>
                  <a:pt x="1179" y="2726"/>
                </a:lnTo>
                <a:lnTo>
                  <a:pt x="2359" y="2042"/>
                </a:lnTo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 defTabSz="685663"/>
            <a:endParaRPr lang="es-MX">
              <a:solidFill>
                <a:srgbClr val="999999"/>
              </a:solidFill>
              <a:latin typeface="Calibri" panose="020F0502020204030204"/>
            </a:endParaRP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8D8BED35-DC7C-410B-A577-BE9DD5B6D771}"/>
              </a:ext>
            </a:extLst>
          </p:cNvPr>
          <p:cNvSpPr txBox="1"/>
          <p:nvPr/>
        </p:nvSpPr>
        <p:spPr>
          <a:xfrm>
            <a:off x="449327" y="4132627"/>
            <a:ext cx="123431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l-SI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DIGITALNA PREOBRAZBA SLOVENSKEGA TURIZMA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236C91D2-CC99-466D-9CDD-6A3677B3F1CA}"/>
              </a:ext>
            </a:extLst>
          </p:cNvPr>
          <p:cNvSpPr txBox="1"/>
          <p:nvPr/>
        </p:nvSpPr>
        <p:spPr>
          <a:xfrm>
            <a:off x="3368830" y="4081435"/>
            <a:ext cx="1387108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l-SI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USMERITVE POLITIKE NA ZAKONODAJNEM IN FINANČNEM PODROČJU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E54AC8B3-F923-4DF6-A27A-490D99328A16}"/>
              </a:ext>
            </a:extLst>
          </p:cNvPr>
          <p:cNvSpPr txBox="1"/>
          <p:nvPr/>
        </p:nvSpPr>
        <p:spPr>
          <a:xfrm>
            <a:off x="6298531" y="3900441"/>
            <a:ext cx="169632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l-SI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INSTITUCIONALNI OKVIR in HORIZONTALNO  MEDRESORSKO UPRAVLJANJE/ USKLAJEVANJE POLITIK</a:t>
            </a:r>
            <a:br>
              <a:rPr lang="sl-SI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sl-SI" sz="1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C9715450-8CC0-481E-9B4E-4529626EFFF0}"/>
              </a:ext>
            </a:extLst>
          </p:cNvPr>
          <p:cNvSpPr txBox="1"/>
          <p:nvPr/>
        </p:nvSpPr>
        <p:spPr>
          <a:xfrm>
            <a:off x="0" y="-12322"/>
            <a:ext cx="9143999" cy="30008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sl-SI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KLJUČNE POLITIKE (7)</a:t>
            </a:r>
            <a:endParaRPr lang="en-GB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AF43BC78-1D10-426C-ADDF-59998C689718}"/>
              </a:ext>
            </a:extLst>
          </p:cNvPr>
          <p:cNvSpPr txBox="1"/>
          <p:nvPr/>
        </p:nvSpPr>
        <p:spPr>
          <a:xfrm flipH="1">
            <a:off x="14665590" y="673083"/>
            <a:ext cx="306025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sl-SI" sz="1800" dirty="0">
                <a:solidFill>
                  <a:schemeClr val="bg1"/>
                </a:solidFill>
                <a:ea typeface="Roboto Medium" panose="02000000000000000000" pitchFamily="2" charset="0"/>
                <a:cs typeface="Poppins Medium" pitchFamily="2" charset="77"/>
              </a:rPr>
              <a:t>1</a:t>
            </a:r>
            <a:endParaRPr lang="en-US" sz="1800" dirty="0">
              <a:solidFill>
                <a:schemeClr val="bg1"/>
              </a:solidFill>
              <a:ea typeface="Roboto Medium" panose="02000000000000000000" pitchFamily="2" charset="0"/>
              <a:cs typeface="Poppins Medium" pitchFamily="2" charset="77"/>
            </a:endParaRPr>
          </a:p>
        </p:txBody>
      </p:sp>
      <p:sp>
        <p:nvSpPr>
          <p:cNvPr id="163" name="Freeform 41">
            <a:extLst>
              <a:ext uri="{FF2B5EF4-FFF2-40B4-BE49-F238E27FC236}">
                <a16:creationId xmlns:a16="http://schemas.microsoft.com/office/drawing/2014/main" id="{4D45542E-869D-443A-BE9C-7C06FAA71A58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8314893" y="1300321"/>
            <a:ext cx="287129" cy="354017"/>
          </a:xfrm>
          <a:custGeom>
            <a:avLst/>
            <a:gdLst>
              <a:gd name="T0" fmla="*/ 18426 w 18444"/>
              <a:gd name="T1" fmla="*/ 14826 h 22852"/>
              <a:gd name="T2" fmla="*/ 18426 w 18444"/>
              <a:gd name="T3" fmla="*/ 15812 h 22852"/>
              <a:gd name="T4" fmla="*/ 17574 w 18444"/>
              <a:gd name="T5" fmla="*/ 17972 h 22852"/>
              <a:gd name="T6" fmla="*/ 15494 w 18444"/>
              <a:gd name="T7" fmla="*/ 18852 h 22852"/>
              <a:gd name="T8" fmla="*/ 14640 w 18444"/>
              <a:gd name="T9" fmla="*/ 18852 h 22852"/>
              <a:gd name="T10" fmla="*/ 10774 w 18444"/>
              <a:gd name="T11" fmla="*/ 22852 h 22852"/>
              <a:gd name="T12" fmla="*/ 10774 w 18444"/>
              <a:gd name="T13" fmla="*/ 18852 h 22852"/>
              <a:gd name="T14" fmla="*/ 2906 w 18444"/>
              <a:gd name="T15" fmla="*/ 18852 h 22852"/>
              <a:gd name="T16" fmla="*/ 854 w 18444"/>
              <a:gd name="T17" fmla="*/ 17972 h 22852"/>
              <a:gd name="T18" fmla="*/ 0 w 18444"/>
              <a:gd name="T19" fmla="*/ 15812 h 22852"/>
              <a:gd name="T20" fmla="*/ 0 w 18444"/>
              <a:gd name="T21" fmla="*/ 14826 h 22852"/>
              <a:gd name="T22" fmla="*/ 18426 w 18444"/>
              <a:gd name="T23" fmla="*/ 14826 h 22852"/>
              <a:gd name="T24" fmla="*/ 18426 w 18444"/>
              <a:gd name="T25" fmla="*/ 9972 h 22852"/>
              <a:gd name="T26" fmla="*/ 18426 w 18444"/>
              <a:gd name="T27" fmla="*/ 13786 h 22852"/>
              <a:gd name="T28" fmla="*/ 0 w 18444"/>
              <a:gd name="T29" fmla="*/ 13786 h 22852"/>
              <a:gd name="T30" fmla="*/ 0 w 18444"/>
              <a:gd name="T31" fmla="*/ 9972 h 22852"/>
              <a:gd name="T32" fmla="*/ 18426 w 18444"/>
              <a:gd name="T33" fmla="*/ 9972 h 22852"/>
              <a:gd name="T34" fmla="*/ 18426 w 18444"/>
              <a:gd name="T35" fmla="*/ 5092 h 22852"/>
              <a:gd name="T36" fmla="*/ 18426 w 18444"/>
              <a:gd name="T37" fmla="*/ 8906 h 22852"/>
              <a:gd name="T38" fmla="*/ 0 w 18444"/>
              <a:gd name="T39" fmla="*/ 8906 h 22852"/>
              <a:gd name="T40" fmla="*/ 0 w 18444"/>
              <a:gd name="T41" fmla="*/ 5092 h 22852"/>
              <a:gd name="T42" fmla="*/ 18426 w 18444"/>
              <a:gd name="T43" fmla="*/ 5092 h 22852"/>
              <a:gd name="T44" fmla="*/ 18426 w 18444"/>
              <a:gd name="T45" fmla="*/ 3012 h 22852"/>
              <a:gd name="T46" fmla="*/ 18426 w 18444"/>
              <a:gd name="T47" fmla="*/ 4000 h 22852"/>
              <a:gd name="T48" fmla="*/ 0 w 18444"/>
              <a:gd name="T49" fmla="*/ 4000 h 22852"/>
              <a:gd name="T50" fmla="*/ 0 w 18444"/>
              <a:gd name="T51" fmla="*/ 3012 h 22852"/>
              <a:gd name="T52" fmla="*/ 854 w 18444"/>
              <a:gd name="T53" fmla="*/ 880 h 22852"/>
              <a:gd name="T54" fmla="*/ 2906 w 18444"/>
              <a:gd name="T55" fmla="*/ 0 h 22852"/>
              <a:gd name="T56" fmla="*/ 15494 w 18444"/>
              <a:gd name="T57" fmla="*/ 0 h 22852"/>
              <a:gd name="T58" fmla="*/ 17574 w 18444"/>
              <a:gd name="T59" fmla="*/ 880 h 22852"/>
              <a:gd name="T60" fmla="*/ 18426 w 18444"/>
              <a:gd name="T61" fmla="*/ 3012 h 228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8444" h="22852">
                <a:moveTo>
                  <a:pt x="18426" y="14826"/>
                </a:moveTo>
                <a:lnTo>
                  <a:pt x="18426" y="15812"/>
                </a:lnTo>
                <a:cubicBezTo>
                  <a:pt x="18426" y="16648"/>
                  <a:pt x="18142" y="17368"/>
                  <a:pt x="17574" y="17972"/>
                </a:cubicBezTo>
                <a:cubicBezTo>
                  <a:pt x="17004" y="18578"/>
                  <a:pt x="16312" y="18870"/>
                  <a:pt x="15494" y="18852"/>
                </a:cubicBezTo>
                <a:lnTo>
                  <a:pt x="14640" y="18852"/>
                </a:lnTo>
                <a:lnTo>
                  <a:pt x="10774" y="22852"/>
                </a:lnTo>
                <a:lnTo>
                  <a:pt x="10774" y="18852"/>
                </a:lnTo>
                <a:lnTo>
                  <a:pt x="2906" y="18852"/>
                </a:lnTo>
                <a:cubicBezTo>
                  <a:pt x="2106" y="18852"/>
                  <a:pt x="1422" y="18560"/>
                  <a:pt x="854" y="17972"/>
                </a:cubicBezTo>
                <a:cubicBezTo>
                  <a:pt x="284" y="17386"/>
                  <a:pt x="0" y="16666"/>
                  <a:pt x="0" y="15812"/>
                </a:cubicBezTo>
                <a:lnTo>
                  <a:pt x="0" y="14826"/>
                </a:lnTo>
                <a:lnTo>
                  <a:pt x="18426" y="14826"/>
                </a:lnTo>
                <a:close/>
                <a:moveTo>
                  <a:pt x="18426" y="9972"/>
                </a:moveTo>
                <a:lnTo>
                  <a:pt x="18426" y="13786"/>
                </a:lnTo>
                <a:lnTo>
                  <a:pt x="0" y="13786"/>
                </a:lnTo>
                <a:lnTo>
                  <a:pt x="0" y="9972"/>
                </a:lnTo>
                <a:lnTo>
                  <a:pt x="18426" y="9972"/>
                </a:lnTo>
                <a:close/>
                <a:moveTo>
                  <a:pt x="18426" y="5092"/>
                </a:moveTo>
                <a:lnTo>
                  <a:pt x="18426" y="8906"/>
                </a:lnTo>
                <a:lnTo>
                  <a:pt x="0" y="8906"/>
                </a:lnTo>
                <a:lnTo>
                  <a:pt x="0" y="5092"/>
                </a:lnTo>
                <a:lnTo>
                  <a:pt x="18426" y="5092"/>
                </a:lnTo>
                <a:close/>
                <a:moveTo>
                  <a:pt x="18426" y="3012"/>
                </a:moveTo>
                <a:lnTo>
                  <a:pt x="18426" y="4000"/>
                </a:lnTo>
                <a:lnTo>
                  <a:pt x="0" y="4000"/>
                </a:lnTo>
                <a:lnTo>
                  <a:pt x="0" y="3012"/>
                </a:lnTo>
                <a:cubicBezTo>
                  <a:pt x="0" y="2178"/>
                  <a:pt x="284" y="1466"/>
                  <a:pt x="854" y="880"/>
                </a:cubicBezTo>
                <a:cubicBezTo>
                  <a:pt x="1422" y="292"/>
                  <a:pt x="2106" y="0"/>
                  <a:pt x="2906" y="0"/>
                </a:cubicBezTo>
                <a:lnTo>
                  <a:pt x="15494" y="0"/>
                </a:lnTo>
                <a:cubicBezTo>
                  <a:pt x="16294" y="0"/>
                  <a:pt x="16986" y="292"/>
                  <a:pt x="17574" y="880"/>
                </a:cubicBezTo>
                <a:cubicBezTo>
                  <a:pt x="18160" y="1466"/>
                  <a:pt x="18444" y="2178"/>
                  <a:pt x="18426" y="3012"/>
                </a:cubicBez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4" name="Freeform 33">
            <a:extLst>
              <a:ext uri="{FF2B5EF4-FFF2-40B4-BE49-F238E27FC236}">
                <a16:creationId xmlns:a16="http://schemas.microsoft.com/office/drawing/2014/main" id="{392D2B41-AA9F-4345-BA7D-A36A99333471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565476" y="1298103"/>
            <a:ext cx="357632" cy="356235"/>
          </a:xfrm>
          <a:custGeom>
            <a:avLst/>
            <a:gdLst>
              <a:gd name="T0" fmla="*/ 13334 w 26666"/>
              <a:gd name="T1" fmla="*/ 12134 h 26666"/>
              <a:gd name="T2" fmla="*/ 10960 w 26666"/>
              <a:gd name="T3" fmla="*/ 8000 h 26666"/>
              <a:gd name="T4" fmla="*/ 5786 w 26666"/>
              <a:gd name="T5" fmla="*/ 3280 h 26666"/>
              <a:gd name="T6" fmla="*/ 4746 w 26666"/>
              <a:gd name="T7" fmla="*/ 2746 h 26666"/>
              <a:gd name="T8" fmla="*/ 3360 w 26666"/>
              <a:gd name="T9" fmla="*/ 2266 h 26666"/>
              <a:gd name="T10" fmla="*/ 3866 w 26666"/>
              <a:gd name="T11" fmla="*/ 2826 h 26666"/>
              <a:gd name="T12" fmla="*/ 4426 w 26666"/>
              <a:gd name="T13" fmla="*/ 3280 h 26666"/>
              <a:gd name="T14" fmla="*/ 6106 w 26666"/>
              <a:gd name="T15" fmla="*/ 4666 h 26666"/>
              <a:gd name="T16" fmla="*/ 7520 w 26666"/>
              <a:gd name="T17" fmla="*/ 6400 h 26666"/>
              <a:gd name="T18" fmla="*/ 8560 w 26666"/>
              <a:gd name="T19" fmla="*/ 8106 h 26666"/>
              <a:gd name="T20" fmla="*/ 9626 w 26666"/>
              <a:gd name="T21" fmla="*/ 10054 h 26666"/>
              <a:gd name="T22" fmla="*/ 9814 w 26666"/>
              <a:gd name="T23" fmla="*/ 10426 h 26666"/>
              <a:gd name="T24" fmla="*/ 11066 w 26666"/>
              <a:gd name="T25" fmla="*/ 12694 h 26666"/>
              <a:gd name="T26" fmla="*/ 12506 w 26666"/>
              <a:gd name="T27" fmla="*/ 14986 h 26666"/>
              <a:gd name="T28" fmla="*/ 14240 w 26666"/>
              <a:gd name="T29" fmla="*/ 17226 h 26666"/>
              <a:gd name="T30" fmla="*/ 16186 w 26666"/>
              <a:gd name="T31" fmla="*/ 19066 h 26666"/>
              <a:gd name="T32" fmla="*/ 18400 w 26666"/>
              <a:gd name="T33" fmla="*/ 20400 h 26666"/>
              <a:gd name="T34" fmla="*/ 20694 w 26666"/>
              <a:gd name="T35" fmla="*/ 21280 h 26666"/>
              <a:gd name="T36" fmla="*/ 19946 w 26666"/>
              <a:gd name="T37" fmla="*/ 20746 h 26666"/>
              <a:gd name="T38" fmla="*/ 18746 w 26666"/>
              <a:gd name="T39" fmla="*/ 19894 h 26666"/>
              <a:gd name="T40" fmla="*/ 16080 w 26666"/>
              <a:gd name="T41" fmla="*/ 16746 h 26666"/>
              <a:gd name="T42" fmla="*/ 13334 w 26666"/>
              <a:gd name="T43" fmla="*/ 12134 h 26666"/>
              <a:gd name="T44" fmla="*/ 8160 w 26666"/>
              <a:gd name="T45" fmla="*/ 20214 h 26666"/>
              <a:gd name="T46" fmla="*/ 6186 w 26666"/>
              <a:gd name="T47" fmla="*/ 18374 h 26666"/>
              <a:gd name="T48" fmla="*/ 4746 w 26666"/>
              <a:gd name="T49" fmla="*/ 16214 h 26666"/>
              <a:gd name="T50" fmla="*/ 3680 w 26666"/>
              <a:gd name="T51" fmla="*/ 13920 h 26666"/>
              <a:gd name="T52" fmla="*/ 2826 w 26666"/>
              <a:gd name="T53" fmla="*/ 11146 h 26666"/>
              <a:gd name="T54" fmla="*/ 2054 w 26666"/>
              <a:gd name="T55" fmla="*/ 8054 h 26666"/>
              <a:gd name="T56" fmla="*/ 1146 w 26666"/>
              <a:gd name="T57" fmla="*/ 4294 h 26666"/>
              <a:gd name="T58" fmla="*/ 0 w 26666"/>
              <a:gd name="T59" fmla="*/ 0 h 26666"/>
              <a:gd name="T60" fmla="*/ 7414 w 26666"/>
              <a:gd name="T61" fmla="*/ 534 h 26666"/>
              <a:gd name="T62" fmla="*/ 13040 w 26666"/>
              <a:gd name="T63" fmla="*/ 1894 h 26666"/>
              <a:gd name="T64" fmla="*/ 17066 w 26666"/>
              <a:gd name="T65" fmla="*/ 4054 h 26666"/>
              <a:gd name="T66" fmla="*/ 19840 w 26666"/>
              <a:gd name="T67" fmla="*/ 6614 h 26666"/>
              <a:gd name="T68" fmla="*/ 21466 w 26666"/>
              <a:gd name="T69" fmla="*/ 9574 h 26666"/>
              <a:gd name="T70" fmla="*/ 22320 w 26666"/>
              <a:gd name="T71" fmla="*/ 12534 h 26666"/>
              <a:gd name="T72" fmla="*/ 22506 w 26666"/>
              <a:gd name="T73" fmla="*/ 15494 h 26666"/>
              <a:gd name="T74" fmla="*/ 22346 w 26666"/>
              <a:gd name="T75" fmla="*/ 18080 h 26666"/>
              <a:gd name="T76" fmla="*/ 22054 w 26666"/>
              <a:gd name="T77" fmla="*/ 20214 h 26666"/>
              <a:gd name="T78" fmla="*/ 21866 w 26666"/>
              <a:gd name="T79" fmla="*/ 21786 h 26666"/>
              <a:gd name="T80" fmla="*/ 26666 w 26666"/>
              <a:gd name="T81" fmla="*/ 26666 h 26666"/>
              <a:gd name="T82" fmla="*/ 25120 w 26666"/>
              <a:gd name="T83" fmla="*/ 26666 h 26666"/>
              <a:gd name="T84" fmla="*/ 20934 w 26666"/>
              <a:gd name="T85" fmla="*/ 22426 h 26666"/>
              <a:gd name="T86" fmla="*/ 19574 w 26666"/>
              <a:gd name="T87" fmla="*/ 22640 h 26666"/>
              <a:gd name="T88" fmla="*/ 17760 w 26666"/>
              <a:gd name="T89" fmla="*/ 22906 h 26666"/>
              <a:gd name="T90" fmla="*/ 15706 w 26666"/>
              <a:gd name="T91" fmla="*/ 23014 h 26666"/>
              <a:gd name="T92" fmla="*/ 13334 w 26666"/>
              <a:gd name="T93" fmla="*/ 22746 h 26666"/>
              <a:gd name="T94" fmla="*/ 10826 w 26666"/>
              <a:gd name="T95" fmla="*/ 21866 h 26666"/>
              <a:gd name="T96" fmla="*/ 8160 w 26666"/>
              <a:gd name="T97" fmla="*/ 20214 h 266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26666" h="26666">
                <a:moveTo>
                  <a:pt x="13334" y="12134"/>
                </a:moveTo>
                <a:cubicBezTo>
                  <a:pt x="12302" y="10196"/>
                  <a:pt x="11512" y="8818"/>
                  <a:pt x="10960" y="8000"/>
                </a:cubicBezTo>
                <a:cubicBezTo>
                  <a:pt x="9574" y="5992"/>
                  <a:pt x="7848" y="4418"/>
                  <a:pt x="5786" y="3280"/>
                </a:cubicBezTo>
                <a:cubicBezTo>
                  <a:pt x="5448" y="3084"/>
                  <a:pt x="5102" y="2906"/>
                  <a:pt x="4746" y="2746"/>
                </a:cubicBezTo>
                <a:cubicBezTo>
                  <a:pt x="3858" y="2338"/>
                  <a:pt x="3396" y="2178"/>
                  <a:pt x="3360" y="2266"/>
                </a:cubicBezTo>
                <a:cubicBezTo>
                  <a:pt x="3324" y="2356"/>
                  <a:pt x="3494" y="2542"/>
                  <a:pt x="3866" y="2826"/>
                </a:cubicBezTo>
                <a:lnTo>
                  <a:pt x="4426" y="3280"/>
                </a:lnTo>
                <a:cubicBezTo>
                  <a:pt x="5048" y="3706"/>
                  <a:pt x="5608" y="4168"/>
                  <a:pt x="6106" y="4666"/>
                </a:cubicBezTo>
                <a:cubicBezTo>
                  <a:pt x="6604" y="5164"/>
                  <a:pt x="7076" y="5742"/>
                  <a:pt x="7520" y="6400"/>
                </a:cubicBezTo>
                <a:cubicBezTo>
                  <a:pt x="7964" y="7058"/>
                  <a:pt x="8312" y="7626"/>
                  <a:pt x="8560" y="8106"/>
                </a:cubicBezTo>
                <a:cubicBezTo>
                  <a:pt x="8808" y="8586"/>
                  <a:pt x="9164" y="9236"/>
                  <a:pt x="9626" y="10054"/>
                </a:cubicBezTo>
                <a:cubicBezTo>
                  <a:pt x="9716" y="10214"/>
                  <a:pt x="9778" y="10338"/>
                  <a:pt x="9814" y="10426"/>
                </a:cubicBezTo>
                <a:cubicBezTo>
                  <a:pt x="10240" y="11244"/>
                  <a:pt x="10658" y="12000"/>
                  <a:pt x="11066" y="12694"/>
                </a:cubicBezTo>
                <a:cubicBezTo>
                  <a:pt x="11476" y="13386"/>
                  <a:pt x="11956" y="14152"/>
                  <a:pt x="12506" y="14986"/>
                </a:cubicBezTo>
                <a:cubicBezTo>
                  <a:pt x="13058" y="15822"/>
                  <a:pt x="13636" y="16568"/>
                  <a:pt x="14240" y="17226"/>
                </a:cubicBezTo>
                <a:cubicBezTo>
                  <a:pt x="14844" y="17884"/>
                  <a:pt x="15494" y="18498"/>
                  <a:pt x="16186" y="19066"/>
                </a:cubicBezTo>
                <a:cubicBezTo>
                  <a:pt x="16880" y="19636"/>
                  <a:pt x="17618" y="20080"/>
                  <a:pt x="18400" y="20400"/>
                </a:cubicBezTo>
                <a:cubicBezTo>
                  <a:pt x="19912" y="21058"/>
                  <a:pt x="20676" y="21352"/>
                  <a:pt x="20694" y="21280"/>
                </a:cubicBezTo>
                <a:cubicBezTo>
                  <a:pt x="20694" y="21262"/>
                  <a:pt x="20444" y="21084"/>
                  <a:pt x="19946" y="20746"/>
                </a:cubicBezTo>
                <a:cubicBezTo>
                  <a:pt x="19432" y="20392"/>
                  <a:pt x="19032" y="20106"/>
                  <a:pt x="18746" y="19894"/>
                </a:cubicBezTo>
                <a:cubicBezTo>
                  <a:pt x="17982" y="19324"/>
                  <a:pt x="17094" y="18276"/>
                  <a:pt x="16080" y="16746"/>
                </a:cubicBezTo>
                <a:cubicBezTo>
                  <a:pt x="15066" y="15218"/>
                  <a:pt x="14152" y="13680"/>
                  <a:pt x="13334" y="12134"/>
                </a:cubicBezTo>
                <a:close/>
                <a:moveTo>
                  <a:pt x="8160" y="20214"/>
                </a:moveTo>
                <a:cubicBezTo>
                  <a:pt x="7414" y="19626"/>
                  <a:pt x="6756" y="19014"/>
                  <a:pt x="6186" y="18374"/>
                </a:cubicBezTo>
                <a:cubicBezTo>
                  <a:pt x="5618" y="17734"/>
                  <a:pt x="5138" y="17014"/>
                  <a:pt x="4746" y="16214"/>
                </a:cubicBezTo>
                <a:cubicBezTo>
                  <a:pt x="4356" y="15414"/>
                  <a:pt x="4000" y="14648"/>
                  <a:pt x="3680" y="13920"/>
                </a:cubicBezTo>
                <a:cubicBezTo>
                  <a:pt x="3360" y="13192"/>
                  <a:pt x="3076" y="12266"/>
                  <a:pt x="2826" y="11146"/>
                </a:cubicBezTo>
                <a:cubicBezTo>
                  <a:pt x="2578" y="10026"/>
                  <a:pt x="2320" y="8996"/>
                  <a:pt x="2054" y="8054"/>
                </a:cubicBezTo>
                <a:cubicBezTo>
                  <a:pt x="1786" y="7112"/>
                  <a:pt x="1484" y="5858"/>
                  <a:pt x="1146" y="4294"/>
                </a:cubicBezTo>
                <a:cubicBezTo>
                  <a:pt x="808" y="2728"/>
                  <a:pt x="426" y="1298"/>
                  <a:pt x="0" y="0"/>
                </a:cubicBezTo>
                <a:cubicBezTo>
                  <a:pt x="2702" y="0"/>
                  <a:pt x="5174" y="178"/>
                  <a:pt x="7414" y="534"/>
                </a:cubicBezTo>
                <a:cubicBezTo>
                  <a:pt x="9654" y="888"/>
                  <a:pt x="11528" y="1342"/>
                  <a:pt x="13040" y="1894"/>
                </a:cubicBezTo>
                <a:cubicBezTo>
                  <a:pt x="14552" y="2444"/>
                  <a:pt x="15894" y="3164"/>
                  <a:pt x="17066" y="4054"/>
                </a:cubicBezTo>
                <a:cubicBezTo>
                  <a:pt x="18240" y="4942"/>
                  <a:pt x="19164" y="5796"/>
                  <a:pt x="19840" y="6614"/>
                </a:cubicBezTo>
                <a:cubicBezTo>
                  <a:pt x="20516" y="7432"/>
                  <a:pt x="21058" y="8418"/>
                  <a:pt x="21466" y="9574"/>
                </a:cubicBezTo>
                <a:cubicBezTo>
                  <a:pt x="21876" y="10728"/>
                  <a:pt x="22160" y="11716"/>
                  <a:pt x="22320" y="12534"/>
                </a:cubicBezTo>
                <a:cubicBezTo>
                  <a:pt x="22480" y="13352"/>
                  <a:pt x="22542" y="14338"/>
                  <a:pt x="22506" y="15494"/>
                </a:cubicBezTo>
                <a:cubicBezTo>
                  <a:pt x="22472" y="16648"/>
                  <a:pt x="22418" y="17512"/>
                  <a:pt x="22346" y="18080"/>
                </a:cubicBezTo>
                <a:cubicBezTo>
                  <a:pt x="22276" y="18648"/>
                  <a:pt x="22178" y="19360"/>
                  <a:pt x="22054" y="20214"/>
                </a:cubicBezTo>
                <a:cubicBezTo>
                  <a:pt x="21928" y="21066"/>
                  <a:pt x="21866" y="21592"/>
                  <a:pt x="21866" y="21786"/>
                </a:cubicBezTo>
                <a:lnTo>
                  <a:pt x="26666" y="26666"/>
                </a:lnTo>
                <a:lnTo>
                  <a:pt x="25120" y="26666"/>
                </a:lnTo>
                <a:lnTo>
                  <a:pt x="20934" y="22426"/>
                </a:lnTo>
                <a:cubicBezTo>
                  <a:pt x="20720" y="22444"/>
                  <a:pt x="20266" y="22516"/>
                  <a:pt x="19574" y="22640"/>
                </a:cubicBezTo>
                <a:cubicBezTo>
                  <a:pt x="18880" y="22764"/>
                  <a:pt x="18276" y="22854"/>
                  <a:pt x="17760" y="22906"/>
                </a:cubicBezTo>
                <a:cubicBezTo>
                  <a:pt x="17244" y="22960"/>
                  <a:pt x="16560" y="22996"/>
                  <a:pt x="15706" y="23014"/>
                </a:cubicBezTo>
                <a:cubicBezTo>
                  <a:pt x="14854" y="23032"/>
                  <a:pt x="14062" y="22942"/>
                  <a:pt x="13334" y="22746"/>
                </a:cubicBezTo>
                <a:cubicBezTo>
                  <a:pt x="12604" y="22552"/>
                  <a:pt x="11768" y="22258"/>
                  <a:pt x="10826" y="21866"/>
                </a:cubicBezTo>
                <a:cubicBezTo>
                  <a:pt x="9884" y="21476"/>
                  <a:pt x="8996" y="20924"/>
                  <a:pt x="8160" y="20214"/>
                </a:cubicBez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6" name="Freeform 71">
            <a:extLst>
              <a:ext uri="{FF2B5EF4-FFF2-40B4-BE49-F238E27FC236}">
                <a16:creationId xmlns:a16="http://schemas.microsoft.com/office/drawing/2014/main" id="{CF626D30-7F83-4341-97DF-EB5A2EAE0F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1202" y="1289896"/>
            <a:ext cx="363459" cy="364442"/>
          </a:xfrm>
          <a:custGeom>
            <a:avLst/>
            <a:gdLst>
              <a:gd name="T0" fmla="*/ 188131 w 609"/>
              <a:gd name="T1" fmla="*/ 130421 h 602"/>
              <a:gd name="T2" fmla="*/ 188131 w 609"/>
              <a:gd name="T3" fmla="*/ 130421 h 602"/>
              <a:gd name="T4" fmla="*/ 180577 w 609"/>
              <a:gd name="T5" fmla="*/ 148123 h 602"/>
              <a:gd name="T6" fmla="*/ 188131 w 609"/>
              <a:gd name="T7" fmla="*/ 181360 h 602"/>
              <a:gd name="T8" fmla="*/ 183095 w 609"/>
              <a:gd name="T9" fmla="*/ 188947 h 602"/>
              <a:gd name="T10" fmla="*/ 150002 w 609"/>
              <a:gd name="T11" fmla="*/ 178831 h 602"/>
              <a:gd name="T12" fmla="*/ 129857 w 609"/>
              <a:gd name="T13" fmla="*/ 188947 h 602"/>
              <a:gd name="T14" fmla="*/ 132375 w 609"/>
              <a:gd name="T15" fmla="*/ 188947 h 602"/>
              <a:gd name="T16" fmla="*/ 111872 w 609"/>
              <a:gd name="T17" fmla="*/ 217127 h 602"/>
              <a:gd name="T18" fmla="*/ 106836 w 609"/>
              <a:gd name="T19" fmla="*/ 217127 h 602"/>
              <a:gd name="T20" fmla="*/ 86332 w 609"/>
              <a:gd name="T21" fmla="*/ 186418 h 602"/>
              <a:gd name="T22" fmla="*/ 68706 w 609"/>
              <a:gd name="T23" fmla="*/ 178831 h 602"/>
              <a:gd name="T24" fmla="*/ 68706 w 609"/>
              <a:gd name="T25" fmla="*/ 181360 h 602"/>
              <a:gd name="T26" fmla="*/ 35612 w 609"/>
              <a:gd name="T27" fmla="*/ 186418 h 602"/>
              <a:gd name="T28" fmla="*/ 30576 w 609"/>
              <a:gd name="T29" fmla="*/ 183889 h 602"/>
              <a:gd name="T30" fmla="*/ 38130 w 609"/>
              <a:gd name="T31" fmla="*/ 148123 h 602"/>
              <a:gd name="T32" fmla="*/ 30576 w 609"/>
              <a:gd name="T33" fmla="*/ 130421 h 602"/>
              <a:gd name="T34" fmla="*/ 0 w 609"/>
              <a:gd name="T35" fmla="*/ 109828 h 602"/>
              <a:gd name="T36" fmla="*/ 0 w 609"/>
              <a:gd name="T37" fmla="*/ 104770 h 602"/>
              <a:gd name="T38" fmla="*/ 30576 w 609"/>
              <a:gd name="T39" fmla="*/ 86706 h 602"/>
              <a:gd name="T40" fmla="*/ 38130 w 609"/>
              <a:gd name="T41" fmla="*/ 66475 h 602"/>
              <a:gd name="T42" fmla="*/ 30576 w 609"/>
              <a:gd name="T43" fmla="*/ 33237 h 602"/>
              <a:gd name="T44" fmla="*/ 35612 w 609"/>
              <a:gd name="T45" fmla="*/ 28180 h 602"/>
              <a:gd name="T46" fmla="*/ 68706 w 609"/>
              <a:gd name="T47" fmla="*/ 35766 h 602"/>
              <a:gd name="T48" fmla="*/ 86332 w 609"/>
              <a:gd name="T49" fmla="*/ 28180 h 602"/>
              <a:gd name="T50" fmla="*/ 106836 w 609"/>
              <a:gd name="T51" fmla="*/ 0 h 602"/>
              <a:gd name="T52" fmla="*/ 111872 w 609"/>
              <a:gd name="T53" fmla="*/ 0 h 602"/>
              <a:gd name="T54" fmla="*/ 132375 w 609"/>
              <a:gd name="T55" fmla="*/ 28180 h 602"/>
              <a:gd name="T56" fmla="*/ 150002 w 609"/>
              <a:gd name="T57" fmla="*/ 35766 h 602"/>
              <a:gd name="T58" fmla="*/ 183095 w 609"/>
              <a:gd name="T59" fmla="*/ 28180 h 602"/>
              <a:gd name="T60" fmla="*/ 188131 w 609"/>
              <a:gd name="T61" fmla="*/ 33237 h 602"/>
              <a:gd name="T62" fmla="*/ 180577 w 609"/>
              <a:gd name="T63" fmla="*/ 66475 h 602"/>
              <a:gd name="T64" fmla="*/ 188131 w 609"/>
              <a:gd name="T65" fmla="*/ 86706 h 602"/>
              <a:gd name="T66" fmla="*/ 218707 w 609"/>
              <a:gd name="T67" fmla="*/ 104770 h 602"/>
              <a:gd name="T68" fmla="*/ 218707 w 609"/>
              <a:gd name="T69" fmla="*/ 109828 h 602"/>
              <a:gd name="T70" fmla="*/ 188131 w 609"/>
              <a:gd name="T71" fmla="*/ 130421 h 602"/>
              <a:gd name="T72" fmla="*/ 109354 w 609"/>
              <a:gd name="T73" fmla="*/ 45882 h 602"/>
              <a:gd name="T74" fmla="*/ 109354 w 609"/>
              <a:gd name="T75" fmla="*/ 45882 h 602"/>
              <a:gd name="T76" fmla="*/ 48202 w 609"/>
              <a:gd name="T77" fmla="*/ 107299 h 602"/>
              <a:gd name="T78" fmla="*/ 109354 w 609"/>
              <a:gd name="T79" fmla="*/ 168716 h 602"/>
              <a:gd name="T80" fmla="*/ 170505 w 609"/>
              <a:gd name="T81" fmla="*/ 107299 h 602"/>
              <a:gd name="T82" fmla="*/ 109354 w 609"/>
              <a:gd name="T83" fmla="*/ 45882 h 602"/>
              <a:gd name="T84" fmla="*/ 109354 w 609"/>
              <a:gd name="T85" fmla="*/ 148123 h 602"/>
              <a:gd name="T86" fmla="*/ 109354 w 609"/>
              <a:gd name="T87" fmla="*/ 148123 h 602"/>
              <a:gd name="T88" fmla="*/ 68706 w 609"/>
              <a:gd name="T89" fmla="*/ 107299 h 602"/>
              <a:gd name="T90" fmla="*/ 109354 w 609"/>
              <a:gd name="T91" fmla="*/ 66475 h 602"/>
              <a:gd name="T92" fmla="*/ 150002 w 609"/>
              <a:gd name="T93" fmla="*/ 107299 h 602"/>
              <a:gd name="T94" fmla="*/ 109354 w 609"/>
              <a:gd name="T95" fmla="*/ 148123 h 602"/>
              <a:gd name="T96" fmla="*/ 109354 w 609"/>
              <a:gd name="T97" fmla="*/ 86706 h 602"/>
              <a:gd name="T98" fmla="*/ 109354 w 609"/>
              <a:gd name="T99" fmla="*/ 86706 h 602"/>
              <a:gd name="T100" fmla="*/ 88850 w 609"/>
              <a:gd name="T101" fmla="*/ 107299 h 602"/>
              <a:gd name="T102" fmla="*/ 109354 w 609"/>
              <a:gd name="T103" fmla="*/ 127530 h 602"/>
              <a:gd name="T104" fmla="*/ 129857 w 609"/>
              <a:gd name="T105" fmla="*/ 107299 h 602"/>
              <a:gd name="T106" fmla="*/ 109354 w 609"/>
              <a:gd name="T107" fmla="*/ 86706 h 602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609" h="602">
                <a:moveTo>
                  <a:pt x="523" y="361"/>
                </a:moveTo>
                <a:lnTo>
                  <a:pt x="523" y="361"/>
                </a:lnTo>
                <a:cubicBezTo>
                  <a:pt x="523" y="382"/>
                  <a:pt x="516" y="396"/>
                  <a:pt x="502" y="410"/>
                </a:cubicBezTo>
                <a:cubicBezTo>
                  <a:pt x="502" y="417"/>
                  <a:pt x="551" y="474"/>
                  <a:pt x="523" y="502"/>
                </a:cubicBezTo>
                <a:cubicBezTo>
                  <a:pt x="509" y="523"/>
                  <a:pt x="509" y="523"/>
                  <a:pt x="509" y="523"/>
                </a:cubicBezTo>
                <a:cubicBezTo>
                  <a:pt x="488" y="544"/>
                  <a:pt x="431" y="509"/>
                  <a:pt x="417" y="495"/>
                </a:cubicBezTo>
                <a:cubicBezTo>
                  <a:pt x="403" y="509"/>
                  <a:pt x="382" y="516"/>
                  <a:pt x="361" y="523"/>
                </a:cubicBezTo>
                <a:cubicBezTo>
                  <a:pt x="368" y="523"/>
                  <a:pt x="368" y="523"/>
                  <a:pt x="368" y="523"/>
                </a:cubicBezTo>
                <a:cubicBezTo>
                  <a:pt x="368" y="523"/>
                  <a:pt x="354" y="601"/>
                  <a:pt x="311" y="601"/>
                </a:cubicBezTo>
                <a:cubicBezTo>
                  <a:pt x="297" y="601"/>
                  <a:pt x="297" y="601"/>
                  <a:pt x="297" y="601"/>
                </a:cubicBezTo>
                <a:cubicBezTo>
                  <a:pt x="262" y="601"/>
                  <a:pt x="247" y="530"/>
                  <a:pt x="240" y="516"/>
                </a:cubicBezTo>
                <a:cubicBezTo>
                  <a:pt x="226" y="516"/>
                  <a:pt x="205" y="509"/>
                  <a:pt x="191" y="495"/>
                </a:cubicBezTo>
                <a:cubicBezTo>
                  <a:pt x="191" y="502"/>
                  <a:pt x="191" y="502"/>
                  <a:pt x="191" y="502"/>
                </a:cubicBezTo>
                <a:cubicBezTo>
                  <a:pt x="191" y="502"/>
                  <a:pt x="127" y="551"/>
                  <a:pt x="99" y="516"/>
                </a:cubicBezTo>
                <a:cubicBezTo>
                  <a:pt x="85" y="509"/>
                  <a:pt x="85" y="509"/>
                  <a:pt x="85" y="509"/>
                </a:cubicBezTo>
                <a:cubicBezTo>
                  <a:pt x="64" y="481"/>
                  <a:pt x="99" y="424"/>
                  <a:pt x="106" y="410"/>
                </a:cubicBezTo>
                <a:cubicBezTo>
                  <a:pt x="99" y="396"/>
                  <a:pt x="92" y="382"/>
                  <a:pt x="85" y="361"/>
                </a:cubicBezTo>
                <a:cubicBezTo>
                  <a:pt x="71" y="361"/>
                  <a:pt x="0" y="339"/>
                  <a:pt x="0" y="304"/>
                </a:cubicBezTo>
                <a:cubicBezTo>
                  <a:pt x="0" y="290"/>
                  <a:pt x="0" y="290"/>
                  <a:pt x="0" y="290"/>
                </a:cubicBezTo>
                <a:cubicBezTo>
                  <a:pt x="0" y="255"/>
                  <a:pt x="71" y="240"/>
                  <a:pt x="85" y="240"/>
                </a:cubicBezTo>
                <a:cubicBezTo>
                  <a:pt x="92" y="219"/>
                  <a:pt x="99" y="205"/>
                  <a:pt x="106" y="184"/>
                </a:cubicBezTo>
                <a:cubicBezTo>
                  <a:pt x="99" y="177"/>
                  <a:pt x="57" y="113"/>
                  <a:pt x="85" y="92"/>
                </a:cubicBezTo>
                <a:cubicBezTo>
                  <a:pt x="99" y="78"/>
                  <a:pt x="99" y="78"/>
                  <a:pt x="99" y="78"/>
                </a:cubicBezTo>
                <a:cubicBezTo>
                  <a:pt x="120" y="50"/>
                  <a:pt x="177" y="92"/>
                  <a:pt x="191" y="99"/>
                </a:cubicBezTo>
                <a:cubicBezTo>
                  <a:pt x="205" y="92"/>
                  <a:pt x="226" y="85"/>
                  <a:pt x="240" y="78"/>
                </a:cubicBezTo>
                <a:cubicBezTo>
                  <a:pt x="247" y="64"/>
                  <a:pt x="269" y="0"/>
                  <a:pt x="297" y="0"/>
                </a:cubicBezTo>
                <a:cubicBezTo>
                  <a:pt x="311" y="0"/>
                  <a:pt x="311" y="0"/>
                  <a:pt x="311" y="0"/>
                </a:cubicBezTo>
                <a:cubicBezTo>
                  <a:pt x="346" y="0"/>
                  <a:pt x="361" y="57"/>
                  <a:pt x="368" y="78"/>
                </a:cubicBezTo>
                <a:cubicBezTo>
                  <a:pt x="382" y="85"/>
                  <a:pt x="403" y="92"/>
                  <a:pt x="417" y="99"/>
                </a:cubicBezTo>
                <a:cubicBezTo>
                  <a:pt x="431" y="92"/>
                  <a:pt x="488" y="57"/>
                  <a:pt x="509" y="78"/>
                </a:cubicBezTo>
                <a:cubicBezTo>
                  <a:pt x="523" y="92"/>
                  <a:pt x="523" y="92"/>
                  <a:pt x="523" y="92"/>
                </a:cubicBezTo>
                <a:cubicBezTo>
                  <a:pt x="551" y="120"/>
                  <a:pt x="516" y="170"/>
                  <a:pt x="502" y="184"/>
                </a:cubicBezTo>
                <a:cubicBezTo>
                  <a:pt x="516" y="205"/>
                  <a:pt x="523" y="219"/>
                  <a:pt x="523" y="240"/>
                </a:cubicBezTo>
                <a:cubicBezTo>
                  <a:pt x="530" y="240"/>
                  <a:pt x="608" y="248"/>
                  <a:pt x="608" y="290"/>
                </a:cubicBezTo>
                <a:cubicBezTo>
                  <a:pt x="608" y="304"/>
                  <a:pt x="608" y="304"/>
                  <a:pt x="608" y="304"/>
                </a:cubicBezTo>
                <a:cubicBezTo>
                  <a:pt x="608" y="339"/>
                  <a:pt x="544" y="353"/>
                  <a:pt x="523" y="361"/>
                </a:cubicBezTo>
                <a:close/>
                <a:moveTo>
                  <a:pt x="304" y="127"/>
                </a:moveTo>
                <a:lnTo>
                  <a:pt x="304" y="127"/>
                </a:lnTo>
                <a:cubicBezTo>
                  <a:pt x="212" y="127"/>
                  <a:pt x="134" y="205"/>
                  <a:pt x="134" y="297"/>
                </a:cubicBezTo>
                <a:cubicBezTo>
                  <a:pt x="134" y="396"/>
                  <a:pt x="212" y="467"/>
                  <a:pt x="304" y="467"/>
                </a:cubicBezTo>
                <a:cubicBezTo>
                  <a:pt x="396" y="467"/>
                  <a:pt x="474" y="396"/>
                  <a:pt x="474" y="297"/>
                </a:cubicBezTo>
                <a:cubicBezTo>
                  <a:pt x="474" y="205"/>
                  <a:pt x="396" y="127"/>
                  <a:pt x="304" y="127"/>
                </a:cubicBezTo>
                <a:close/>
                <a:moveTo>
                  <a:pt x="304" y="410"/>
                </a:moveTo>
                <a:lnTo>
                  <a:pt x="304" y="410"/>
                </a:lnTo>
                <a:cubicBezTo>
                  <a:pt x="240" y="410"/>
                  <a:pt x="191" y="361"/>
                  <a:pt x="191" y="297"/>
                </a:cubicBezTo>
                <a:cubicBezTo>
                  <a:pt x="191" y="233"/>
                  <a:pt x="240" y="184"/>
                  <a:pt x="304" y="184"/>
                </a:cubicBezTo>
                <a:cubicBezTo>
                  <a:pt x="368" y="184"/>
                  <a:pt x="417" y="233"/>
                  <a:pt x="417" y="297"/>
                </a:cubicBezTo>
                <a:cubicBezTo>
                  <a:pt x="417" y="361"/>
                  <a:pt x="368" y="410"/>
                  <a:pt x="304" y="410"/>
                </a:cubicBezTo>
                <a:close/>
                <a:moveTo>
                  <a:pt x="304" y="240"/>
                </a:moveTo>
                <a:lnTo>
                  <a:pt x="304" y="240"/>
                </a:lnTo>
                <a:cubicBezTo>
                  <a:pt x="276" y="240"/>
                  <a:pt x="247" y="269"/>
                  <a:pt x="247" y="297"/>
                </a:cubicBezTo>
                <a:cubicBezTo>
                  <a:pt x="247" y="332"/>
                  <a:pt x="276" y="353"/>
                  <a:pt x="304" y="353"/>
                </a:cubicBezTo>
                <a:cubicBezTo>
                  <a:pt x="332" y="353"/>
                  <a:pt x="361" y="332"/>
                  <a:pt x="361" y="297"/>
                </a:cubicBezTo>
                <a:cubicBezTo>
                  <a:pt x="361" y="269"/>
                  <a:pt x="332" y="240"/>
                  <a:pt x="304" y="24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8" name="Freeform 157">
            <a:extLst>
              <a:ext uri="{FF2B5EF4-FFF2-40B4-BE49-F238E27FC236}">
                <a16:creationId xmlns:a16="http://schemas.microsoft.com/office/drawing/2014/main" id="{3C01A355-2D8B-41B2-B55D-8B3DD5E64191}"/>
              </a:ext>
            </a:extLst>
          </p:cNvPr>
          <p:cNvSpPr>
            <a:spLocks noEditPoints="1"/>
          </p:cNvSpPr>
          <p:nvPr/>
        </p:nvSpPr>
        <p:spPr bwMode="auto">
          <a:xfrm>
            <a:off x="3332402" y="1262510"/>
            <a:ext cx="345631" cy="350184"/>
          </a:xfrm>
          <a:custGeom>
            <a:avLst/>
            <a:gdLst>
              <a:gd name="T0" fmla="*/ 157786 w 56"/>
              <a:gd name="T1" fmla="*/ 212725 h 62"/>
              <a:gd name="T2" fmla="*/ 34301 w 56"/>
              <a:gd name="T3" fmla="*/ 212725 h 62"/>
              <a:gd name="T4" fmla="*/ 0 w 56"/>
              <a:gd name="T5" fmla="*/ 178415 h 62"/>
              <a:gd name="T6" fmla="*/ 48022 w 56"/>
              <a:gd name="T7" fmla="*/ 99500 h 62"/>
              <a:gd name="T8" fmla="*/ 96044 w 56"/>
              <a:gd name="T9" fmla="*/ 116656 h 62"/>
              <a:gd name="T10" fmla="*/ 144065 w 56"/>
              <a:gd name="T11" fmla="*/ 99500 h 62"/>
              <a:gd name="T12" fmla="*/ 192087 w 56"/>
              <a:gd name="T13" fmla="*/ 178415 h 62"/>
              <a:gd name="T14" fmla="*/ 157786 w 56"/>
              <a:gd name="T15" fmla="*/ 212725 h 62"/>
              <a:gd name="T16" fmla="*/ 96044 w 56"/>
              <a:gd name="T17" fmla="*/ 106363 h 62"/>
              <a:gd name="T18" fmla="*/ 44592 w 56"/>
              <a:gd name="T19" fmla="*/ 54897 h 62"/>
              <a:gd name="T20" fmla="*/ 96044 w 56"/>
              <a:gd name="T21" fmla="*/ 0 h 62"/>
              <a:gd name="T22" fmla="*/ 147495 w 56"/>
              <a:gd name="T23" fmla="*/ 54897 h 62"/>
              <a:gd name="T24" fmla="*/ 96044 w 56"/>
              <a:gd name="T25" fmla="*/ 106363 h 6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56" h="62">
                <a:moveTo>
                  <a:pt x="46" y="62"/>
                </a:moveTo>
                <a:cubicBezTo>
                  <a:pt x="10" y="62"/>
                  <a:pt x="10" y="62"/>
                  <a:pt x="10" y="62"/>
                </a:cubicBezTo>
                <a:cubicBezTo>
                  <a:pt x="4" y="62"/>
                  <a:pt x="0" y="58"/>
                  <a:pt x="0" y="52"/>
                </a:cubicBezTo>
                <a:cubicBezTo>
                  <a:pt x="0" y="43"/>
                  <a:pt x="2" y="29"/>
                  <a:pt x="14" y="29"/>
                </a:cubicBezTo>
                <a:cubicBezTo>
                  <a:pt x="15" y="29"/>
                  <a:pt x="20" y="34"/>
                  <a:pt x="28" y="34"/>
                </a:cubicBezTo>
                <a:cubicBezTo>
                  <a:pt x="36" y="34"/>
                  <a:pt x="41" y="29"/>
                  <a:pt x="42" y="29"/>
                </a:cubicBezTo>
                <a:cubicBezTo>
                  <a:pt x="54" y="29"/>
                  <a:pt x="56" y="43"/>
                  <a:pt x="56" y="52"/>
                </a:cubicBezTo>
                <a:cubicBezTo>
                  <a:pt x="56" y="58"/>
                  <a:pt x="52" y="62"/>
                  <a:pt x="46" y="62"/>
                </a:cubicBezTo>
                <a:close/>
                <a:moveTo>
                  <a:pt x="28" y="31"/>
                </a:moveTo>
                <a:cubicBezTo>
                  <a:pt x="20" y="31"/>
                  <a:pt x="13" y="24"/>
                  <a:pt x="13" y="16"/>
                </a:cubicBezTo>
                <a:cubicBezTo>
                  <a:pt x="13" y="7"/>
                  <a:pt x="20" y="0"/>
                  <a:pt x="28" y="0"/>
                </a:cubicBezTo>
                <a:cubicBezTo>
                  <a:pt x="37" y="0"/>
                  <a:pt x="43" y="7"/>
                  <a:pt x="43" y="16"/>
                </a:cubicBezTo>
                <a:cubicBezTo>
                  <a:pt x="43" y="24"/>
                  <a:pt x="37" y="31"/>
                  <a:pt x="28" y="3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9" name="Freeform 94">
            <a:extLst>
              <a:ext uri="{FF2B5EF4-FFF2-40B4-BE49-F238E27FC236}">
                <a16:creationId xmlns:a16="http://schemas.microsoft.com/office/drawing/2014/main" id="{AFA3CDA6-351C-4041-BC8A-654FC9DA41F6}"/>
              </a:ext>
            </a:extLst>
          </p:cNvPr>
          <p:cNvSpPr>
            <a:spLocks noEditPoints="1"/>
          </p:cNvSpPr>
          <p:nvPr/>
        </p:nvSpPr>
        <p:spPr bwMode="auto">
          <a:xfrm>
            <a:off x="5856572" y="1316795"/>
            <a:ext cx="295275" cy="293688"/>
          </a:xfrm>
          <a:custGeom>
            <a:avLst/>
            <a:gdLst>
              <a:gd name="T0" fmla="*/ 201613 w 186"/>
              <a:gd name="T1" fmla="*/ 0 h 185"/>
              <a:gd name="T2" fmla="*/ 93663 w 186"/>
              <a:gd name="T3" fmla="*/ 0 h 185"/>
              <a:gd name="T4" fmla="*/ 0 w 186"/>
              <a:gd name="T5" fmla="*/ 293688 h 185"/>
              <a:gd name="T6" fmla="*/ 295275 w 186"/>
              <a:gd name="T7" fmla="*/ 293688 h 185"/>
              <a:gd name="T8" fmla="*/ 201613 w 186"/>
              <a:gd name="T9" fmla="*/ 0 h 185"/>
              <a:gd name="T10" fmla="*/ 166688 w 186"/>
              <a:gd name="T11" fmla="*/ 273050 h 185"/>
              <a:gd name="T12" fmla="*/ 128588 w 186"/>
              <a:gd name="T13" fmla="*/ 273050 h 185"/>
              <a:gd name="T14" fmla="*/ 128588 w 186"/>
              <a:gd name="T15" fmla="*/ 220663 h 185"/>
              <a:gd name="T16" fmla="*/ 166688 w 186"/>
              <a:gd name="T17" fmla="*/ 220663 h 185"/>
              <a:gd name="T18" fmla="*/ 166688 w 186"/>
              <a:gd name="T19" fmla="*/ 273050 h 185"/>
              <a:gd name="T20" fmla="*/ 166688 w 186"/>
              <a:gd name="T21" fmla="*/ 182563 h 185"/>
              <a:gd name="T22" fmla="*/ 128588 w 186"/>
              <a:gd name="T23" fmla="*/ 182563 h 185"/>
              <a:gd name="T24" fmla="*/ 128588 w 186"/>
              <a:gd name="T25" fmla="*/ 127000 h 185"/>
              <a:gd name="T26" fmla="*/ 166688 w 186"/>
              <a:gd name="T27" fmla="*/ 127000 h 185"/>
              <a:gd name="T28" fmla="*/ 166688 w 186"/>
              <a:gd name="T29" fmla="*/ 182563 h 185"/>
              <a:gd name="T30" fmla="*/ 166688 w 186"/>
              <a:gd name="T31" fmla="*/ 92075 h 185"/>
              <a:gd name="T32" fmla="*/ 128588 w 186"/>
              <a:gd name="T33" fmla="*/ 92075 h 185"/>
              <a:gd name="T34" fmla="*/ 128588 w 186"/>
              <a:gd name="T35" fmla="*/ 36513 h 185"/>
              <a:gd name="T36" fmla="*/ 166688 w 186"/>
              <a:gd name="T37" fmla="*/ 36513 h 185"/>
              <a:gd name="T38" fmla="*/ 166688 w 186"/>
              <a:gd name="T39" fmla="*/ 92075 h 185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186" h="185">
                <a:moveTo>
                  <a:pt x="127" y="0"/>
                </a:moveTo>
                <a:lnTo>
                  <a:pt x="59" y="0"/>
                </a:lnTo>
                <a:lnTo>
                  <a:pt x="0" y="185"/>
                </a:lnTo>
                <a:lnTo>
                  <a:pt x="186" y="185"/>
                </a:lnTo>
                <a:lnTo>
                  <a:pt x="127" y="0"/>
                </a:lnTo>
                <a:close/>
                <a:moveTo>
                  <a:pt x="105" y="172"/>
                </a:moveTo>
                <a:lnTo>
                  <a:pt x="81" y="172"/>
                </a:lnTo>
                <a:lnTo>
                  <a:pt x="81" y="139"/>
                </a:lnTo>
                <a:lnTo>
                  <a:pt x="105" y="139"/>
                </a:lnTo>
                <a:lnTo>
                  <a:pt x="105" y="172"/>
                </a:lnTo>
                <a:close/>
                <a:moveTo>
                  <a:pt x="105" y="115"/>
                </a:moveTo>
                <a:lnTo>
                  <a:pt x="81" y="115"/>
                </a:lnTo>
                <a:lnTo>
                  <a:pt x="81" y="80"/>
                </a:lnTo>
                <a:lnTo>
                  <a:pt x="105" y="80"/>
                </a:lnTo>
                <a:lnTo>
                  <a:pt x="105" y="115"/>
                </a:lnTo>
                <a:close/>
                <a:moveTo>
                  <a:pt x="105" y="58"/>
                </a:moveTo>
                <a:lnTo>
                  <a:pt x="81" y="58"/>
                </a:lnTo>
                <a:lnTo>
                  <a:pt x="81" y="23"/>
                </a:lnTo>
                <a:lnTo>
                  <a:pt x="105" y="23"/>
                </a:lnTo>
                <a:lnTo>
                  <a:pt x="105" y="5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1" name="Freeform 166">
            <a:extLst>
              <a:ext uri="{FF2B5EF4-FFF2-40B4-BE49-F238E27FC236}">
                <a16:creationId xmlns:a16="http://schemas.microsoft.com/office/drawing/2014/main" id="{E412FE44-F90A-4C73-8972-1CC5DA1D4512}"/>
              </a:ext>
            </a:extLst>
          </p:cNvPr>
          <p:cNvSpPr>
            <a:spLocks noEditPoints="1"/>
          </p:cNvSpPr>
          <p:nvPr/>
        </p:nvSpPr>
        <p:spPr bwMode="auto">
          <a:xfrm>
            <a:off x="2068653" y="1230893"/>
            <a:ext cx="318684" cy="495727"/>
          </a:xfrm>
          <a:custGeom>
            <a:avLst/>
            <a:gdLst>
              <a:gd name="T0" fmla="*/ 102394 w 80"/>
              <a:gd name="T1" fmla="*/ 0 h 117"/>
              <a:gd name="T2" fmla="*/ 0 w 80"/>
              <a:gd name="T3" fmla="*/ 102577 h 117"/>
              <a:gd name="T4" fmla="*/ 102394 w 80"/>
              <a:gd name="T5" fmla="*/ 300037 h 117"/>
              <a:gd name="T6" fmla="*/ 204787 w 80"/>
              <a:gd name="T7" fmla="*/ 102577 h 117"/>
              <a:gd name="T8" fmla="*/ 102394 w 80"/>
              <a:gd name="T9" fmla="*/ 0 h 117"/>
              <a:gd name="T10" fmla="*/ 17919 w 80"/>
              <a:gd name="T11" fmla="*/ 82061 h 117"/>
              <a:gd name="T12" fmla="*/ 81915 w 80"/>
              <a:gd name="T13" fmla="*/ 82061 h 117"/>
              <a:gd name="T14" fmla="*/ 102394 w 80"/>
              <a:gd name="T15" fmla="*/ 20515 h 117"/>
              <a:gd name="T16" fmla="*/ 122872 w 80"/>
              <a:gd name="T17" fmla="*/ 82061 h 117"/>
              <a:gd name="T18" fmla="*/ 186868 w 80"/>
              <a:gd name="T19" fmla="*/ 82061 h 117"/>
              <a:gd name="T20" fmla="*/ 133112 w 80"/>
              <a:gd name="T21" fmla="*/ 117963 h 117"/>
              <a:gd name="T22" fmla="*/ 161270 w 80"/>
              <a:gd name="T23" fmla="*/ 176945 h 117"/>
              <a:gd name="T24" fmla="*/ 102394 w 80"/>
              <a:gd name="T25" fmla="*/ 138479 h 117"/>
              <a:gd name="T26" fmla="*/ 43517 w 80"/>
              <a:gd name="T27" fmla="*/ 176945 h 117"/>
              <a:gd name="T28" fmla="*/ 71675 w 80"/>
              <a:gd name="T29" fmla="*/ 117963 h 117"/>
              <a:gd name="T30" fmla="*/ 17919 w 80"/>
              <a:gd name="T31" fmla="*/ 82061 h 117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80" h="117">
                <a:moveTo>
                  <a:pt x="40" y="0"/>
                </a:moveTo>
                <a:cubicBezTo>
                  <a:pt x="18" y="0"/>
                  <a:pt x="0" y="18"/>
                  <a:pt x="0" y="40"/>
                </a:cubicBezTo>
                <a:cubicBezTo>
                  <a:pt x="0" y="66"/>
                  <a:pt x="27" y="85"/>
                  <a:pt x="40" y="117"/>
                </a:cubicBezTo>
                <a:cubicBezTo>
                  <a:pt x="53" y="85"/>
                  <a:pt x="80" y="66"/>
                  <a:pt x="80" y="40"/>
                </a:cubicBezTo>
                <a:cubicBezTo>
                  <a:pt x="80" y="18"/>
                  <a:pt x="62" y="0"/>
                  <a:pt x="40" y="0"/>
                </a:cubicBezTo>
                <a:close/>
                <a:moveTo>
                  <a:pt x="7" y="32"/>
                </a:moveTo>
                <a:cubicBezTo>
                  <a:pt x="32" y="32"/>
                  <a:pt x="32" y="32"/>
                  <a:pt x="32" y="32"/>
                </a:cubicBezTo>
                <a:cubicBezTo>
                  <a:pt x="40" y="8"/>
                  <a:pt x="40" y="8"/>
                  <a:pt x="40" y="8"/>
                </a:cubicBezTo>
                <a:cubicBezTo>
                  <a:pt x="48" y="32"/>
                  <a:pt x="48" y="32"/>
                  <a:pt x="48" y="32"/>
                </a:cubicBezTo>
                <a:cubicBezTo>
                  <a:pt x="73" y="32"/>
                  <a:pt x="73" y="32"/>
                  <a:pt x="73" y="32"/>
                </a:cubicBezTo>
                <a:cubicBezTo>
                  <a:pt x="52" y="46"/>
                  <a:pt x="52" y="46"/>
                  <a:pt x="52" y="46"/>
                </a:cubicBezTo>
                <a:cubicBezTo>
                  <a:pt x="63" y="69"/>
                  <a:pt x="63" y="69"/>
                  <a:pt x="63" y="69"/>
                </a:cubicBezTo>
                <a:cubicBezTo>
                  <a:pt x="40" y="54"/>
                  <a:pt x="40" y="54"/>
                  <a:pt x="40" y="54"/>
                </a:cubicBezTo>
                <a:cubicBezTo>
                  <a:pt x="17" y="69"/>
                  <a:pt x="17" y="69"/>
                  <a:pt x="17" y="69"/>
                </a:cubicBezTo>
                <a:cubicBezTo>
                  <a:pt x="28" y="46"/>
                  <a:pt x="28" y="46"/>
                  <a:pt x="28" y="46"/>
                </a:cubicBezTo>
                <a:lnTo>
                  <a:pt x="7" y="3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72" name="Group 171">
            <a:extLst>
              <a:ext uri="{FF2B5EF4-FFF2-40B4-BE49-F238E27FC236}">
                <a16:creationId xmlns:a16="http://schemas.microsoft.com/office/drawing/2014/main" id="{E114AC65-D817-4B3C-9EE1-FE3EB10DEEA2}"/>
              </a:ext>
            </a:extLst>
          </p:cNvPr>
          <p:cNvGrpSpPr/>
          <p:nvPr/>
        </p:nvGrpSpPr>
        <p:grpSpPr>
          <a:xfrm>
            <a:off x="5131558" y="4319758"/>
            <a:ext cx="277505" cy="359310"/>
            <a:chOff x="3254376" y="1843088"/>
            <a:chExt cx="257175" cy="292100"/>
          </a:xfrm>
          <a:solidFill>
            <a:srgbClr val="FFFFFF"/>
          </a:solidFill>
        </p:grpSpPr>
        <p:sp>
          <p:nvSpPr>
            <p:cNvPr id="173" name="Freeform 18">
              <a:extLst>
                <a:ext uri="{FF2B5EF4-FFF2-40B4-BE49-F238E27FC236}">
                  <a16:creationId xmlns:a16="http://schemas.microsoft.com/office/drawing/2014/main" id="{E177B47F-B230-4584-8395-7E362A1D728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54376" y="1843088"/>
              <a:ext cx="257175" cy="292100"/>
            </a:xfrm>
            <a:custGeom>
              <a:avLst/>
              <a:gdLst/>
              <a:ahLst/>
              <a:cxnLst>
                <a:cxn ang="0">
                  <a:pos x="110" y="0"/>
                </a:cxn>
                <a:cxn ang="0">
                  <a:pos x="0" y="0"/>
                </a:cxn>
                <a:cxn ang="0">
                  <a:pos x="0" y="184"/>
                </a:cxn>
                <a:cxn ang="0">
                  <a:pos x="162" y="184"/>
                </a:cxn>
                <a:cxn ang="0">
                  <a:pos x="162" y="52"/>
                </a:cxn>
                <a:cxn ang="0">
                  <a:pos x="110" y="0"/>
                </a:cxn>
                <a:cxn ang="0">
                  <a:pos x="138" y="160"/>
                </a:cxn>
                <a:cxn ang="0">
                  <a:pos x="24" y="160"/>
                </a:cxn>
                <a:cxn ang="0">
                  <a:pos x="24" y="22"/>
                </a:cxn>
                <a:cxn ang="0">
                  <a:pos x="100" y="22"/>
                </a:cxn>
                <a:cxn ang="0">
                  <a:pos x="138" y="62"/>
                </a:cxn>
                <a:cxn ang="0">
                  <a:pos x="138" y="160"/>
                </a:cxn>
              </a:cxnLst>
              <a:rect l="0" t="0" r="r" b="b"/>
              <a:pathLst>
                <a:path w="162" h="184">
                  <a:moveTo>
                    <a:pt x="110" y="0"/>
                  </a:moveTo>
                  <a:lnTo>
                    <a:pt x="0" y="0"/>
                  </a:lnTo>
                  <a:lnTo>
                    <a:pt x="0" y="184"/>
                  </a:lnTo>
                  <a:lnTo>
                    <a:pt x="162" y="184"/>
                  </a:lnTo>
                  <a:lnTo>
                    <a:pt x="162" y="52"/>
                  </a:lnTo>
                  <a:lnTo>
                    <a:pt x="110" y="0"/>
                  </a:lnTo>
                  <a:close/>
                  <a:moveTo>
                    <a:pt x="138" y="160"/>
                  </a:moveTo>
                  <a:lnTo>
                    <a:pt x="24" y="160"/>
                  </a:lnTo>
                  <a:lnTo>
                    <a:pt x="24" y="22"/>
                  </a:lnTo>
                  <a:lnTo>
                    <a:pt x="100" y="22"/>
                  </a:lnTo>
                  <a:lnTo>
                    <a:pt x="138" y="62"/>
                  </a:lnTo>
                  <a:lnTo>
                    <a:pt x="138" y="16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174" name="Rectangle 19">
              <a:extLst>
                <a:ext uri="{FF2B5EF4-FFF2-40B4-BE49-F238E27FC236}">
                  <a16:creationId xmlns:a16="http://schemas.microsoft.com/office/drawing/2014/main" id="{933CA26F-ADC6-4897-99FD-BE490818FD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27401" y="1968500"/>
              <a:ext cx="111125" cy="2063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175" name="Rectangle 20">
              <a:extLst>
                <a:ext uri="{FF2B5EF4-FFF2-40B4-BE49-F238E27FC236}">
                  <a16:creationId xmlns:a16="http://schemas.microsoft.com/office/drawing/2014/main" id="{02FEDEED-A411-4BFE-AF1A-9F7F980E76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27401" y="1933575"/>
              <a:ext cx="73025" cy="1746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176" name="Rectangle 21">
              <a:extLst>
                <a:ext uri="{FF2B5EF4-FFF2-40B4-BE49-F238E27FC236}">
                  <a16:creationId xmlns:a16="http://schemas.microsoft.com/office/drawing/2014/main" id="{09264E4E-BCFC-495E-9318-AF50E8AB3F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27401" y="2006600"/>
              <a:ext cx="111125" cy="1746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177" name="Rectangle 22">
              <a:extLst>
                <a:ext uri="{FF2B5EF4-FFF2-40B4-BE49-F238E27FC236}">
                  <a16:creationId xmlns:a16="http://schemas.microsoft.com/office/drawing/2014/main" id="{37F0D631-A6D1-4ABE-9AE2-2F01A240CD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27401" y="2044700"/>
              <a:ext cx="111125" cy="1746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</p:grpSp>
      <p:grpSp>
        <p:nvGrpSpPr>
          <p:cNvPr id="178" name="Group 177">
            <a:extLst>
              <a:ext uri="{FF2B5EF4-FFF2-40B4-BE49-F238E27FC236}">
                <a16:creationId xmlns:a16="http://schemas.microsoft.com/office/drawing/2014/main" id="{46AD609D-6501-44AC-AA3E-6B0E49AEEDFD}"/>
              </a:ext>
            </a:extLst>
          </p:cNvPr>
          <p:cNvGrpSpPr/>
          <p:nvPr/>
        </p:nvGrpSpPr>
        <p:grpSpPr>
          <a:xfrm>
            <a:off x="8051351" y="4341498"/>
            <a:ext cx="292100" cy="295276"/>
            <a:chOff x="328613" y="1254125"/>
            <a:chExt cx="292100" cy="295276"/>
          </a:xfrm>
          <a:solidFill>
            <a:srgbClr val="FFFFFF"/>
          </a:solidFill>
        </p:grpSpPr>
        <p:sp>
          <p:nvSpPr>
            <p:cNvPr id="179" name="Freeform 182">
              <a:extLst>
                <a:ext uri="{FF2B5EF4-FFF2-40B4-BE49-F238E27FC236}">
                  <a16:creationId xmlns:a16="http://schemas.microsoft.com/office/drawing/2014/main" id="{D9E7AD7A-8587-431A-BDCB-00D5E135C41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613" y="1254125"/>
              <a:ext cx="73025" cy="73025"/>
            </a:xfrm>
            <a:custGeom>
              <a:avLst/>
              <a:gdLst/>
              <a:ahLst/>
              <a:cxnLst>
                <a:cxn ang="0">
                  <a:pos x="25" y="0"/>
                </a:cxn>
                <a:cxn ang="0">
                  <a:pos x="3" y="0"/>
                </a:cxn>
                <a:cxn ang="0">
                  <a:pos x="0" y="4"/>
                </a:cxn>
                <a:cxn ang="0">
                  <a:pos x="0" y="26"/>
                </a:cxn>
                <a:cxn ang="0">
                  <a:pos x="3" y="29"/>
                </a:cxn>
                <a:cxn ang="0">
                  <a:pos x="25" y="29"/>
                </a:cxn>
                <a:cxn ang="0">
                  <a:pos x="29" y="26"/>
                </a:cxn>
                <a:cxn ang="0">
                  <a:pos x="29" y="4"/>
                </a:cxn>
                <a:cxn ang="0">
                  <a:pos x="25" y="0"/>
                </a:cxn>
              </a:cxnLst>
              <a:rect l="0" t="0" r="r" b="b"/>
              <a:pathLst>
                <a:path w="29" h="29">
                  <a:moveTo>
                    <a:pt x="25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8"/>
                    <a:pt x="1" y="29"/>
                    <a:pt x="3" y="29"/>
                  </a:cubicBezTo>
                  <a:cubicBezTo>
                    <a:pt x="25" y="29"/>
                    <a:pt x="25" y="29"/>
                    <a:pt x="25" y="29"/>
                  </a:cubicBezTo>
                  <a:cubicBezTo>
                    <a:pt x="27" y="29"/>
                    <a:pt x="29" y="28"/>
                    <a:pt x="29" y="26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9" y="2"/>
                    <a:pt x="27" y="0"/>
                    <a:pt x="25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180" name="Freeform 183">
              <a:extLst>
                <a:ext uri="{FF2B5EF4-FFF2-40B4-BE49-F238E27FC236}">
                  <a16:creationId xmlns:a16="http://schemas.microsoft.com/office/drawing/2014/main" id="{201EE79E-7843-457B-B397-3827A4691282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613" y="1365250"/>
              <a:ext cx="73025" cy="73025"/>
            </a:xfrm>
            <a:custGeom>
              <a:avLst/>
              <a:gdLst/>
              <a:ahLst/>
              <a:cxnLst>
                <a:cxn ang="0">
                  <a:pos x="25" y="0"/>
                </a:cxn>
                <a:cxn ang="0">
                  <a:pos x="3" y="0"/>
                </a:cxn>
                <a:cxn ang="0">
                  <a:pos x="0" y="4"/>
                </a:cxn>
                <a:cxn ang="0">
                  <a:pos x="0" y="25"/>
                </a:cxn>
                <a:cxn ang="0">
                  <a:pos x="3" y="29"/>
                </a:cxn>
                <a:cxn ang="0">
                  <a:pos x="25" y="29"/>
                </a:cxn>
                <a:cxn ang="0">
                  <a:pos x="29" y="25"/>
                </a:cxn>
                <a:cxn ang="0">
                  <a:pos x="29" y="4"/>
                </a:cxn>
                <a:cxn ang="0">
                  <a:pos x="25" y="0"/>
                </a:cxn>
              </a:cxnLst>
              <a:rect l="0" t="0" r="r" b="b"/>
              <a:pathLst>
                <a:path w="29" h="29">
                  <a:moveTo>
                    <a:pt x="25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7"/>
                    <a:pt x="1" y="29"/>
                    <a:pt x="3" y="29"/>
                  </a:cubicBezTo>
                  <a:cubicBezTo>
                    <a:pt x="25" y="29"/>
                    <a:pt x="25" y="29"/>
                    <a:pt x="25" y="29"/>
                  </a:cubicBezTo>
                  <a:cubicBezTo>
                    <a:pt x="27" y="29"/>
                    <a:pt x="29" y="27"/>
                    <a:pt x="29" y="25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9" y="2"/>
                    <a:pt x="27" y="0"/>
                    <a:pt x="25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181" name="Freeform 184">
              <a:extLst>
                <a:ext uri="{FF2B5EF4-FFF2-40B4-BE49-F238E27FC236}">
                  <a16:creationId xmlns:a16="http://schemas.microsoft.com/office/drawing/2014/main" id="{EAAC0951-EDE8-4404-BD28-B89C89149F32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613" y="1474788"/>
              <a:ext cx="73025" cy="74613"/>
            </a:xfrm>
            <a:custGeom>
              <a:avLst/>
              <a:gdLst/>
              <a:ahLst/>
              <a:cxnLst>
                <a:cxn ang="0">
                  <a:pos x="25" y="0"/>
                </a:cxn>
                <a:cxn ang="0">
                  <a:pos x="3" y="0"/>
                </a:cxn>
                <a:cxn ang="0">
                  <a:pos x="0" y="4"/>
                </a:cxn>
                <a:cxn ang="0">
                  <a:pos x="0" y="26"/>
                </a:cxn>
                <a:cxn ang="0">
                  <a:pos x="3" y="30"/>
                </a:cxn>
                <a:cxn ang="0">
                  <a:pos x="25" y="30"/>
                </a:cxn>
                <a:cxn ang="0">
                  <a:pos x="29" y="26"/>
                </a:cxn>
                <a:cxn ang="0">
                  <a:pos x="29" y="4"/>
                </a:cxn>
                <a:cxn ang="0">
                  <a:pos x="25" y="0"/>
                </a:cxn>
              </a:cxnLst>
              <a:rect l="0" t="0" r="r" b="b"/>
              <a:pathLst>
                <a:path w="29" h="30">
                  <a:moveTo>
                    <a:pt x="25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8"/>
                    <a:pt x="1" y="30"/>
                    <a:pt x="3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7" y="30"/>
                    <a:pt x="29" y="28"/>
                    <a:pt x="29" y="26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9" y="2"/>
                    <a:pt x="27" y="0"/>
                    <a:pt x="25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182" name="Freeform 185">
              <a:extLst>
                <a:ext uri="{FF2B5EF4-FFF2-40B4-BE49-F238E27FC236}">
                  <a16:creationId xmlns:a16="http://schemas.microsoft.com/office/drawing/2014/main" id="{60166C64-92BC-417C-B9CE-AE8B6142D767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563" y="1254125"/>
              <a:ext cx="73025" cy="73025"/>
            </a:xfrm>
            <a:custGeom>
              <a:avLst/>
              <a:gdLst/>
              <a:ahLst/>
              <a:cxnLst>
                <a:cxn ang="0">
                  <a:pos x="26" y="0"/>
                </a:cxn>
                <a:cxn ang="0">
                  <a:pos x="4" y="0"/>
                </a:cxn>
                <a:cxn ang="0">
                  <a:pos x="0" y="4"/>
                </a:cxn>
                <a:cxn ang="0">
                  <a:pos x="0" y="26"/>
                </a:cxn>
                <a:cxn ang="0">
                  <a:pos x="4" y="29"/>
                </a:cxn>
                <a:cxn ang="0">
                  <a:pos x="26" y="29"/>
                </a:cxn>
                <a:cxn ang="0">
                  <a:pos x="29" y="26"/>
                </a:cxn>
                <a:cxn ang="0">
                  <a:pos x="29" y="4"/>
                </a:cxn>
                <a:cxn ang="0">
                  <a:pos x="26" y="0"/>
                </a:cxn>
              </a:cxnLst>
              <a:rect l="0" t="0" r="r" b="b"/>
              <a:pathLst>
                <a:path w="29" h="29">
                  <a:moveTo>
                    <a:pt x="26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8"/>
                    <a:pt x="2" y="29"/>
                    <a:pt x="4" y="29"/>
                  </a:cubicBezTo>
                  <a:cubicBezTo>
                    <a:pt x="26" y="29"/>
                    <a:pt x="26" y="29"/>
                    <a:pt x="26" y="29"/>
                  </a:cubicBezTo>
                  <a:cubicBezTo>
                    <a:pt x="28" y="29"/>
                    <a:pt x="29" y="28"/>
                    <a:pt x="29" y="26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9" y="2"/>
                    <a:pt x="28" y="0"/>
                    <a:pt x="26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183" name="Freeform 186">
              <a:extLst>
                <a:ext uri="{FF2B5EF4-FFF2-40B4-BE49-F238E27FC236}">
                  <a16:creationId xmlns:a16="http://schemas.microsoft.com/office/drawing/2014/main" id="{F3ECBB75-5838-464D-AE19-432111BE1415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563" y="1365250"/>
              <a:ext cx="73025" cy="73025"/>
            </a:xfrm>
            <a:custGeom>
              <a:avLst/>
              <a:gdLst/>
              <a:ahLst/>
              <a:cxnLst>
                <a:cxn ang="0">
                  <a:pos x="26" y="0"/>
                </a:cxn>
                <a:cxn ang="0">
                  <a:pos x="4" y="0"/>
                </a:cxn>
                <a:cxn ang="0">
                  <a:pos x="0" y="4"/>
                </a:cxn>
                <a:cxn ang="0">
                  <a:pos x="0" y="25"/>
                </a:cxn>
                <a:cxn ang="0">
                  <a:pos x="4" y="29"/>
                </a:cxn>
                <a:cxn ang="0">
                  <a:pos x="26" y="29"/>
                </a:cxn>
                <a:cxn ang="0">
                  <a:pos x="29" y="25"/>
                </a:cxn>
                <a:cxn ang="0">
                  <a:pos x="29" y="4"/>
                </a:cxn>
                <a:cxn ang="0">
                  <a:pos x="26" y="0"/>
                </a:cxn>
              </a:cxnLst>
              <a:rect l="0" t="0" r="r" b="b"/>
              <a:pathLst>
                <a:path w="29" h="29">
                  <a:moveTo>
                    <a:pt x="26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7"/>
                    <a:pt x="2" y="29"/>
                    <a:pt x="4" y="29"/>
                  </a:cubicBezTo>
                  <a:cubicBezTo>
                    <a:pt x="26" y="29"/>
                    <a:pt x="26" y="29"/>
                    <a:pt x="26" y="29"/>
                  </a:cubicBezTo>
                  <a:cubicBezTo>
                    <a:pt x="28" y="29"/>
                    <a:pt x="29" y="27"/>
                    <a:pt x="29" y="25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9" y="2"/>
                    <a:pt x="28" y="0"/>
                    <a:pt x="26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184" name="Freeform 187">
              <a:extLst>
                <a:ext uri="{FF2B5EF4-FFF2-40B4-BE49-F238E27FC236}">
                  <a16:creationId xmlns:a16="http://schemas.microsoft.com/office/drawing/2014/main" id="{FA0D9DE1-D09B-4A9B-9D63-03C25A8D973F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563" y="1474788"/>
              <a:ext cx="73025" cy="74613"/>
            </a:xfrm>
            <a:custGeom>
              <a:avLst/>
              <a:gdLst/>
              <a:ahLst/>
              <a:cxnLst>
                <a:cxn ang="0">
                  <a:pos x="26" y="0"/>
                </a:cxn>
                <a:cxn ang="0">
                  <a:pos x="4" y="0"/>
                </a:cxn>
                <a:cxn ang="0">
                  <a:pos x="0" y="4"/>
                </a:cxn>
                <a:cxn ang="0">
                  <a:pos x="0" y="26"/>
                </a:cxn>
                <a:cxn ang="0">
                  <a:pos x="4" y="30"/>
                </a:cxn>
                <a:cxn ang="0">
                  <a:pos x="26" y="30"/>
                </a:cxn>
                <a:cxn ang="0">
                  <a:pos x="29" y="26"/>
                </a:cxn>
                <a:cxn ang="0">
                  <a:pos x="29" y="4"/>
                </a:cxn>
                <a:cxn ang="0">
                  <a:pos x="26" y="0"/>
                </a:cxn>
              </a:cxnLst>
              <a:rect l="0" t="0" r="r" b="b"/>
              <a:pathLst>
                <a:path w="29" h="30">
                  <a:moveTo>
                    <a:pt x="26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8"/>
                    <a:pt x="2" y="30"/>
                    <a:pt x="4" y="30"/>
                  </a:cubicBezTo>
                  <a:cubicBezTo>
                    <a:pt x="26" y="30"/>
                    <a:pt x="26" y="30"/>
                    <a:pt x="26" y="30"/>
                  </a:cubicBezTo>
                  <a:cubicBezTo>
                    <a:pt x="28" y="30"/>
                    <a:pt x="29" y="28"/>
                    <a:pt x="29" y="26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9" y="2"/>
                    <a:pt x="28" y="0"/>
                    <a:pt x="26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185" name="Freeform 188">
              <a:extLst>
                <a:ext uri="{FF2B5EF4-FFF2-40B4-BE49-F238E27FC236}">
                  <a16:creationId xmlns:a16="http://schemas.microsoft.com/office/drawing/2014/main" id="{FC01AB6F-6FD3-484F-9ECA-D78182AD65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688" y="1254125"/>
              <a:ext cx="73025" cy="73025"/>
            </a:xfrm>
            <a:custGeom>
              <a:avLst/>
              <a:gdLst/>
              <a:ahLst/>
              <a:cxnLst>
                <a:cxn ang="0">
                  <a:pos x="25" y="0"/>
                </a:cxn>
                <a:cxn ang="0">
                  <a:pos x="4" y="0"/>
                </a:cxn>
                <a:cxn ang="0">
                  <a:pos x="0" y="4"/>
                </a:cxn>
                <a:cxn ang="0">
                  <a:pos x="0" y="26"/>
                </a:cxn>
                <a:cxn ang="0">
                  <a:pos x="4" y="29"/>
                </a:cxn>
                <a:cxn ang="0">
                  <a:pos x="25" y="29"/>
                </a:cxn>
                <a:cxn ang="0">
                  <a:pos x="29" y="26"/>
                </a:cxn>
                <a:cxn ang="0">
                  <a:pos x="29" y="4"/>
                </a:cxn>
                <a:cxn ang="0">
                  <a:pos x="25" y="0"/>
                </a:cxn>
              </a:cxnLst>
              <a:rect l="0" t="0" r="r" b="b"/>
              <a:pathLst>
                <a:path w="29" h="29">
                  <a:moveTo>
                    <a:pt x="25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8"/>
                    <a:pt x="2" y="29"/>
                    <a:pt x="4" y="29"/>
                  </a:cubicBezTo>
                  <a:cubicBezTo>
                    <a:pt x="25" y="29"/>
                    <a:pt x="25" y="29"/>
                    <a:pt x="25" y="29"/>
                  </a:cubicBezTo>
                  <a:cubicBezTo>
                    <a:pt x="27" y="29"/>
                    <a:pt x="29" y="28"/>
                    <a:pt x="29" y="26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9" y="2"/>
                    <a:pt x="27" y="0"/>
                    <a:pt x="25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186" name="Freeform 189">
              <a:extLst>
                <a:ext uri="{FF2B5EF4-FFF2-40B4-BE49-F238E27FC236}">
                  <a16:creationId xmlns:a16="http://schemas.microsoft.com/office/drawing/2014/main" id="{9F4DEB68-8C65-4B28-92C3-7199E38B5BA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688" y="1365250"/>
              <a:ext cx="73025" cy="73025"/>
            </a:xfrm>
            <a:custGeom>
              <a:avLst/>
              <a:gdLst/>
              <a:ahLst/>
              <a:cxnLst>
                <a:cxn ang="0">
                  <a:pos x="25" y="0"/>
                </a:cxn>
                <a:cxn ang="0">
                  <a:pos x="4" y="0"/>
                </a:cxn>
                <a:cxn ang="0">
                  <a:pos x="0" y="4"/>
                </a:cxn>
                <a:cxn ang="0">
                  <a:pos x="0" y="25"/>
                </a:cxn>
                <a:cxn ang="0">
                  <a:pos x="4" y="29"/>
                </a:cxn>
                <a:cxn ang="0">
                  <a:pos x="25" y="29"/>
                </a:cxn>
                <a:cxn ang="0">
                  <a:pos x="29" y="25"/>
                </a:cxn>
                <a:cxn ang="0">
                  <a:pos x="29" y="4"/>
                </a:cxn>
                <a:cxn ang="0">
                  <a:pos x="25" y="0"/>
                </a:cxn>
              </a:cxnLst>
              <a:rect l="0" t="0" r="r" b="b"/>
              <a:pathLst>
                <a:path w="29" h="29">
                  <a:moveTo>
                    <a:pt x="25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7"/>
                    <a:pt x="2" y="29"/>
                    <a:pt x="4" y="29"/>
                  </a:cubicBezTo>
                  <a:cubicBezTo>
                    <a:pt x="25" y="29"/>
                    <a:pt x="25" y="29"/>
                    <a:pt x="25" y="29"/>
                  </a:cubicBezTo>
                  <a:cubicBezTo>
                    <a:pt x="27" y="29"/>
                    <a:pt x="29" y="27"/>
                    <a:pt x="29" y="25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9" y="2"/>
                    <a:pt x="27" y="0"/>
                    <a:pt x="25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187" name="Freeform 190">
              <a:extLst>
                <a:ext uri="{FF2B5EF4-FFF2-40B4-BE49-F238E27FC236}">
                  <a16:creationId xmlns:a16="http://schemas.microsoft.com/office/drawing/2014/main" id="{25CCC0D0-4FDC-4C1E-8CCD-487F097382A4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688" y="1474788"/>
              <a:ext cx="73025" cy="74613"/>
            </a:xfrm>
            <a:custGeom>
              <a:avLst/>
              <a:gdLst/>
              <a:ahLst/>
              <a:cxnLst>
                <a:cxn ang="0">
                  <a:pos x="25" y="0"/>
                </a:cxn>
                <a:cxn ang="0">
                  <a:pos x="4" y="0"/>
                </a:cxn>
                <a:cxn ang="0">
                  <a:pos x="0" y="4"/>
                </a:cxn>
                <a:cxn ang="0">
                  <a:pos x="0" y="26"/>
                </a:cxn>
                <a:cxn ang="0">
                  <a:pos x="4" y="30"/>
                </a:cxn>
                <a:cxn ang="0">
                  <a:pos x="25" y="30"/>
                </a:cxn>
                <a:cxn ang="0">
                  <a:pos x="29" y="26"/>
                </a:cxn>
                <a:cxn ang="0">
                  <a:pos x="29" y="4"/>
                </a:cxn>
                <a:cxn ang="0">
                  <a:pos x="25" y="0"/>
                </a:cxn>
              </a:cxnLst>
              <a:rect l="0" t="0" r="r" b="b"/>
              <a:pathLst>
                <a:path w="29" h="30">
                  <a:moveTo>
                    <a:pt x="25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8"/>
                    <a:pt x="2" y="30"/>
                    <a:pt x="4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7" y="30"/>
                    <a:pt x="29" y="28"/>
                    <a:pt x="29" y="26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9" y="2"/>
                    <a:pt x="27" y="0"/>
                    <a:pt x="25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</p:grpSp>
      <p:grpSp>
        <p:nvGrpSpPr>
          <p:cNvPr id="188" name="Group 187">
            <a:extLst>
              <a:ext uri="{FF2B5EF4-FFF2-40B4-BE49-F238E27FC236}">
                <a16:creationId xmlns:a16="http://schemas.microsoft.com/office/drawing/2014/main" id="{62746ACD-8277-4213-8B74-D736497AAC3C}"/>
              </a:ext>
            </a:extLst>
          </p:cNvPr>
          <p:cNvGrpSpPr/>
          <p:nvPr/>
        </p:nvGrpSpPr>
        <p:grpSpPr>
          <a:xfrm>
            <a:off x="2177701" y="3466966"/>
            <a:ext cx="296863" cy="296862"/>
            <a:chOff x="3233738" y="2541588"/>
            <a:chExt cx="296863" cy="296862"/>
          </a:xfrm>
          <a:solidFill>
            <a:srgbClr val="FFFFFF"/>
          </a:solidFill>
        </p:grpSpPr>
        <p:sp>
          <p:nvSpPr>
            <p:cNvPr id="189" name="Oval 116">
              <a:extLst>
                <a:ext uri="{FF2B5EF4-FFF2-40B4-BE49-F238E27FC236}">
                  <a16:creationId xmlns:a16="http://schemas.microsoft.com/office/drawing/2014/main" id="{D3FEDE80-203B-47AE-935D-F2B56843C8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3738" y="2759075"/>
              <a:ext cx="79375" cy="79375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190" name="Freeform 117">
              <a:extLst>
                <a:ext uri="{FF2B5EF4-FFF2-40B4-BE49-F238E27FC236}">
                  <a16:creationId xmlns:a16="http://schemas.microsoft.com/office/drawing/2014/main" id="{008FA451-1E6A-4552-8859-146A0AC75564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6913" y="2644775"/>
              <a:ext cx="193675" cy="1920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0"/>
                </a:cxn>
                <a:cxn ang="0">
                  <a:pos x="39" y="37"/>
                </a:cxn>
                <a:cxn ang="0">
                  <a:pos x="55" y="75"/>
                </a:cxn>
                <a:cxn ang="0">
                  <a:pos x="76" y="75"/>
                </a:cxn>
                <a:cxn ang="0">
                  <a:pos x="0" y="0"/>
                </a:cxn>
              </a:cxnLst>
              <a:rect l="0" t="0" r="r" b="b"/>
              <a:pathLst>
                <a:path w="76" h="75">
                  <a:moveTo>
                    <a:pt x="0" y="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15" y="20"/>
                    <a:pt x="29" y="26"/>
                    <a:pt x="39" y="37"/>
                  </a:cubicBezTo>
                  <a:cubicBezTo>
                    <a:pt x="49" y="47"/>
                    <a:pt x="55" y="61"/>
                    <a:pt x="55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5" y="34"/>
                    <a:pt x="42" y="0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191" name="Freeform 118">
              <a:extLst>
                <a:ext uri="{FF2B5EF4-FFF2-40B4-BE49-F238E27FC236}">
                  <a16:creationId xmlns:a16="http://schemas.microsoft.com/office/drawing/2014/main" id="{6394FBB3-4BC6-44B5-ACE7-FDAE5A825617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6913" y="2541588"/>
              <a:ext cx="293688" cy="2952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0"/>
                </a:cxn>
                <a:cxn ang="0">
                  <a:pos x="95" y="115"/>
                </a:cxn>
                <a:cxn ang="0">
                  <a:pos x="115" y="115"/>
                </a:cxn>
                <a:cxn ang="0">
                  <a:pos x="0" y="0"/>
                </a:cxn>
              </a:cxnLst>
              <a:rect l="0" t="0" r="r" b="b"/>
              <a:pathLst>
                <a:path w="115" h="115">
                  <a:moveTo>
                    <a:pt x="0" y="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52" y="21"/>
                    <a:pt x="94" y="63"/>
                    <a:pt x="95" y="115"/>
                  </a:cubicBezTo>
                  <a:cubicBezTo>
                    <a:pt x="115" y="115"/>
                    <a:pt x="115" y="115"/>
                    <a:pt x="115" y="115"/>
                  </a:cubicBezTo>
                  <a:cubicBezTo>
                    <a:pt x="115" y="52"/>
                    <a:pt x="64" y="0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</p:grpSp>
      <p:sp>
        <p:nvSpPr>
          <p:cNvPr id="192" name="TextBox 191">
            <a:extLst>
              <a:ext uri="{FF2B5EF4-FFF2-40B4-BE49-F238E27FC236}">
                <a16:creationId xmlns:a16="http://schemas.microsoft.com/office/drawing/2014/main" id="{8EB3C522-CDD2-423D-A055-D58B3CE2B864}"/>
              </a:ext>
            </a:extLst>
          </p:cNvPr>
          <p:cNvSpPr txBox="1"/>
          <p:nvPr/>
        </p:nvSpPr>
        <p:spPr>
          <a:xfrm>
            <a:off x="-3935" y="3538276"/>
            <a:ext cx="9147936" cy="30008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sl-SI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HORIZONTALNE POLITIKE (3)</a:t>
            </a:r>
            <a:endParaRPr lang="en-GB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" name="Freeform 365">
            <a:extLst>
              <a:ext uri="{FF2B5EF4-FFF2-40B4-BE49-F238E27FC236}">
                <a16:creationId xmlns:a16="http://schemas.microsoft.com/office/drawing/2014/main" id="{1AA6E776-A313-44FE-8FFE-8783B8417B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90180" y="451146"/>
            <a:ext cx="421577" cy="432179"/>
          </a:xfrm>
          <a:custGeom>
            <a:avLst/>
            <a:gdLst>
              <a:gd name="T0" fmla="*/ 1169 w 2330"/>
              <a:gd name="T1" fmla="*/ 0 h 2313"/>
              <a:gd name="T2" fmla="*/ 1169 w 2330"/>
              <a:gd name="T3" fmla="*/ 0 h 2313"/>
              <a:gd name="T4" fmla="*/ 1453 w 2330"/>
              <a:gd name="T5" fmla="*/ 189 h 2313"/>
              <a:gd name="T6" fmla="*/ 1461 w 2330"/>
              <a:gd name="T7" fmla="*/ 189 h 2313"/>
              <a:gd name="T8" fmla="*/ 1796 w 2330"/>
              <a:gd name="T9" fmla="*/ 189 h 2313"/>
              <a:gd name="T10" fmla="*/ 1805 w 2330"/>
              <a:gd name="T11" fmla="*/ 189 h 2313"/>
              <a:gd name="T12" fmla="*/ 1943 w 2330"/>
              <a:gd name="T13" fmla="*/ 498 h 2313"/>
              <a:gd name="T14" fmla="*/ 1951 w 2330"/>
              <a:gd name="T15" fmla="*/ 507 h 2313"/>
              <a:gd name="T16" fmla="*/ 2235 w 2330"/>
              <a:gd name="T17" fmla="*/ 688 h 2313"/>
              <a:gd name="T18" fmla="*/ 2235 w 2330"/>
              <a:gd name="T19" fmla="*/ 696 h 2313"/>
              <a:gd name="T20" fmla="*/ 2192 w 2330"/>
              <a:gd name="T21" fmla="*/ 1031 h 2313"/>
              <a:gd name="T22" fmla="*/ 2192 w 2330"/>
              <a:gd name="T23" fmla="*/ 1040 h 2313"/>
              <a:gd name="T24" fmla="*/ 2329 w 2330"/>
              <a:gd name="T25" fmla="*/ 1349 h 2313"/>
              <a:gd name="T26" fmla="*/ 2329 w 2330"/>
              <a:gd name="T27" fmla="*/ 1349 h 2313"/>
              <a:gd name="T28" fmla="*/ 2106 w 2330"/>
              <a:gd name="T29" fmla="*/ 1607 h 2313"/>
              <a:gd name="T30" fmla="*/ 2106 w 2330"/>
              <a:gd name="T31" fmla="*/ 1616 h 2313"/>
              <a:gd name="T32" fmla="*/ 2054 w 2330"/>
              <a:gd name="T33" fmla="*/ 1951 h 2313"/>
              <a:gd name="T34" fmla="*/ 2054 w 2330"/>
              <a:gd name="T35" fmla="*/ 1960 h 2313"/>
              <a:gd name="T36" fmla="*/ 1728 w 2330"/>
              <a:gd name="T37" fmla="*/ 2054 h 2313"/>
              <a:gd name="T38" fmla="*/ 1719 w 2330"/>
              <a:gd name="T39" fmla="*/ 2054 h 2313"/>
              <a:gd name="T40" fmla="*/ 1504 w 2330"/>
              <a:gd name="T41" fmla="*/ 2312 h 2313"/>
              <a:gd name="T42" fmla="*/ 1496 w 2330"/>
              <a:gd name="T43" fmla="*/ 2312 h 2313"/>
              <a:gd name="T44" fmla="*/ 1169 w 2330"/>
              <a:gd name="T45" fmla="*/ 2217 h 2313"/>
              <a:gd name="T46" fmla="*/ 1160 w 2330"/>
              <a:gd name="T47" fmla="*/ 2217 h 2313"/>
              <a:gd name="T48" fmla="*/ 834 w 2330"/>
              <a:gd name="T49" fmla="*/ 2312 h 2313"/>
              <a:gd name="T50" fmla="*/ 825 w 2330"/>
              <a:gd name="T51" fmla="*/ 2312 h 2313"/>
              <a:gd name="T52" fmla="*/ 610 w 2330"/>
              <a:gd name="T53" fmla="*/ 2054 h 2313"/>
              <a:gd name="T54" fmla="*/ 602 w 2330"/>
              <a:gd name="T55" fmla="*/ 2054 h 2313"/>
              <a:gd name="T56" fmla="*/ 275 w 2330"/>
              <a:gd name="T57" fmla="*/ 1960 h 2313"/>
              <a:gd name="T58" fmla="*/ 275 w 2330"/>
              <a:gd name="T59" fmla="*/ 1951 h 2313"/>
              <a:gd name="T60" fmla="*/ 223 w 2330"/>
              <a:gd name="T61" fmla="*/ 1616 h 2313"/>
              <a:gd name="T62" fmla="*/ 223 w 2330"/>
              <a:gd name="T63" fmla="*/ 1607 h 2313"/>
              <a:gd name="T64" fmla="*/ 0 w 2330"/>
              <a:gd name="T65" fmla="*/ 1349 h 2313"/>
              <a:gd name="T66" fmla="*/ 0 w 2330"/>
              <a:gd name="T67" fmla="*/ 1349 h 2313"/>
              <a:gd name="T68" fmla="*/ 137 w 2330"/>
              <a:gd name="T69" fmla="*/ 1040 h 2313"/>
              <a:gd name="T70" fmla="*/ 137 w 2330"/>
              <a:gd name="T71" fmla="*/ 1031 h 2313"/>
              <a:gd name="T72" fmla="*/ 94 w 2330"/>
              <a:gd name="T73" fmla="*/ 696 h 2313"/>
              <a:gd name="T74" fmla="*/ 94 w 2330"/>
              <a:gd name="T75" fmla="*/ 688 h 2313"/>
              <a:gd name="T76" fmla="*/ 378 w 2330"/>
              <a:gd name="T77" fmla="*/ 507 h 2313"/>
              <a:gd name="T78" fmla="*/ 387 w 2330"/>
              <a:gd name="T79" fmla="*/ 498 h 2313"/>
              <a:gd name="T80" fmla="*/ 524 w 2330"/>
              <a:gd name="T81" fmla="*/ 189 h 2313"/>
              <a:gd name="T82" fmla="*/ 533 w 2330"/>
              <a:gd name="T83" fmla="*/ 189 h 2313"/>
              <a:gd name="T84" fmla="*/ 868 w 2330"/>
              <a:gd name="T85" fmla="*/ 189 h 2313"/>
              <a:gd name="T86" fmla="*/ 877 w 2330"/>
              <a:gd name="T87" fmla="*/ 189 h 2313"/>
              <a:gd name="T88" fmla="*/ 1160 w 2330"/>
              <a:gd name="T89" fmla="*/ 0 h 2313"/>
              <a:gd name="T90" fmla="*/ 1169 w 2330"/>
              <a:gd name="T91" fmla="*/ 0 h 23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330" h="2313">
                <a:moveTo>
                  <a:pt x="1169" y="0"/>
                </a:moveTo>
                <a:lnTo>
                  <a:pt x="1169" y="0"/>
                </a:lnTo>
                <a:cubicBezTo>
                  <a:pt x="1453" y="189"/>
                  <a:pt x="1453" y="189"/>
                  <a:pt x="1453" y="189"/>
                </a:cubicBezTo>
                <a:lnTo>
                  <a:pt x="1461" y="189"/>
                </a:lnTo>
                <a:cubicBezTo>
                  <a:pt x="1796" y="189"/>
                  <a:pt x="1796" y="189"/>
                  <a:pt x="1796" y="189"/>
                </a:cubicBezTo>
                <a:cubicBezTo>
                  <a:pt x="1805" y="189"/>
                  <a:pt x="1805" y="189"/>
                  <a:pt x="1805" y="189"/>
                </a:cubicBezTo>
                <a:cubicBezTo>
                  <a:pt x="1943" y="498"/>
                  <a:pt x="1943" y="498"/>
                  <a:pt x="1943" y="498"/>
                </a:cubicBezTo>
                <a:lnTo>
                  <a:pt x="1951" y="507"/>
                </a:lnTo>
                <a:cubicBezTo>
                  <a:pt x="2235" y="688"/>
                  <a:pt x="2235" y="688"/>
                  <a:pt x="2235" y="688"/>
                </a:cubicBezTo>
                <a:lnTo>
                  <a:pt x="2235" y="696"/>
                </a:lnTo>
                <a:cubicBezTo>
                  <a:pt x="2192" y="1031"/>
                  <a:pt x="2192" y="1031"/>
                  <a:pt x="2192" y="1031"/>
                </a:cubicBezTo>
                <a:cubicBezTo>
                  <a:pt x="2192" y="1031"/>
                  <a:pt x="2192" y="1031"/>
                  <a:pt x="2192" y="1040"/>
                </a:cubicBezTo>
                <a:cubicBezTo>
                  <a:pt x="2329" y="1349"/>
                  <a:pt x="2329" y="1349"/>
                  <a:pt x="2329" y="1349"/>
                </a:cubicBezTo>
                <a:lnTo>
                  <a:pt x="2329" y="1349"/>
                </a:lnTo>
                <a:cubicBezTo>
                  <a:pt x="2106" y="1607"/>
                  <a:pt x="2106" y="1607"/>
                  <a:pt x="2106" y="1607"/>
                </a:cubicBezTo>
                <a:lnTo>
                  <a:pt x="2106" y="1616"/>
                </a:lnTo>
                <a:cubicBezTo>
                  <a:pt x="2054" y="1951"/>
                  <a:pt x="2054" y="1951"/>
                  <a:pt x="2054" y="1951"/>
                </a:cubicBezTo>
                <a:cubicBezTo>
                  <a:pt x="2054" y="1951"/>
                  <a:pt x="2054" y="1951"/>
                  <a:pt x="2054" y="1960"/>
                </a:cubicBezTo>
                <a:cubicBezTo>
                  <a:pt x="1728" y="2054"/>
                  <a:pt x="1728" y="2054"/>
                  <a:pt x="1728" y="2054"/>
                </a:cubicBezTo>
                <a:cubicBezTo>
                  <a:pt x="1728" y="2054"/>
                  <a:pt x="1728" y="2054"/>
                  <a:pt x="1719" y="2054"/>
                </a:cubicBezTo>
                <a:cubicBezTo>
                  <a:pt x="1504" y="2312"/>
                  <a:pt x="1504" y="2312"/>
                  <a:pt x="1504" y="2312"/>
                </a:cubicBezTo>
                <a:cubicBezTo>
                  <a:pt x="1496" y="2312"/>
                  <a:pt x="1496" y="2312"/>
                  <a:pt x="1496" y="2312"/>
                </a:cubicBezTo>
                <a:cubicBezTo>
                  <a:pt x="1169" y="2217"/>
                  <a:pt x="1169" y="2217"/>
                  <a:pt x="1169" y="2217"/>
                </a:cubicBezTo>
                <a:lnTo>
                  <a:pt x="1160" y="2217"/>
                </a:lnTo>
                <a:cubicBezTo>
                  <a:pt x="834" y="2312"/>
                  <a:pt x="834" y="2312"/>
                  <a:pt x="834" y="2312"/>
                </a:cubicBezTo>
                <a:cubicBezTo>
                  <a:pt x="834" y="2312"/>
                  <a:pt x="834" y="2312"/>
                  <a:pt x="825" y="2312"/>
                </a:cubicBezTo>
                <a:cubicBezTo>
                  <a:pt x="610" y="2054"/>
                  <a:pt x="610" y="2054"/>
                  <a:pt x="610" y="2054"/>
                </a:cubicBezTo>
                <a:cubicBezTo>
                  <a:pt x="602" y="2054"/>
                  <a:pt x="602" y="2054"/>
                  <a:pt x="602" y="2054"/>
                </a:cubicBezTo>
                <a:cubicBezTo>
                  <a:pt x="275" y="1960"/>
                  <a:pt x="275" y="1960"/>
                  <a:pt x="275" y="1960"/>
                </a:cubicBezTo>
                <a:cubicBezTo>
                  <a:pt x="275" y="1951"/>
                  <a:pt x="275" y="1951"/>
                  <a:pt x="275" y="1951"/>
                </a:cubicBezTo>
                <a:cubicBezTo>
                  <a:pt x="223" y="1616"/>
                  <a:pt x="223" y="1616"/>
                  <a:pt x="223" y="1616"/>
                </a:cubicBezTo>
                <a:lnTo>
                  <a:pt x="223" y="1607"/>
                </a:lnTo>
                <a:cubicBezTo>
                  <a:pt x="0" y="1349"/>
                  <a:pt x="0" y="1349"/>
                  <a:pt x="0" y="1349"/>
                </a:cubicBezTo>
                <a:lnTo>
                  <a:pt x="0" y="1349"/>
                </a:lnTo>
                <a:cubicBezTo>
                  <a:pt x="137" y="1040"/>
                  <a:pt x="137" y="1040"/>
                  <a:pt x="137" y="1040"/>
                </a:cubicBezTo>
                <a:cubicBezTo>
                  <a:pt x="137" y="1031"/>
                  <a:pt x="137" y="1031"/>
                  <a:pt x="137" y="1031"/>
                </a:cubicBezTo>
                <a:cubicBezTo>
                  <a:pt x="94" y="696"/>
                  <a:pt x="94" y="696"/>
                  <a:pt x="94" y="696"/>
                </a:cubicBezTo>
                <a:lnTo>
                  <a:pt x="94" y="688"/>
                </a:lnTo>
                <a:cubicBezTo>
                  <a:pt x="378" y="507"/>
                  <a:pt x="378" y="507"/>
                  <a:pt x="378" y="507"/>
                </a:cubicBezTo>
                <a:cubicBezTo>
                  <a:pt x="378" y="507"/>
                  <a:pt x="378" y="498"/>
                  <a:pt x="387" y="498"/>
                </a:cubicBezTo>
                <a:cubicBezTo>
                  <a:pt x="524" y="189"/>
                  <a:pt x="524" y="189"/>
                  <a:pt x="524" y="189"/>
                </a:cubicBezTo>
                <a:cubicBezTo>
                  <a:pt x="524" y="189"/>
                  <a:pt x="524" y="189"/>
                  <a:pt x="533" y="189"/>
                </a:cubicBezTo>
                <a:cubicBezTo>
                  <a:pt x="868" y="189"/>
                  <a:pt x="868" y="189"/>
                  <a:pt x="868" y="189"/>
                </a:cubicBezTo>
                <a:lnTo>
                  <a:pt x="877" y="189"/>
                </a:lnTo>
                <a:cubicBezTo>
                  <a:pt x="1160" y="0"/>
                  <a:pt x="1160" y="0"/>
                  <a:pt x="1160" y="0"/>
                </a:cubicBezTo>
                <a:lnTo>
                  <a:pt x="1169" y="0"/>
                </a:lnTo>
              </a:path>
            </a:pathLst>
          </a:custGeom>
          <a:solidFill>
            <a:srgbClr val="C00000"/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sl-SI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s-MX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3" name="Freeform 365">
            <a:extLst>
              <a:ext uri="{FF2B5EF4-FFF2-40B4-BE49-F238E27FC236}">
                <a16:creationId xmlns:a16="http://schemas.microsoft.com/office/drawing/2014/main" id="{98311A51-18DC-468E-B9A8-87CE689F58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1153" y="420577"/>
            <a:ext cx="421577" cy="432179"/>
          </a:xfrm>
          <a:custGeom>
            <a:avLst/>
            <a:gdLst>
              <a:gd name="T0" fmla="*/ 1169 w 2330"/>
              <a:gd name="T1" fmla="*/ 0 h 2313"/>
              <a:gd name="T2" fmla="*/ 1169 w 2330"/>
              <a:gd name="T3" fmla="*/ 0 h 2313"/>
              <a:gd name="T4" fmla="*/ 1453 w 2330"/>
              <a:gd name="T5" fmla="*/ 189 h 2313"/>
              <a:gd name="T6" fmla="*/ 1461 w 2330"/>
              <a:gd name="T7" fmla="*/ 189 h 2313"/>
              <a:gd name="T8" fmla="*/ 1796 w 2330"/>
              <a:gd name="T9" fmla="*/ 189 h 2313"/>
              <a:gd name="T10" fmla="*/ 1805 w 2330"/>
              <a:gd name="T11" fmla="*/ 189 h 2313"/>
              <a:gd name="T12" fmla="*/ 1943 w 2330"/>
              <a:gd name="T13" fmla="*/ 498 h 2313"/>
              <a:gd name="T14" fmla="*/ 1951 w 2330"/>
              <a:gd name="T15" fmla="*/ 507 h 2313"/>
              <a:gd name="T16" fmla="*/ 2235 w 2330"/>
              <a:gd name="T17" fmla="*/ 688 h 2313"/>
              <a:gd name="T18" fmla="*/ 2235 w 2330"/>
              <a:gd name="T19" fmla="*/ 696 h 2313"/>
              <a:gd name="T20" fmla="*/ 2192 w 2330"/>
              <a:gd name="T21" fmla="*/ 1031 h 2313"/>
              <a:gd name="T22" fmla="*/ 2192 w 2330"/>
              <a:gd name="T23" fmla="*/ 1040 h 2313"/>
              <a:gd name="T24" fmla="*/ 2329 w 2330"/>
              <a:gd name="T25" fmla="*/ 1349 h 2313"/>
              <a:gd name="T26" fmla="*/ 2329 w 2330"/>
              <a:gd name="T27" fmla="*/ 1349 h 2313"/>
              <a:gd name="T28" fmla="*/ 2106 w 2330"/>
              <a:gd name="T29" fmla="*/ 1607 h 2313"/>
              <a:gd name="T30" fmla="*/ 2106 w 2330"/>
              <a:gd name="T31" fmla="*/ 1616 h 2313"/>
              <a:gd name="T32" fmla="*/ 2054 w 2330"/>
              <a:gd name="T33" fmla="*/ 1951 h 2313"/>
              <a:gd name="T34" fmla="*/ 2054 w 2330"/>
              <a:gd name="T35" fmla="*/ 1960 h 2313"/>
              <a:gd name="T36" fmla="*/ 1728 w 2330"/>
              <a:gd name="T37" fmla="*/ 2054 h 2313"/>
              <a:gd name="T38" fmla="*/ 1719 w 2330"/>
              <a:gd name="T39" fmla="*/ 2054 h 2313"/>
              <a:gd name="T40" fmla="*/ 1504 w 2330"/>
              <a:gd name="T41" fmla="*/ 2312 h 2313"/>
              <a:gd name="T42" fmla="*/ 1496 w 2330"/>
              <a:gd name="T43" fmla="*/ 2312 h 2313"/>
              <a:gd name="T44" fmla="*/ 1169 w 2330"/>
              <a:gd name="T45" fmla="*/ 2217 h 2313"/>
              <a:gd name="T46" fmla="*/ 1160 w 2330"/>
              <a:gd name="T47" fmla="*/ 2217 h 2313"/>
              <a:gd name="T48" fmla="*/ 834 w 2330"/>
              <a:gd name="T49" fmla="*/ 2312 h 2313"/>
              <a:gd name="T50" fmla="*/ 825 w 2330"/>
              <a:gd name="T51" fmla="*/ 2312 h 2313"/>
              <a:gd name="T52" fmla="*/ 610 w 2330"/>
              <a:gd name="T53" fmla="*/ 2054 h 2313"/>
              <a:gd name="T54" fmla="*/ 602 w 2330"/>
              <a:gd name="T55" fmla="*/ 2054 h 2313"/>
              <a:gd name="T56" fmla="*/ 275 w 2330"/>
              <a:gd name="T57" fmla="*/ 1960 h 2313"/>
              <a:gd name="T58" fmla="*/ 275 w 2330"/>
              <a:gd name="T59" fmla="*/ 1951 h 2313"/>
              <a:gd name="T60" fmla="*/ 223 w 2330"/>
              <a:gd name="T61" fmla="*/ 1616 h 2313"/>
              <a:gd name="T62" fmla="*/ 223 w 2330"/>
              <a:gd name="T63" fmla="*/ 1607 h 2313"/>
              <a:gd name="T64" fmla="*/ 0 w 2330"/>
              <a:gd name="T65" fmla="*/ 1349 h 2313"/>
              <a:gd name="T66" fmla="*/ 0 w 2330"/>
              <a:gd name="T67" fmla="*/ 1349 h 2313"/>
              <a:gd name="T68" fmla="*/ 137 w 2330"/>
              <a:gd name="T69" fmla="*/ 1040 h 2313"/>
              <a:gd name="T70" fmla="*/ 137 w 2330"/>
              <a:gd name="T71" fmla="*/ 1031 h 2313"/>
              <a:gd name="T72" fmla="*/ 94 w 2330"/>
              <a:gd name="T73" fmla="*/ 696 h 2313"/>
              <a:gd name="T74" fmla="*/ 94 w 2330"/>
              <a:gd name="T75" fmla="*/ 688 h 2313"/>
              <a:gd name="T76" fmla="*/ 378 w 2330"/>
              <a:gd name="T77" fmla="*/ 507 h 2313"/>
              <a:gd name="T78" fmla="*/ 387 w 2330"/>
              <a:gd name="T79" fmla="*/ 498 h 2313"/>
              <a:gd name="T80" fmla="*/ 524 w 2330"/>
              <a:gd name="T81" fmla="*/ 189 h 2313"/>
              <a:gd name="T82" fmla="*/ 533 w 2330"/>
              <a:gd name="T83" fmla="*/ 189 h 2313"/>
              <a:gd name="T84" fmla="*/ 868 w 2330"/>
              <a:gd name="T85" fmla="*/ 189 h 2313"/>
              <a:gd name="T86" fmla="*/ 877 w 2330"/>
              <a:gd name="T87" fmla="*/ 189 h 2313"/>
              <a:gd name="T88" fmla="*/ 1160 w 2330"/>
              <a:gd name="T89" fmla="*/ 0 h 2313"/>
              <a:gd name="T90" fmla="*/ 1169 w 2330"/>
              <a:gd name="T91" fmla="*/ 0 h 23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330" h="2313">
                <a:moveTo>
                  <a:pt x="1169" y="0"/>
                </a:moveTo>
                <a:lnTo>
                  <a:pt x="1169" y="0"/>
                </a:lnTo>
                <a:cubicBezTo>
                  <a:pt x="1453" y="189"/>
                  <a:pt x="1453" y="189"/>
                  <a:pt x="1453" y="189"/>
                </a:cubicBezTo>
                <a:lnTo>
                  <a:pt x="1461" y="189"/>
                </a:lnTo>
                <a:cubicBezTo>
                  <a:pt x="1796" y="189"/>
                  <a:pt x="1796" y="189"/>
                  <a:pt x="1796" y="189"/>
                </a:cubicBezTo>
                <a:cubicBezTo>
                  <a:pt x="1805" y="189"/>
                  <a:pt x="1805" y="189"/>
                  <a:pt x="1805" y="189"/>
                </a:cubicBezTo>
                <a:cubicBezTo>
                  <a:pt x="1943" y="498"/>
                  <a:pt x="1943" y="498"/>
                  <a:pt x="1943" y="498"/>
                </a:cubicBezTo>
                <a:lnTo>
                  <a:pt x="1951" y="507"/>
                </a:lnTo>
                <a:cubicBezTo>
                  <a:pt x="2235" y="688"/>
                  <a:pt x="2235" y="688"/>
                  <a:pt x="2235" y="688"/>
                </a:cubicBezTo>
                <a:lnTo>
                  <a:pt x="2235" y="696"/>
                </a:lnTo>
                <a:cubicBezTo>
                  <a:pt x="2192" y="1031"/>
                  <a:pt x="2192" y="1031"/>
                  <a:pt x="2192" y="1031"/>
                </a:cubicBezTo>
                <a:cubicBezTo>
                  <a:pt x="2192" y="1031"/>
                  <a:pt x="2192" y="1031"/>
                  <a:pt x="2192" y="1040"/>
                </a:cubicBezTo>
                <a:cubicBezTo>
                  <a:pt x="2329" y="1349"/>
                  <a:pt x="2329" y="1349"/>
                  <a:pt x="2329" y="1349"/>
                </a:cubicBezTo>
                <a:lnTo>
                  <a:pt x="2329" y="1349"/>
                </a:lnTo>
                <a:cubicBezTo>
                  <a:pt x="2106" y="1607"/>
                  <a:pt x="2106" y="1607"/>
                  <a:pt x="2106" y="1607"/>
                </a:cubicBezTo>
                <a:lnTo>
                  <a:pt x="2106" y="1616"/>
                </a:lnTo>
                <a:cubicBezTo>
                  <a:pt x="2054" y="1951"/>
                  <a:pt x="2054" y="1951"/>
                  <a:pt x="2054" y="1951"/>
                </a:cubicBezTo>
                <a:cubicBezTo>
                  <a:pt x="2054" y="1951"/>
                  <a:pt x="2054" y="1951"/>
                  <a:pt x="2054" y="1960"/>
                </a:cubicBezTo>
                <a:cubicBezTo>
                  <a:pt x="1728" y="2054"/>
                  <a:pt x="1728" y="2054"/>
                  <a:pt x="1728" y="2054"/>
                </a:cubicBezTo>
                <a:cubicBezTo>
                  <a:pt x="1728" y="2054"/>
                  <a:pt x="1728" y="2054"/>
                  <a:pt x="1719" y="2054"/>
                </a:cubicBezTo>
                <a:cubicBezTo>
                  <a:pt x="1504" y="2312"/>
                  <a:pt x="1504" y="2312"/>
                  <a:pt x="1504" y="2312"/>
                </a:cubicBezTo>
                <a:cubicBezTo>
                  <a:pt x="1496" y="2312"/>
                  <a:pt x="1496" y="2312"/>
                  <a:pt x="1496" y="2312"/>
                </a:cubicBezTo>
                <a:cubicBezTo>
                  <a:pt x="1169" y="2217"/>
                  <a:pt x="1169" y="2217"/>
                  <a:pt x="1169" y="2217"/>
                </a:cubicBezTo>
                <a:lnTo>
                  <a:pt x="1160" y="2217"/>
                </a:lnTo>
                <a:cubicBezTo>
                  <a:pt x="834" y="2312"/>
                  <a:pt x="834" y="2312"/>
                  <a:pt x="834" y="2312"/>
                </a:cubicBezTo>
                <a:cubicBezTo>
                  <a:pt x="834" y="2312"/>
                  <a:pt x="834" y="2312"/>
                  <a:pt x="825" y="2312"/>
                </a:cubicBezTo>
                <a:cubicBezTo>
                  <a:pt x="610" y="2054"/>
                  <a:pt x="610" y="2054"/>
                  <a:pt x="610" y="2054"/>
                </a:cubicBezTo>
                <a:cubicBezTo>
                  <a:pt x="602" y="2054"/>
                  <a:pt x="602" y="2054"/>
                  <a:pt x="602" y="2054"/>
                </a:cubicBezTo>
                <a:cubicBezTo>
                  <a:pt x="275" y="1960"/>
                  <a:pt x="275" y="1960"/>
                  <a:pt x="275" y="1960"/>
                </a:cubicBezTo>
                <a:cubicBezTo>
                  <a:pt x="275" y="1951"/>
                  <a:pt x="275" y="1951"/>
                  <a:pt x="275" y="1951"/>
                </a:cubicBezTo>
                <a:cubicBezTo>
                  <a:pt x="223" y="1616"/>
                  <a:pt x="223" y="1616"/>
                  <a:pt x="223" y="1616"/>
                </a:cubicBezTo>
                <a:lnTo>
                  <a:pt x="223" y="1607"/>
                </a:lnTo>
                <a:cubicBezTo>
                  <a:pt x="0" y="1349"/>
                  <a:pt x="0" y="1349"/>
                  <a:pt x="0" y="1349"/>
                </a:cubicBezTo>
                <a:lnTo>
                  <a:pt x="0" y="1349"/>
                </a:lnTo>
                <a:cubicBezTo>
                  <a:pt x="137" y="1040"/>
                  <a:pt x="137" y="1040"/>
                  <a:pt x="137" y="1040"/>
                </a:cubicBezTo>
                <a:cubicBezTo>
                  <a:pt x="137" y="1031"/>
                  <a:pt x="137" y="1031"/>
                  <a:pt x="137" y="1031"/>
                </a:cubicBezTo>
                <a:cubicBezTo>
                  <a:pt x="94" y="696"/>
                  <a:pt x="94" y="696"/>
                  <a:pt x="94" y="696"/>
                </a:cubicBezTo>
                <a:lnTo>
                  <a:pt x="94" y="688"/>
                </a:lnTo>
                <a:cubicBezTo>
                  <a:pt x="378" y="507"/>
                  <a:pt x="378" y="507"/>
                  <a:pt x="378" y="507"/>
                </a:cubicBezTo>
                <a:cubicBezTo>
                  <a:pt x="378" y="507"/>
                  <a:pt x="378" y="498"/>
                  <a:pt x="387" y="498"/>
                </a:cubicBezTo>
                <a:cubicBezTo>
                  <a:pt x="524" y="189"/>
                  <a:pt x="524" y="189"/>
                  <a:pt x="524" y="189"/>
                </a:cubicBezTo>
                <a:cubicBezTo>
                  <a:pt x="524" y="189"/>
                  <a:pt x="524" y="189"/>
                  <a:pt x="533" y="189"/>
                </a:cubicBezTo>
                <a:cubicBezTo>
                  <a:pt x="868" y="189"/>
                  <a:pt x="868" y="189"/>
                  <a:pt x="868" y="189"/>
                </a:cubicBezTo>
                <a:lnTo>
                  <a:pt x="877" y="189"/>
                </a:lnTo>
                <a:cubicBezTo>
                  <a:pt x="1160" y="0"/>
                  <a:pt x="1160" y="0"/>
                  <a:pt x="1160" y="0"/>
                </a:cubicBezTo>
                <a:lnTo>
                  <a:pt x="1169" y="0"/>
                </a:lnTo>
              </a:path>
            </a:pathLst>
          </a:custGeom>
          <a:solidFill>
            <a:srgbClr val="78A22F"/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sl-SI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s-MX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4" name="Freeform 365">
            <a:extLst>
              <a:ext uri="{FF2B5EF4-FFF2-40B4-BE49-F238E27FC236}">
                <a16:creationId xmlns:a16="http://schemas.microsoft.com/office/drawing/2014/main" id="{DB7710DA-9FC9-47D6-AC73-2142ACBE92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2356" y="437601"/>
            <a:ext cx="421577" cy="432179"/>
          </a:xfrm>
          <a:custGeom>
            <a:avLst/>
            <a:gdLst>
              <a:gd name="T0" fmla="*/ 1169 w 2330"/>
              <a:gd name="T1" fmla="*/ 0 h 2313"/>
              <a:gd name="T2" fmla="*/ 1169 w 2330"/>
              <a:gd name="T3" fmla="*/ 0 h 2313"/>
              <a:gd name="T4" fmla="*/ 1453 w 2330"/>
              <a:gd name="T5" fmla="*/ 189 h 2313"/>
              <a:gd name="T6" fmla="*/ 1461 w 2330"/>
              <a:gd name="T7" fmla="*/ 189 h 2313"/>
              <a:gd name="T8" fmla="*/ 1796 w 2330"/>
              <a:gd name="T9" fmla="*/ 189 h 2313"/>
              <a:gd name="T10" fmla="*/ 1805 w 2330"/>
              <a:gd name="T11" fmla="*/ 189 h 2313"/>
              <a:gd name="T12" fmla="*/ 1943 w 2330"/>
              <a:gd name="T13" fmla="*/ 498 h 2313"/>
              <a:gd name="T14" fmla="*/ 1951 w 2330"/>
              <a:gd name="T15" fmla="*/ 507 h 2313"/>
              <a:gd name="T16" fmla="*/ 2235 w 2330"/>
              <a:gd name="T17" fmla="*/ 688 h 2313"/>
              <a:gd name="T18" fmla="*/ 2235 w 2330"/>
              <a:gd name="T19" fmla="*/ 696 h 2313"/>
              <a:gd name="T20" fmla="*/ 2192 w 2330"/>
              <a:gd name="T21" fmla="*/ 1031 h 2313"/>
              <a:gd name="T22" fmla="*/ 2192 w 2330"/>
              <a:gd name="T23" fmla="*/ 1040 h 2313"/>
              <a:gd name="T24" fmla="*/ 2329 w 2330"/>
              <a:gd name="T25" fmla="*/ 1349 h 2313"/>
              <a:gd name="T26" fmla="*/ 2329 w 2330"/>
              <a:gd name="T27" fmla="*/ 1349 h 2313"/>
              <a:gd name="T28" fmla="*/ 2106 w 2330"/>
              <a:gd name="T29" fmla="*/ 1607 h 2313"/>
              <a:gd name="T30" fmla="*/ 2106 w 2330"/>
              <a:gd name="T31" fmla="*/ 1616 h 2313"/>
              <a:gd name="T32" fmla="*/ 2054 w 2330"/>
              <a:gd name="T33" fmla="*/ 1951 h 2313"/>
              <a:gd name="T34" fmla="*/ 2054 w 2330"/>
              <a:gd name="T35" fmla="*/ 1960 h 2313"/>
              <a:gd name="T36" fmla="*/ 1728 w 2330"/>
              <a:gd name="T37" fmla="*/ 2054 h 2313"/>
              <a:gd name="T38" fmla="*/ 1719 w 2330"/>
              <a:gd name="T39" fmla="*/ 2054 h 2313"/>
              <a:gd name="T40" fmla="*/ 1504 w 2330"/>
              <a:gd name="T41" fmla="*/ 2312 h 2313"/>
              <a:gd name="T42" fmla="*/ 1496 w 2330"/>
              <a:gd name="T43" fmla="*/ 2312 h 2313"/>
              <a:gd name="T44" fmla="*/ 1169 w 2330"/>
              <a:gd name="T45" fmla="*/ 2217 h 2313"/>
              <a:gd name="T46" fmla="*/ 1160 w 2330"/>
              <a:gd name="T47" fmla="*/ 2217 h 2313"/>
              <a:gd name="T48" fmla="*/ 834 w 2330"/>
              <a:gd name="T49" fmla="*/ 2312 h 2313"/>
              <a:gd name="T50" fmla="*/ 825 w 2330"/>
              <a:gd name="T51" fmla="*/ 2312 h 2313"/>
              <a:gd name="T52" fmla="*/ 610 w 2330"/>
              <a:gd name="T53" fmla="*/ 2054 h 2313"/>
              <a:gd name="T54" fmla="*/ 602 w 2330"/>
              <a:gd name="T55" fmla="*/ 2054 h 2313"/>
              <a:gd name="T56" fmla="*/ 275 w 2330"/>
              <a:gd name="T57" fmla="*/ 1960 h 2313"/>
              <a:gd name="T58" fmla="*/ 275 w 2330"/>
              <a:gd name="T59" fmla="*/ 1951 h 2313"/>
              <a:gd name="T60" fmla="*/ 223 w 2330"/>
              <a:gd name="T61" fmla="*/ 1616 h 2313"/>
              <a:gd name="T62" fmla="*/ 223 w 2330"/>
              <a:gd name="T63" fmla="*/ 1607 h 2313"/>
              <a:gd name="T64" fmla="*/ 0 w 2330"/>
              <a:gd name="T65" fmla="*/ 1349 h 2313"/>
              <a:gd name="T66" fmla="*/ 0 w 2330"/>
              <a:gd name="T67" fmla="*/ 1349 h 2313"/>
              <a:gd name="T68" fmla="*/ 137 w 2330"/>
              <a:gd name="T69" fmla="*/ 1040 h 2313"/>
              <a:gd name="T70" fmla="*/ 137 w 2330"/>
              <a:gd name="T71" fmla="*/ 1031 h 2313"/>
              <a:gd name="T72" fmla="*/ 94 w 2330"/>
              <a:gd name="T73" fmla="*/ 696 h 2313"/>
              <a:gd name="T74" fmla="*/ 94 w 2330"/>
              <a:gd name="T75" fmla="*/ 688 h 2313"/>
              <a:gd name="T76" fmla="*/ 378 w 2330"/>
              <a:gd name="T77" fmla="*/ 507 h 2313"/>
              <a:gd name="T78" fmla="*/ 387 w 2330"/>
              <a:gd name="T79" fmla="*/ 498 h 2313"/>
              <a:gd name="T80" fmla="*/ 524 w 2330"/>
              <a:gd name="T81" fmla="*/ 189 h 2313"/>
              <a:gd name="T82" fmla="*/ 533 w 2330"/>
              <a:gd name="T83" fmla="*/ 189 h 2313"/>
              <a:gd name="T84" fmla="*/ 868 w 2330"/>
              <a:gd name="T85" fmla="*/ 189 h 2313"/>
              <a:gd name="T86" fmla="*/ 877 w 2330"/>
              <a:gd name="T87" fmla="*/ 189 h 2313"/>
              <a:gd name="T88" fmla="*/ 1160 w 2330"/>
              <a:gd name="T89" fmla="*/ 0 h 2313"/>
              <a:gd name="T90" fmla="*/ 1169 w 2330"/>
              <a:gd name="T91" fmla="*/ 0 h 23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330" h="2313">
                <a:moveTo>
                  <a:pt x="1169" y="0"/>
                </a:moveTo>
                <a:lnTo>
                  <a:pt x="1169" y="0"/>
                </a:lnTo>
                <a:cubicBezTo>
                  <a:pt x="1453" y="189"/>
                  <a:pt x="1453" y="189"/>
                  <a:pt x="1453" y="189"/>
                </a:cubicBezTo>
                <a:lnTo>
                  <a:pt x="1461" y="189"/>
                </a:lnTo>
                <a:cubicBezTo>
                  <a:pt x="1796" y="189"/>
                  <a:pt x="1796" y="189"/>
                  <a:pt x="1796" y="189"/>
                </a:cubicBezTo>
                <a:cubicBezTo>
                  <a:pt x="1805" y="189"/>
                  <a:pt x="1805" y="189"/>
                  <a:pt x="1805" y="189"/>
                </a:cubicBezTo>
                <a:cubicBezTo>
                  <a:pt x="1943" y="498"/>
                  <a:pt x="1943" y="498"/>
                  <a:pt x="1943" y="498"/>
                </a:cubicBezTo>
                <a:lnTo>
                  <a:pt x="1951" y="507"/>
                </a:lnTo>
                <a:cubicBezTo>
                  <a:pt x="2235" y="688"/>
                  <a:pt x="2235" y="688"/>
                  <a:pt x="2235" y="688"/>
                </a:cubicBezTo>
                <a:lnTo>
                  <a:pt x="2235" y="696"/>
                </a:lnTo>
                <a:cubicBezTo>
                  <a:pt x="2192" y="1031"/>
                  <a:pt x="2192" y="1031"/>
                  <a:pt x="2192" y="1031"/>
                </a:cubicBezTo>
                <a:cubicBezTo>
                  <a:pt x="2192" y="1031"/>
                  <a:pt x="2192" y="1031"/>
                  <a:pt x="2192" y="1040"/>
                </a:cubicBezTo>
                <a:cubicBezTo>
                  <a:pt x="2329" y="1349"/>
                  <a:pt x="2329" y="1349"/>
                  <a:pt x="2329" y="1349"/>
                </a:cubicBezTo>
                <a:lnTo>
                  <a:pt x="2329" y="1349"/>
                </a:lnTo>
                <a:cubicBezTo>
                  <a:pt x="2106" y="1607"/>
                  <a:pt x="2106" y="1607"/>
                  <a:pt x="2106" y="1607"/>
                </a:cubicBezTo>
                <a:lnTo>
                  <a:pt x="2106" y="1616"/>
                </a:lnTo>
                <a:cubicBezTo>
                  <a:pt x="2054" y="1951"/>
                  <a:pt x="2054" y="1951"/>
                  <a:pt x="2054" y="1951"/>
                </a:cubicBezTo>
                <a:cubicBezTo>
                  <a:pt x="2054" y="1951"/>
                  <a:pt x="2054" y="1951"/>
                  <a:pt x="2054" y="1960"/>
                </a:cubicBezTo>
                <a:cubicBezTo>
                  <a:pt x="1728" y="2054"/>
                  <a:pt x="1728" y="2054"/>
                  <a:pt x="1728" y="2054"/>
                </a:cubicBezTo>
                <a:cubicBezTo>
                  <a:pt x="1728" y="2054"/>
                  <a:pt x="1728" y="2054"/>
                  <a:pt x="1719" y="2054"/>
                </a:cubicBezTo>
                <a:cubicBezTo>
                  <a:pt x="1504" y="2312"/>
                  <a:pt x="1504" y="2312"/>
                  <a:pt x="1504" y="2312"/>
                </a:cubicBezTo>
                <a:cubicBezTo>
                  <a:pt x="1496" y="2312"/>
                  <a:pt x="1496" y="2312"/>
                  <a:pt x="1496" y="2312"/>
                </a:cubicBezTo>
                <a:cubicBezTo>
                  <a:pt x="1169" y="2217"/>
                  <a:pt x="1169" y="2217"/>
                  <a:pt x="1169" y="2217"/>
                </a:cubicBezTo>
                <a:lnTo>
                  <a:pt x="1160" y="2217"/>
                </a:lnTo>
                <a:cubicBezTo>
                  <a:pt x="834" y="2312"/>
                  <a:pt x="834" y="2312"/>
                  <a:pt x="834" y="2312"/>
                </a:cubicBezTo>
                <a:cubicBezTo>
                  <a:pt x="834" y="2312"/>
                  <a:pt x="834" y="2312"/>
                  <a:pt x="825" y="2312"/>
                </a:cubicBezTo>
                <a:cubicBezTo>
                  <a:pt x="610" y="2054"/>
                  <a:pt x="610" y="2054"/>
                  <a:pt x="610" y="2054"/>
                </a:cubicBezTo>
                <a:cubicBezTo>
                  <a:pt x="602" y="2054"/>
                  <a:pt x="602" y="2054"/>
                  <a:pt x="602" y="2054"/>
                </a:cubicBezTo>
                <a:cubicBezTo>
                  <a:pt x="275" y="1960"/>
                  <a:pt x="275" y="1960"/>
                  <a:pt x="275" y="1960"/>
                </a:cubicBezTo>
                <a:cubicBezTo>
                  <a:pt x="275" y="1951"/>
                  <a:pt x="275" y="1951"/>
                  <a:pt x="275" y="1951"/>
                </a:cubicBezTo>
                <a:cubicBezTo>
                  <a:pt x="223" y="1616"/>
                  <a:pt x="223" y="1616"/>
                  <a:pt x="223" y="1616"/>
                </a:cubicBezTo>
                <a:lnTo>
                  <a:pt x="223" y="1607"/>
                </a:lnTo>
                <a:cubicBezTo>
                  <a:pt x="0" y="1349"/>
                  <a:pt x="0" y="1349"/>
                  <a:pt x="0" y="1349"/>
                </a:cubicBezTo>
                <a:lnTo>
                  <a:pt x="0" y="1349"/>
                </a:lnTo>
                <a:cubicBezTo>
                  <a:pt x="137" y="1040"/>
                  <a:pt x="137" y="1040"/>
                  <a:pt x="137" y="1040"/>
                </a:cubicBezTo>
                <a:cubicBezTo>
                  <a:pt x="137" y="1031"/>
                  <a:pt x="137" y="1031"/>
                  <a:pt x="137" y="1031"/>
                </a:cubicBezTo>
                <a:cubicBezTo>
                  <a:pt x="94" y="696"/>
                  <a:pt x="94" y="696"/>
                  <a:pt x="94" y="696"/>
                </a:cubicBezTo>
                <a:lnTo>
                  <a:pt x="94" y="688"/>
                </a:lnTo>
                <a:cubicBezTo>
                  <a:pt x="378" y="507"/>
                  <a:pt x="378" y="507"/>
                  <a:pt x="378" y="507"/>
                </a:cubicBezTo>
                <a:cubicBezTo>
                  <a:pt x="378" y="507"/>
                  <a:pt x="378" y="498"/>
                  <a:pt x="387" y="498"/>
                </a:cubicBezTo>
                <a:cubicBezTo>
                  <a:pt x="524" y="189"/>
                  <a:pt x="524" y="189"/>
                  <a:pt x="524" y="189"/>
                </a:cubicBezTo>
                <a:cubicBezTo>
                  <a:pt x="524" y="189"/>
                  <a:pt x="524" y="189"/>
                  <a:pt x="533" y="189"/>
                </a:cubicBezTo>
                <a:cubicBezTo>
                  <a:pt x="868" y="189"/>
                  <a:pt x="868" y="189"/>
                  <a:pt x="868" y="189"/>
                </a:cubicBezTo>
                <a:lnTo>
                  <a:pt x="877" y="189"/>
                </a:lnTo>
                <a:cubicBezTo>
                  <a:pt x="1160" y="0"/>
                  <a:pt x="1160" y="0"/>
                  <a:pt x="1160" y="0"/>
                </a:cubicBezTo>
                <a:lnTo>
                  <a:pt x="1169" y="0"/>
                </a:lnTo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sl-SI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s-MX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5" name="Freeform 365">
            <a:extLst>
              <a:ext uri="{FF2B5EF4-FFF2-40B4-BE49-F238E27FC236}">
                <a16:creationId xmlns:a16="http://schemas.microsoft.com/office/drawing/2014/main" id="{A0F6E989-9515-46A4-BB0C-B624DFC14B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77242" y="430209"/>
            <a:ext cx="421577" cy="432179"/>
          </a:xfrm>
          <a:custGeom>
            <a:avLst/>
            <a:gdLst>
              <a:gd name="T0" fmla="*/ 1169 w 2330"/>
              <a:gd name="T1" fmla="*/ 0 h 2313"/>
              <a:gd name="T2" fmla="*/ 1169 w 2330"/>
              <a:gd name="T3" fmla="*/ 0 h 2313"/>
              <a:gd name="T4" fmla="*/ 1453 w 2330"/>
              <a:gd name="T5" fmla="*/ 189 h 2313"/>
              <a:gd name="T6" fmla="*/ 1461 w 2330"/>
              <a:gd name="T7" fmla="*/ 189 h 2313"/>
              <a:gd name="T8" fmla="*/ 1796 w 2330"/>
              <a:gd name="T9" fmla="*/ 189 h 2313"/>
              <a:gd name="T10" fmla="*/ 1805 w 2330"/>
              <a:gd name="T11" fmla="*/ 189 h 2313"/>
              <a:gd name="T12" fmla="*/ 1943 w 2330"/>
              <a:gd name="T13" fmla="*/ 498 h 2313"/>
              <a:gd name="T14" fmla="*/ 1951 w 2330"/>
              <a:gd name="T15" fmla="*/ 507 h 2313"/>
              <a:gd name="T16" fmla="*/ 2235 w 2330"/>
              <a:gd name="T17" fmla="*/ 688 h 2313"/>
              <a:gd name="T18" fmla="*/ 2235 w 2330"/>
              <a:gd name="T19" fmla="*/ 696 h 2313"/>
              <a:gd name="T20" fmla="*/ 2192 w 2330"/>
              <a:gd name="T21" fmla="*/ 1031 h 2313"/>
              <a:gd name="T22" fmla="*/ 2192 w 2330"/>
              <a:gd name="T23" fmla="*/ 1040 h 2313"/>
              <a:gd name="T24" fmla="*/ 2329 w 2330"/>
              <a:gd name="T25" fmla="*/ 1349 h 2313"/>
              <a:gd name="T26" fmla="*/ 2329 w 2330"/>
              <a:gd name="T27" fmla="*/ 1349 h 2313"/>
              <a:gd name="T28" fmla="*/ 2106 w 2330"/>
              <a:gd name="T29" fmla="*/ 1607 h 2313"/>
              <a:gd name="T30" fmla="*/ 2106 w 2330"/>
              <a:gd name="T31" fmla="*/ 1616 h 2313"/>
              <a:gd name="T32" fmla="*/ 2054 w 2330"/>
              <a:gd name="T33" fmla="*/ 1951 h 2313"/>
              <a:gd name="T34" fmla="*/ 2054 w 2330"/>
              <a:gd name="T35" fmla="*/ 1960 h 2313"/>
              <a:gd name="T36" fmla="*/ 1728 w 2330"/>
              <a:gd name="T37" fmla="*/ 2054 h 2313"/>
              <a:gd name="T38" fmla="*/ 1719 w 2330"/>
              <a:gd name="T39" fmla="*/ 2054 h 2313"/>
              <a:gd name="T40" fmla="*/ 1504 w 2330"/>
              <a:gd name="T41" fmla="*/ 2312 h 2313"/>
              <a:gd name="T42" fmla="*/ 1496 w 2330"/>
              <a:gd name="T43" fmla="*/ 2312 h 2313"/>
              <a:gd name="T44" fmla="*/ 1169 w 2330"/>
              <a:gd name="T45" fmla="*/ 2217 h 2313"/>
              <a:gd name="T46" fmla="*/ 1160 w 2330"/>
              <a:gd name="T47" fmla="*/ 2217 h 2313"/>
              <a:gd name="T48" fmla="*/ 834 w 2330"/>
              <a:gd name="T49" fmla="*/ 2312 h 2313"/>
              <a:gd name="T50" fmla="*/ 825 w 2330"/>
              <a:gd name="T51" fmla="*/ 2312 h 2313"/>
              <a:gd name="T52" fmla="*/ 610 w 2330"/>
              <a:gd name="T53" fmla="*/ 2054 h 2313"/>
              <a:gd name="T54" fmla="*/ 602 w 2330"/>
              <a:gd name="T55" fmla="*/ 2054 h 2313"/>
              <a:gd name="T56" fmla="*/ 275 w 2330"/>
              <a:gd name="T57" fmla="*/ 1960 h 2313"/>
              <a:gd name="T58" fmla="*/ 275 w 2330"/>
              <a:gd name="T59" fmla="*/ 1951 h 2313"/>
              <a:gd name="T60" fmla="*/ 223 w 2330"/>
              <a:gd name="T61" fmla="*/ 1616 h 2313"/>
              <a:gd name="T62" fmla="*/ 223 w 2330"/>
              <a:gd name="T63" fmla="*/ 1607 h 2313"/>
              <a:gd name="T64" fmla="*/ 0 w 2330"/>
              <a:gd name="T65" fmla="*/ 1349 h 2313"/>
              <a:gd name="T66" fmla="*/ 0 w 2330"/>
              <a:gd name="T67" fmla="*/ 1349 h 2313"/>
              <a:gd name="T68" fmla="*/ 137 w 2330"/>
              <a:gd name="T69" fmla="*/ 1040 h 2313"/>
              <a:gd name="T70" fmla="*/ 137 w 2330"/>
              <a:gd name="T71" fmla="*/ 1031 h 2313"/>
              <a:gd name="T72" fmla="*/ 94 w 2330"/>
              <a:gd name="T73" fmla="*/ 696 h 2313"/>
              <a:gd name="T74" fmla="*/ 94 w 2330"/>
              <a:gd name="T75" fmla="*/ 688 h 2313"/>
              <a:gd name="T76" fmla="*/ 378 w 2330"/>
              <a:gd name="T77" fmla="*/ 507 h 2313"/>
              <a:gd name="T78" fmla="*/ 387 w 2330"/>
              <a:gd name="T79" fmla="*/ 498 h 2313"/>
              <a:gd name="T80" fmla="*/ 524 w 2330"/>
              <a:gd name="T81" fmla="*/ 189 h 2313"/>
              <a:gd name="T82" fmla="*/ 533 w 2330"/>
              <a:gd name="T83" fmla="*/ 189 h 2313"/>
              <a:gd name="T84" fmla="*/ 868 w 2330"/>
              <a:gd name="T85" fmla="*/ 189 h 2313"/>
              <a:gd name="T86" fmla="*/ 877 w 2330"/>
              <a:gd name="T87" fmla="*/ 189 h 2313"/>
              <a:gd name="T88" fmla="*/ 1160 w 2330"/>
              <a:gd name="T89" fmla="*/ 0 h 2313"/>
              <a:gd name="T90" fmla="*/ 1169 w 2330"/>
              <a:gd name="T91" fmla="*/ 0 h 23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330" h="2313">
                <a:moveTo>
                  <a:pt x="1169" y="0"/>
                </a:moveTo>
                <a:lnTo>
                  <a:pt x="1169" y="0"/>
                </a:lnTo>
                <a:cubicBezTo>
                  <a:pt x="1453" y="189"/>
                  <a:pt x="1453" y="189"/>
                  <a:pt x="1453" y="189"/>
                </a:cubicBezTo>
                <a:lnTo>
                  <a:pt x="1461" y="189"/>
                </a:lnTo>
                <a:cubicBezTo>
                  <a:pt x="1796" y="189"/>
                  <a:pt x="1796" y="189"/>
                  <a:pt x="1796" y="189"/>
                </a:cubicBezTo>
                <a:cubicBezTo>
                  <a:pt x="1805" y="189"/>
                  <a:pt x="1805" y="189"/>
                  <a:pt x="1805" y="189"/>
                </a:cubicBezTo>
                <a:cubicBezTo>
                  <a:pt x="1943" y="498"/>
                  <a:pt x="1943" y="498"/>
                  <a:pt x="1943" y="498"/>
                </a:cubicBezTo>
                <a:lnTo>
                  <a:pt x="1951" y="507"/>
                </a:lnTo>
                <a:cubicBezTo>
                  <a:pt x="2235" y="688"/>
                  <a:pt x="2235" y="688"/>
                  <a:pt x="2235" y="688"/>
                </a:cubicBezTo>
                <a:lnTo>
                  <a:pt x="2235" y="696"/>
                </a:lnTo>
                <a:cubicBezTo>
                  <a:pt x="2192" y="1031"/>
                  <a:pt x="2192" y="1031"/>
                  <a:pt x="2192" y="1031"/>
                </a:cubicBezTo>
                <a:cubicBezTo>
                  <a:pt x="2192" y="1031"/>
                  <a:pt x="2192" y="1031"/>
                  <a:pt x="2192" y="1040"/>
                </a:cubicBezTo>
                <a:cubicBezTo>
                  <a:pt x="2329" y="1349"/>
                  <a:pt x="2329" y="1349"/>
                  <a:pt x="2329" y="1349"/>
                </a:cubicBezTo>
                <a:lnTo>
                  <a:pt x="2329" y="1349"/>
                </a:lnTo>
                <a:cubicBezTo>
                  <a:pt x="2106" y="1607"/>
                  <a:pt x="2106" y="1607"/>
                  <a:pt x="2106" y="1607"/>
                </a:cubicBezTo>
                <a:lnTo>
                  <a:pt x="2106" y="1616"/>
                </a:lnTo>
                <a:cubicBezTo>
                  <a:pt x="2054" y="1951"/>
                  <a:pt x="2054" y="1951"/>
                  <a:pt x="2054" y="1951"/>
                </a:cubicBezTo>
                <a:cubicBezTo>
                  <a:pt x="2054" y="1951"/>
                  <a:pt x="2054" y="1951"/>
                  <a:pt x="2054" y="1960"/>
                </a:cubicBezTo>
                <a:cubicBezTo>
                  <a:pt x="1728" y="2054"/>
                  <a:pt x="1728" y="2054"/>
                  <a:pt x="1728" y="2054"/>
                </a:cubicBezTo>
                <a:cubicBezTo>
                  <a:pt x="1728" y="2054"/>
                  <a:pt x="1728" y="2054"/>
                  <a:pt x="1719" y="2054"/>
                </a:cubicBezTo>
                <a:cubicBezTo>
                  <a:pt x="1504" y="2312"/>
                  <a:pt x="1504" y="2312"/>
                  <a:pt x="1504" y="2312"/>
                </a:cubicBezTo>
                <a:cubicBezTo>
                  <a:pt x="1496" y="2312"/>
                  <a:pt x="1496" y="2312"/>
                  <a:pt x="1496" y="2312"/>
                </a:cubicBezTo>
                <a:cubicBezTo>
                  <a:pt x="1169" y="2217"/>
                  <a:pt x="1169" y="2217"/>
                  <a:pt x="1169" y="2217"/>
                </a:cubicBezTo>
                <a:lnTo>
                  <a:pt x="1160" y="2217"/>
                </a:lnTo>
                <a:cubicBezTo>
                  <a:pt x="834" y="2312"/>
                  <a:pt x="834" y="2312"/>
                  <a:pt x="834" y="2312"/>
                </a:cubicBezTo>
                <a:cubicBezTo>
                  <a:pt x="834" y="2312"/>
                  <a:pt x="834" y="2312"/>
                  <a:pt x="825" y="2312"/>
                </a:cubicBezTo>
                <a:cubicBezTo>
                  <a:pt x="610" y="2054"/>
                  <a:pt x="610" y="2054"/>
                  <a:pt x="610" y="2054"/>
                </a:cubicBezTo>
                <a:cubicBezTo>
                  <a:pt x="602" y="2054"/>
                  <a:pt x="602" y="2054"/>
                  <a:pt x="602" y="2054"/>
                </a:cubicBezTo>
                <a:cubicBezTo>
                  <a:pt x="275" y="1960"/>
                  <a:pt x="275" y="1960"/>
                  <a:pt x="275" y="1960"/>
                </a:cubicBezTo>
                <a:cubicBezTo>
                  <a:pt x="275" y="1951"/>
                  <a:pt x="275" y="1951"/>
                  <a:pt x="275" y="1951"/>
                </a:cubicBezTo>
                <a:cubicBezTo>
                  <a:pt x="223" y="1616"/>
                  <a:pt x="223" y="1616"/>
                  <a:pt x="223" y="1616"/>
                </a:cubicBezTo>
                <a:lnTo>
                  <a:pt x="223" y="1607"/>
                </a:lnTo>
                <a:cubicBezTo>
                  <a:pt x="0" y="1349"/>
                  <a:pt x="0" y="1349"/>
                  <a:pt x="0" y="1349"/>
                </a:cubicBezTo>
                <a:lnTo>
                  <a:pt x="0" y="1349"/>
                </a:lnTo>
                <a:cubicBezTo>
                  <a:pt x="137" y="1040"/>
                  <a:pt x="137" y="1040"/>
                  <a:pt x="137" y="1040"/>
                </a:cubicBezTo>
                <a:cubicBezTo>
                  <a:pt x="137" y="1031"/>
                  <a:pt x="137" y="1031"/>
                  <a:pt x="137" y="1031"/>
                </a:cubicBezTo>
                <a:cubicBezTo>
                  <a:pt x="94" y="696"/>
                  <a:pt x="94" y="696"/>
                  <a:pt x="94" y="696"/>
                </a:cubicBezTo>
                <a:lnTo>
                  <a:pt x="94" y="688"/>
                </a:lnTo>
                <a:cubicBezTo>
                  <a:pt x="378" y="507"/>
                  <a:pt x="378" y="507"/>
                  <a:pt x="378" y="507"/>
                </a:cubicBezTo>
                <a:cubicBezTo>
                  <a:pt x="378" y="507"/>
                  <a:pt x="378" y="498"/>
                  <a:pt x="387" y="498"/>
                </a:cubicBezTo>
                <a:cubicBezTo>
                  <a:pt x="524" y="189"/>
                  <a:pt x="524" y="189"/>
                  <a:pt x="524" y="189"/>
                </a:cubicBezTo>
                <a:cubicBezTo>
                  <a:pt x="524" y="189"/>
                  <a:pt x="524" y="189"/>
                  <a:pt x="533" y="189"/>
                </a:cubicBezTo>
                <a:cubicBezTo>
                  <a:pt x="868" y="189"/>
                  <a:pt x="868" y="189"/>
                  <a:pt x="868" y="189"/>
                </a:cubicBezTo>
                <a:lnTo>
                  <a:pt x="877" y="189"/>
                </a:lnTo>
                <a:cubicBezTo>
                  <a:pt x="1160" y="0"/>
                  <a:pt x="1160" y="0"/>
                  <a:pt x="1160" y="0"/>
                </a:cubicBezTo>
                <a:lnTo>
                  <a:pt x="1169" y="0"/>
                </a:lnTo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sl-SI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s-MX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7" name="Freeform 365">
            <a:extLst>
              <a:ext uri="{FF2B5EF4-FFF2-40B4-BE49-F238E27FC236}">
                <a16:creationId xmlns:a16="http://schemas.microsoft.com/office/drawing/2014/main" id="{1721372D-BCF9-4F36-B314-F4957FA45B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47668" y="417420"/>
            <a:ext cx="421577" cy="432179"/>
          </a:xfrm>
          <a:custGeom>
            <a:avLst/>
            <a:gdLst>
              <a:gd name="T0" fmla="*/ 1169 w 2330"/>
              <a:gd name="T1" fmla="*/ 0 h 2313"/>
              <a:gd name="T2" fmla="*/ 1169 w 2330"/>
              <a:gd name="T3" fmla="*/ 0 h 2313"/>
              <a:gd name="T4" fmla="*/ 1453 w 2330"/>
              <a:gd name="T5" fmla="*/ 189 h 2313"/>
              <a:gd name="T6" fmla="*/ 1461 w 2330"/>
              <a:gd name="T7" fmla="*/ 189 h 2313"/>
              <a:gd name="T8" fmla="*/ 1796 w 2330"/>
              <a:gd name="T9" fmla="*/ 189 h 2313"/>
              <a:gd name="T10" fmla="*/ 1805 w 2330"/>
              <a:gd name="T11" fmla="*/ 189 h 2313"/>
              <a:gd name="T12" fmla="*/ 1943 w 2330"/>
              <a:gd name="T13" fmla="*/ 498 h 2313"/>
              <a:gd name="T14" fmla="*/ 1951 w 2330"/>
              <a:gd name="T15" fmla="*/ 507 h 2313"/>
              <a:gd name="T16" fmla="*/ 2235 w 2330"/>
              <a:gd name="T17" fmla="*/ 688 h 2313"/>
              <a:gd name="T18" fmla="*/ 2235 w 2330"/>
              <a:gd name="T19" fmla="*/ 696 h 2313"/>
              <a:gd name="T20" fmla="*/ 2192 w 2330"/>
              <a:gd name="T21" fmla="*/ 1031 h 2313"/>
              <a:gd name="T22" fmla="*/ 2192 w 2330"/>
              <a:gd name="T23" fmla="*/ 1040 h 2313"/>
              <a:gd name="T24" fmla="*/ 2329 w 2330"/>
              <a:gd name="T25" fmla="*/ 1349 h 2313"/>
              <a:gd name="T26" fmla="*/ 2329 w 2330"/>
              <a:gd name="T27" fmla="*/ 1349 h 2313"/>
              <a:gd name="T28" fmla="*/ 2106 w 2330"/>
              <a:gd name="T29" fmla="*/ 1607 h 2313"/>
              <a:gd name="T30" fmla="*/ 2106 w 2330"/>
              <a:gd name="T31" fmla="*/ 1616 h 2313"/>
              <a:gd name="T32" fmla="*/ 2054 w 2330"/>
              <a:gd name="T33" fmla="*/ 1951 h 2313"/>
              <a:gd name="T34" fmla="*/ 2054 w 2330"/>
              <a:gd name="T35" fmla="*/ 1960 h 2313"/>
              <a:gd name="T36" fmla="*/ 1728 w 2330"/>
              <a:gd name="T37" fmla="*/ 2054 h 2313"/>
              <a:gd name="T38" fmla="*/ 1719 w 2330"/>
              <a:gd name="T39" fmla="*/ 2054 h 2313"/>
              <a:gd name="T40" fmla="*/ 1504 w 2330"/>
              <a:gd name="T41" fmla="*/ 2312 h 2313"/>
              <a:gd name="T42" fmla="*/ 1496 w 2330"/>
              <a:gd name="T43" fmla="*/ 2312 h 2313"/>
              <a:gd name="T44" fmla="*/ 1169 w 2330"/>
              <a:gd name="T45" fmla="*/ 2217 h 2313"/>
              <a:gd name="T46" fmla="*/ 1160 w 2330"/>
              <a:gd name="T47" fmla="*/ 2217 h 2313"/>
              <a:gd name="T48" fmla="*/ 834 w 2330"/>
              <a:gd name="T49" fmla="*/ 2312 h 2313"/>
              <a:gd name="T50" fmla="*/ 825 w 2330"/>
              <a:gd name="T51" fmla="*/ 2312 h 2313"/>
              <a:gd name="T52" fmla="*/ 610 w 2330"/>
              <a:gd name="T53" fmla="*/ 2054 h 2313"/>
              <a:gd name="T54" fmla="*/ 602 w 2330"/>
              <a:gd name="T55" fmla="*/ 2054 h 2313"/>
              <a:gd name="T56" fmla="*/ 275 w 2330"/>
              <a:gd name="T57" fmla="*/ 1960 h 2313"/>
              <a:gd name="T58" fmla="*/ 275 w 2330"/>
              <a:gd name="T59" fmla="*/ 1951 h 2313"/>
              <a:gd name="T60" fmla="*/ 223 w 2330"/>
              <a:gd name="T61" fmla="*/ 1616 h 2313"/>
              <a:gd name="T62" fmla="*/ 223 w 2330"/>
              <a:gd name="T63" fmla="*/ 1607 h 2313"/>
              <a:gd name="T64" fmla="*/ 0 w 2330"/>
              <a:gd name="T65" fmla="*/ 1349 h 2313"/>
              <a:gd name="T66" fmla="*/ 0 w 2330"/>
              <a:gd name="T67" fmla="*/ 1349 h 2313"/>
              <a:gd name="T68" fmla="*/ 137 w 2330"/>
              <a:gd name="T69" fmla="*/ 1040 h 2313"/>
              <a:gd name="T70" fmla="*/ 137 w 2330"/>
              <a:gd name="T71" fmla="*/ 1031 h 2313"/>
              <a:gd name="T72" fmla="*/ 94 w 2330"/>
              <a:gd name="T73" fmla="*/ 696 h 2313"/>
              <a:gd name="T74" fmla="*/ 94 w 2330"/>
              <a:gd name="T75" fmla="*/ 688 h 2313"/>
              <a:gd name="T76" fmla="*/ 378 w 2330"/>
              <a:gd name="T77" fmla="*/ 507 h 2313"/>
              <a:gd name="T78" fmla="*/ 387 w 2330"/>
              <a:gd name="T79" fmla="*/ 498 h 2313"/>
              <a:gd name="T80" fmla="*/ 524 w 2330"/>
              <a:gd name="T81" fmla="*/ 189 h 2313"/>
              <a:gd name="T82" fmla="*/ 533 w 2330"/>
              <a:gd name="T83" fmla="*/ 189 h 2313"/>
              <a:gd name="T84" fmla="*/ 868 w 2330"/>
              <a:gd name="T85" fmla="*/ 189 h 2313"/>
              <a:gd name="T86" fmla="*/ 877 w 2330"/>
              <a:gd name="T87" fmla="*/ 189 h 2313"/>
              <a:gd name="T88" fmla="*/ 1160 w 2330"/>
              <a:gd name="T89" fmla="*/ 0 h 2313"/>
              <a:gd name="T90" fmla="*/ 1169 w 2330"/>
              <a:gd name="T91" fmla="*/ 0 h 23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330" h="2313">
                <a:moveTo>
                  <a:pt x="1169" y="0"/>
                </a:moveTo>
                <a:lnTo>
                  <a:pt x="1169" y="0"/>
                </a:lnTo>
                <a:cubicBezTo>
                  <a:pt x="1453" y="189"/>
                  <a:pt x="1453" y="189"/>
                  <a:pt x="1453" y="189"/>
                </a:cubicBezTo>
                <a:lnTo>
                  <a:pt x="1461" y="189"/>
                </a:lnTo>
                <a:cubicBezTo>
                  <a:pt x="1796" y="189"/>
                  <a:pt x="1796" y="189"/>
                  <a:pt x="1796" y="189"/>
                </a:cubicBezTo>
                <a:cubicBezTo>
                  <a:pt x="1805" y="189"/>
                  <a:pt x="1805" y="189"/>
                  <a:pt x="1805" y="189"/>
                </a:cubicBezTo>
                <a:cubicBezTo>
                  <a:pt x="1943" y="498"/>
                  <a:pt x="1943" y="498"/>
                  <a:pt x="1943" y="498"/>
                </a:cubicBezTo>
                <a:lnTo>
                  <a:pt x="1951" y="507"/>
                </a:lnTo>
                <a:cubicBezTo>
                  <a:pt x="2235" y="688"/>
                  <a:pt x="2235" y="688"/>
                  <a:pt x="2235" y="688"/>
                </a:cubicBezTo>
                <a:lnTo>
                  <a:pt x="2235" y="696"/>
                </a:lnTo>
                <a:cubicBezTo>
                  <a:pt x="2192" y="1031"/>
                  <a:pt x="2192" y="1031"/>
                  <a:pt x="2192" y="1031"/>
                </a:cubicBezTo>
                <a:cubicBezTo>
                  <a:pt x="2192" y="1031"/>
                  <a:pt x="2192" y="1031"/>
                  <a:pt x="2192" y="1040"/>
                </a:cubicBezTo>
                <a:cubicBezTo>
                  <a:pt x="2329" y="1349"/>
                  <a:pt x="2329" y="1349"/>
                  <a:pt x="2329" y="1349"/>
                </a:cubicBezTo>
                <a:lnTo>
                  <a:pt x="2329" y="1349"/>
                </a:lnTo>
                <a:cubicBezTo>
                  <a:pt x="2106" y="1607"/>
                  <a:pt x="2106" y="1607"/>
                  <a:pt x="2106" y="1607"/>
                </a:cubicBezTo>
                <a:lnTo>
                  <a:pt x="2106" y="1616"/>
                </a:lnTo>
                <a:cubicBezTo>
                  <a:pt x="2054" y="1951"/>
                  <a:pt x="2054" y="1951"/>
                  <a:pt x="2054" y="1951"/>
                </a:cubicBezTo>
                <a:cubicBezTo>
                  <a:pt x="2054" y="1951"/>
                  <a:pt x="2054" y="1951"/>
                  <a:pt x="2054" y="1960"/>
                </a:cubicBezTo>
                <a:cubicBezTo>
                  <a:pt x="1728" y="2054"/>
                  <a:pt x="1728" y="2054"/>
                  <a:pt x="1728" y="2054"/>
                </a:cubicBezTo>
                <a:cubicBezTo>
                  <a:pt x="1728" y="2054"/>
                  <a:pt x="1728" y="2054"/>
                  <a:pt x="1719" y="2054"/>
                </a:cubicBezTo>
                <a:cubicBezTo>
                  <a:pt x="1504" y="2312"/>
                  <a:pt x="1504" y="2312"/>
                  <a:pt x="1504" y="2312"/>
                </a:cubicBezTo>
                <a:cubicBezTo>
                  <a:pt x="1496" y="2312"/>
                  <a:pt x="1496" y="2312"/>
                  <a:pt x="1496" y="2312"/>
                </a:cubicBezTo>
                <a:cubicBezTo>
                  <a:pt x="1169" y="2217"/>
                  <a:pt x="1169" y="2217"/>
                  <a:pt x="1169" y="2217"/>
                </a:cubicBezTo>
                <a:lnTo>
                  <a:pt x="1160" y="2217"/>
                </a:lnTo>
                <a:cubicBezTo>
                  <a:pt x="834" y="2312"/>
                  <a:pt x="834" y="2312"/>
                  <a:pt x="834" y="2312"/>
                </a:cubicBezTo>
                <a:cubicBezTo>
                  <a:pt x="834" y="2312"/>
                  <a:pt x="834" y="2312"/>
                  <a:pt x="825" y="2312"/>
                </a:cubicBezTo>
                <a:cubicBezTo>
                  <a:pt x="610" y="2054"/>
                  <a:pt x="610" y="2054"/>
                  <a:pt x="610" y="2054"/>
                </a:cubicBezTo>
                <a:cubicBezTo>
                  <a:pt x="602" y="2054"/>
                  <a:pt x="602" y="2054"/>
                  <a:pt x="602" y="2054"/>
                </a:cubicBezTo>
                <a:cubicBezTo>
                  <a:pt x="275" y="1960"/>
                  <a:pt x="275" y="1960"/>
                  <a:pt x="275" y="1960"/>
                </a:cubicBezTo>
                <a:cubicBezTo>
                  <a:pt x="275" y="1951"/>
                  <a:pt x="275" y="1951"/>
                  <a:pt x="275" y="1951"/>
                </a:cubicBezTo>
                <a:cubicBezTo>
                  <a:pt x="223" y="1616"/>
                  <a:pt x="223" y="1616"/>
                  <a:pt x="223" y="1616"/>
                </a:cubicBezTo>
                <a:lnTo>
                  <a:pt x="223" y="1607"/>
                </a:lnTo>
                <a:cubicBezTo>
                  <a:pt x="0" y="1349"/>
                  <a:pt x="0" y="1349"/>
                  <a:pt x="0" y="1349"/>
                </a:cubicBezTo>
                <a:lnTo>
                  <a:pt x="0" y="1349"/>
                </a:lnTo>
                <a:cubicBezTo>
                  <a:pt x="137" y="1040"/>
                  <a:pt x="137" y="1040"/>
                  <a:pt x="137" y="1040"/>
                </a:cubicBezTo>
                <a:cubicBezTo>
                  <a:pt x="137" y="1031"/>
                  <a:pt x="137" y="1031"/>
                  <a:pt x="137" y="1031"/>
                </a:cubicBezTo>
                <a:cubicBezTo>
                  <a:pt x="94" y="696"/>
                  <a:pt x="94" y="696"/>
                  <a:pt x="94" y="696"/>
                </a:cubicBezTo>
                <a:lnTo>
                  <a:pt x="94" y="688"/>
                </a:lnTo>
                <a:cubicBezTo>
                  <a:pt x="378" y="507"/>
                  <a:pt x="378" y="507"/>
                  <a:pt x="378" y="507"/>
                </a:cubicBezTo>
                <a:cubicBezTo>
                  <a:pt x="378" y="507"/>
                  <a:pt x="378" y="498"/>
                  <a:pt x="387" y="498"/>
                </a:cubicBezTo>
                <a:cubicBezTo>
                  <a:pt x="524" y="189"/>
                  <a:pt x="524" y="189"/>
                  <a:pt x="524" y="189"/>
                </a:cubicBezTo>
                <a:cubicBezTo>
                  <a:pt x="524" y="189"/>
                  <a:pt x="524" y="189"/>
                  <a:pt x="533" y="189"/>
                </a:cubicBezTo>
                <a:cubicBezTo>
                  <a:pt x="868" y="189"/>
                  <a:pt x="868" y="189"/>
                  <a:pt x="868" y="189"/>
                </a:cubicBezTo>
                <a:lnTo>
                  <a:pt x="877" y="189"/>
                </a:lnTo>
                <a:cubicBezTo>
                  <a:pt x="1160" y="0"/>
                  <a:pt x="1160" y="0"/>
                  <a:pt x="1160" y="0"/>
                </a:cubicBezTo>
                <a:lnTo>
                  <a:pt x="1169" y="0"/>
                </a:lnTo>
              </a:path>
            </a:pathLst>
          </a:custGeom>
          <a:solidFill>
            <a:srgbClr val="0070C0"/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sl-SI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s-MX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9" name="Picture 98" descr="Shape&#10;&#10;Description automatically generated with low confidence">
            <a:extLst>
              <a:ext uri="{FF2B5EF4-FFF2-40B4-BE49-F238E27FC236}">
                <a16:creationId xmlns:a16="http://schemas.microsoft.com/office/drawing/2014/main" id="{37A4034C-1010-4120-97F4-B68EF3EA280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alphaModFix/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  <a14:imgEffect>
                      <a14:sharpenSoften amount="-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331" y="4238790"/>
            <a:ext cx="425008" cy="440277"/>
          </a:xfrm>
          <a:prstGeom prst="rect">
            <a:avLst/>
          </a:prstGeom>
        </p:spPr>
      </p:pic>
      <p:sp>
        <p:nvSpPr>
          <p:cNvPr id="106" name="Freeform 40">
            <a:extLst>
              <a:ext uri="{FF2B5EF4-FFF2-40B4-BE49-F238E27FC236}">
                <a16:creationId xmlns:a16="http://schemas.microsoft.com/office/drawing/2014/main" id="{A7055AB9-53A5-46A8-935B-B8631C8764D0}"/>
              </a:ext>
            </a:extLst>
          </p:cNvPr>
          <p:cNvSpPr>
            <a:spLocks noEditPoints="1"/>
          </p:cNvSpPr>
          <p:nvPr/>
        </p:nvSpPr>
        <p:spPr bwMode="auto">
          <a:xfrm>
            <a:off x="7098671" y="1264847"/>
            <a:ext cx="365853" cy="367387"/>
          </a:xfrm>
          <a:custGeom>
            <a:avLst/>
            <a:gdLst>
              <a:gd name="T0" fmla="*/ 40 w 213"/>
              <a:gd name="T1" fmla="*/ 106 h 212"/>
              <a:gd name="T2" fmla="*/ 40 w 213"/>
              <a:gd name="T3" fmla="*/ 98 h 212"/>
              <a:gd name="T4" fmla="*/ 2 w 213"/>
              <a:gd name="T5" fmla="*/ 86 h 212"/>
              <a:gd name="T6" fmla="*/ 0 w 213"/>
              <a:gd name="T7" fmla="*/ 106 h 212"/>
              <a:gd name="T8" fmla="*/ 34 w 213"/>
              <a:gd name="T9" fmla="*/ 183 h 212"/>
              <a:gd name="T10" fmla="*/ 58 w 213"/>
              <a:gd name="T11" fmla="*/ 151 h 212"/>
              <a:gd name="T12" fmla="*/ 40 w 213"/>
              <a:gd name="T13" fmla="*/ 106 h 212"/>
              <a:gd name="T14" fmla="*/ 173 w 213"/>
              <a:gd name="T15" fmla="*/ 106 h 212"/>
              <a:gd name="T16" fmla="*/ 156 w 213"/>
              <a:gd name="T17" fmla="*/ 151 h 212"/>
              <a:gd name="T18" fmla="*/ 180 w 213"/>
              <a:gd name="T19" fmla="*/ 183 h 212"/>
              <a:gd name="T20" fmla="*/ 213 w 213"/>
              <a:gd name="T21" fmla="*/ 106 h 212"/>
              <a:gd name="T22" fmla="*/ 211 w 213"/>
              <a:gd name="T23" fmla="*/ 86 h 212"/>
              <a:gd name="T24" fmla="*/ 173 w 213"/>
              <a:gd name="T25" fmla="*/ 98 h 212"/>
              <a:gd name="T26" fmla="*/ 173 w 213"/>
              <a:gd name="T27" fmla="*/ 106 h 212"/>
              <a:gd name="T28" fmla="*/ 120 w 213"/>
              <a:gd name="T29" fmla="*/ 40 h 212"/>
              <a:gd name="T30" fmla="*/ 165 w 213"/>
              <a:gd name="T31" fmla="*/ 73 h 212"/>
              <a:gd name="T32" fmla="*/ 203 w 213"/>
              <a:gd name="T33" fmla="*/ 60 h 212"/>
              <a:gd name="T34" fmla="*/ 120 w 213"/>
              <a:gd name="T35" fmla="*/ 0 h 212"/>
              <a:gd name="T36" fmla="*/ 120 w 213"/>
              <a:gd name="T37" fmla="*/ 40 h 212"/>
              <a:gd name="T38" fmla="*/ 49 w 213"/>
              <a:gd name="T39" fmla="*/ 73 h 212"/>
              <a:gd name="T40" fmla="*/ 93 w 213"/>
              <a:gd name="T41" fmla="*/ 40 h 212"/>
              <a:gd name="T42" fmla="*/ 93 w 213"/>
              <a:gd name="T43" fmla="*/ 0 h 212"/>
              <a:gd name="T44" fmla="*/ 10 w 213"/>
              <a:gd name="T45" fmla="*/ 60 h 212"/>
              <a:gd name="T46" fmla="*/ 49 w 213"/>
              <a:gd name="T47" fmla="*/ 73 h 212"/>
              <a:gd name="T48" fmla="*/ 134 w 213"/>
              <a:gd name="T49" fmla="*/ 166 h 212"/>
              <a:gd name="T50" fmla="*/ 107 w 213"/>
              <a:gd name="T51" fmla="*/ 172 h 212"/>
              <a:gd name="T52" fmla="*/ 79 w 213"/>
              <a:gd name="T53" fmla="*/ 166 h 212"/>
              <a:gd name="T54" fmla="*/ 55 w 213"/>
              <a:gd name="T55" fmla="*/ 199 h 212"/>
              <a:gd name="T56" fmla="*/ 107 w 213"/>
              <a:gd name="T57" fmla="*/ 212 h 212"/>
              <a:gd name="T58" fmla="*/ 158 w 213"/>
              <a:gd name="T59" fmla="*/ 199 h 212"/>
              <a:gd name="T60" fmla="*/ 134 w 213"/>
              <a:gd name="T61" fmla="*/ 166 h 2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213" h="212">
                <a:moveTo>
                  <a:pt x="40" y="106"/>
                </a:moveTo>
                <a:cubicBezTo>
                  <a:pt x="40" y="103"/>
                  <a:pt x="40" y="101"/>
                  <a:pt x="40" y="98"/>
                </a:cubicBezTo>
                <a:lnTo>
                  <a:pt x="2" y="86"/>
                </a:lnTo>
                <a:cubicBezTo>
                  <a:pt x="1" y="92"/>
                  <a:pt x="0" y="99"/>
                  <a:pt x="0" y="106"/>
                </a:cubicBezTo>
                <a:cubicBezTo>
                  <a:pt x="0" y="136"/>
                  <a:pt x="13" y="164"/>
                  <a:pt x="34" y="183"/>
                </a:cubicBezTo>
                <a:lnTo>
                  <a:pt x="58" y="151"/>
                </a:lnTo>
                <a:cubicBezTo>
                  <a:pt x="47" y="139"/>
                  <a:pt x="40" y="123"/>
                  <a:pt x="40" y="106"/>
                </a:cubicBezTo>
                <a:close/>
                <a:moveTo>
                  <a:pt x="173" y="106"/>
                </a:moveTo>
                <a:cubicBezTo>
                  <a:pt x="173" y="123"/>
                  <a:pt x="167" y="139"/>
                  <a:pt x="156" y="151"/>
                </a:cubicBezTo>
                <a:lnTo>
                  <a:pt x="180" y="183"/>
                </a:lnTo>
                <a:cubicBezTo>
                  <a:pt x="200" y="164"/>
                  <a:pt x="213" y="136"/>
                  <a:pt x="213" y="106"/>
                </a:cubicBezTo>
                <a:cubicBezTo>
                  <a:pt x="213" y="99"/>
                  <a:pt x="213" y="92"/>
                  <a:pt x="211" y="86"/>
                </a:cubicBezTo>
                <a:lnTo>
                  <a:pt x="173" y="98"/>
                </a:lnTo>
                <a:cubicBezTo>
                  <a:pt x="173" y="101"/>
                  <a:pt x="173" y="103"/>
                  <a:pt x="173" y="106"/>
                </a:cubicBezTo>
                <a:close/>
                <a:moveTo>
                  <a:pt x="120" y="40"/>
                </a:moveTo>
                <a:cubicBezTo>
                  <a:pt x="139" y="44"/>
                  <a:pt x="155" y="56"/>
                  <a:pt x="165" y="73"/>
                </a:cubicBezTo>
                <a:lnTo>
                  <a:pt x="203" y="60"/>
                </a:lnTo>
                <a:cubicBezTo>
                  <a:pt x="188" y="28"/>
                  <a:pt x="157" y="4"/>
                  <a:pt x="120" y="0"/>
                </a:cubicBezTo>
                <a:lnTo>
                  <a:pt x="120" y="40"/>
                </a:lnTo>
                <a:close/>
                <a:moveTo>
                  <a:pt x="49" y="73"/>
                </a:moveTo>
                <a:cubicBezTo>
                  <a:pt x="58" y="56"/>
                  <a:pt x="74" y="44"/>
                  <a:pt x="93" y="40"/>
                </a:cubicBezTo>
                <a:lnTo>
                  <a:pt x="93" y="0"/>
                </a:lnTo>
                <a:cubicBezTo>
                  <a:pt x="56" y="4"/>
                  <a:pt x="25" y="28"/>
                  <a:pt x="10" y="60"/>
                </a:cubicBezTo>
                <a:lnTo>
                  <a:pt x="49" y="73"/>
                </a:lnTo>
                <a:close/>
                <a:moveTo>
                  <a:pt x="134" y="166"/>
                </a:moveTo>
                <a:cubicBezTo>
                  <a:pt x="126" y="170"/>
                  <a:pt x="117" y="172"/>
                  <a:pt x="107" y="172"/>
                </a:cubicBezTo>
                <a:cubicBezTo>
                  <a:pt x="97" y="172"/>
                  <a:pt x="87" y="170"/>
                  <a:pt x="79" y="166"/>
                </a:cubicBezTo>
                <a:lnTo>
                  <a:pt x="55" y="199"/>
                </a:lnTo>
                <a:cubicBezTo>
                  <a:pt x="70" y="208"/>
                  <a:pt x="88" y="212"/>
                  <a:pt x="107" y="212"/>
                </a:cubicBezTo>
                <a:cubicBezTo>
                  <a:pt x="125" y="212"/>
                  <a:pt x="143" y="208"/>
                  <a:pt x="158" y="199"/>
                </a:cubicBezTo>
                <a:lnTo>
                  <a:pt x="134" y="166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8" name="Freeform 365">
            <a:extLst>
              <a:ext uri="{FF2B5EF4-FFF2-40B4-BE49-F238E27FC236}">
                <a16:creationId xmlns:a16="http://schemas.microsoft.com/office/drawing/2014/main" id="{A6830C21-7550-44B9-B3D5-7E566C9DEE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785" y="3888040"/>
            <a:ext cx="421577" cy="432179"/>
          </a:xfrm>
          <a:custGeom>
            <a:avLst/>
            <a:gdLst>
              <a:gd name="T0" fmla="*/ 1169 w 2330"/>
              <a:gd name="T1" fmla="*/ 0 h 2313"/>
              <a:gd name="T2" fmla="*/ 1169 w 2330"/>
              <a:gd name="T3" fmla="*/ 0 h 2313"/>
              <a:gd name="T4" fmla="*/ 1453 w 2330"/>
              <a:gd name="T5" fmla="*/ 189 h 2313"/>
              <a:gd name="T6" fmla="*/ 1461 w 2330"/>
              <a:gd name="T7" fmla="*/ 189 h 2313"/>
              <a:gd name="T8" fmla="*/ 1796 w 2330"/>
              <a:gd name="T9" fmla="*/ 189 h 2313"/>
              <a:gd name="T10" fmla="*/ 1805 w 2330"/>
              <a:gd name="T11" fmla="*/ 189 h 2313"/>
              <a:gd name="T12" fmla="*/ 1943 w 2330"/>
              <a:gd name="T13" fmla="*/ 498 h 2313"/>
              <a:gd name="T14" fmla="*/ 1951 w 2330"/>
              <a:gd name="T15" fmla="*/ 507 h 2313"/>
              <a:gd name="T16" fmla="*/ 2235 w 2330"/>
              <a:gd name="T17" fmla="*/ 688 h 2313"/>
              <a:gd name="T18" fmla="*/ 2235 w 2330"/>
              <a:gd name="T19" fmla="*/ 696 h 2313"/>
              <a:gd name="T20" fmla="*/ 2192 w 2330"/>
              <a:gd name="T21" fmla="*/ 1031 h 2313"/>
              <a:gd name="T22" fmla="*/ 2192 w 2330"/>
              <a:gd name="T23" fmla="*/ 1040 h 2313"/>
              <a:gd name="T24" fmla="*/ 2329 w 2330"/>
              <a:gd name="T25" fmla="*/ 1349 h 2313"/>
              <a:gd name="T26" fmla="*/ 2329 w 2330"/>
              <a:gd name="T27" fmla="*/ 1349 h 2313"/>
              <a:gd name="T28" fmla="*/ 2106 w 2330"/>
              <a:gd name="T29" fmla="*/ 1607 h 2313"/>
              <a:gd name="T30" fmla="*/ 2106 w 2330"/>
              <a:gd name="T31" fmla="*/ 1616 h 2313"/>
              <a:gd name="T32" fmla="*/ 2054 w 2330"/>
              <a:gd name="T33" fmla="*/ 1951 h 2313"/>
              <a:gd name="T34" fmla="*/ 2054 w 2330"/>
              <a:gd name="T35" fmla="*/ 1960 h 2313"/>
              <a:gd name="T36" fmla="*/ 1728 w 2330"/>
              <a:gd name="T37" fmla="*/ 2054 h 2313"/>
              <a:gd name="T38" fmla="*/ 1719 w 2330"/>
              <a:gd name="T39" fmla="*/ 2054 h 2313"/>
              <a:gd name="T40" fmla="*/ 1504 w 2330"/>
              <a:gd name="T41" fmla="*/ 2312 h 2313"/>
              <a:gd name="T42" fmla="*/ 1496 w 2330"/>
              <a:gd name="T43" fmla="*/ 2312 h 2313"/>
              <a:gd name="T44" fmla="*/ 1169 w 2330"/>
              <a:gd name="T45" fmla="*/ 2217 h 2313"/>
              <a:gd name="T46" fmla="*/ 1160 w 2330"/>
              <a:gd name="T47" fmla="*/ 2217 h 2313"/>
              <a:gd name="T48" fmla="*/ 834 w 2330"/>
              <a:gd name="T49" fmla="*/ 2312 h 2313"/>
              <a:gd name="T50" fmla="*/ 825 w 2330"/>
              <a:gd name="T51" fmla="*/ 2312 h 2313"/>
              <a:gd name="T52" fmla="*/ 610 w 2330"/>
              <a:gd name="T53" fmla="*/ 2054 h 2313"/>
              <a:gd name="T54" fmla="*/ 602 w 2330"/>
              <a:gd name="T55" fmla="*/ 2054 h 2313"/>
              <a:gd name="T56" fmla="*/ 275 w 2330"/>
              <a:gd name="T57" fmla="*/ 1960 h 2313"/>
              <a:gd name="T58" fmla="*/ 275 w 2330"/>
              <a:gd name="T59" fmla="*/ 1951 h 2313"/>
              <a:gd name="T60" fmla="*/ 223 w 2330"/>
              <a:gd name="T61" fmla="*/ 1616 h 2313"/>
              <a:gd name="T62" fmla="*/ 223 w 2330"/>
              <a:gd name="T63" fmla="*/ 1607 h 2313"/>
              <a:gd name="T64" fmla="*/ 0 w 2330"/>
              <a:gd name="T65" fmla="*/ 1349 h 2313"/>
              <a:gd name="T66" fmla="*/ 0 w 2330"/>
              <a:gd name="T67" fmla="*/ 1349 h 2313"/>
              <a:gd name="T68" fmla="*/ 137 w 2330"/>
              <a:gd name="T69" fmla="*/ 1040 h 2313"/>
              <a:gd name="T70" fmla="*/ 137 w 2330"/>
              <a:gd name="T71" fmla="*/ 1031 h 2313"/>
              <a:gd name="T72" fmla="*/ 94 w 2330"/>
              <a:gd name="T73" fmla="*/ 696 h 2313"/>
              <a:gd name="T74" fmla="*/ 94 w 2330"/>
              <a:gd name="T75" fmla="*/ 688 h 2313"/>
              <a:gd name="T76" fmla="*/ 378 w 2330"/>
              <a:gd name="T77" fmla="*/ 507 h 2313"/>
              <a:gd name="T78" fmla="*/ 387 w 2330"/>
              <a:gd name="T79" fmla="*/ 498 h 2313"/>
              <a:gd name="T80" fmla="*/ 524 w 2330"/>
              <a:gd name="T81" fmla="*/ 189 h 2313"/>
              <a:gd name="T82" fmla="*/ 533 w 2330"/>
              <a:gd name="T83" fmla="*/ 189 h 2313"/>
              <a:gd name="T84" fmla="*/ 868 w 2330"/>
              <a:gd name="T85" fmla="*/ 189 h 2313"/>
              <a:gd name="T86" fmla="*/ 877 w 2330"/>
              <a:gd name="T87" fmla="*/ 189 h 2313"/>
              <a:gd name="T88" fmla="*/ 1160 w 2330"/>
              <a:gd name="T89" fmla="*/ 0 h 2313"/>
              <a:gd name="T90" fmla="*/ 1169 w 2330"/>
              <a:gd name="T91" fmla="*/ 0 h 23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330" h="2313">
                <a:moveTo>
                  <a:pt x="1169" y="0"/>
                </a:moveTo>
                <a:lnTo>
                  <a:pt x="1169" y="0"/>
                </a:lnTo>
                <a:cubicBezTo>
                  <a:pt x="1453" y="189"/>
                  <a:pt x="1453" y="189"/>
                  <a:pt x="1453" y="189"/>
                </a:cubicBezTo>
                <a:lnTo>
                  <a:pt x="1461" y="189"/>
                </a:lnTo>
                <a:cubicBezTo>
                  <a:pt x="1796" y="189"/>
                  <a:pt x="1796" y="189"/>
                  <a:pt x="1796" y="189"/>
                </a:cubicBezTo>
                <a:cubicBezTo>
                  <a:pt x="1805" y="189"/>
                  <a:pt x="1805" y="189"/>
                  <a:pt x="1805" y="189"/>
                </a:cubicBezTo>
                <a:cubicBezTo>
                  <a:pt x="1943" y="498"/>
                  <a:pt x="1943" y="498"/>
                  <a:pt x="1943" y="498"/>
                </a:cubicBezTo>
                <a:lnTo>
                  <a:pt x="1951" y="507"/>
                </a:lnTo>
                <a:cubicBezTo>
                  <a:pt x="2235" y="688"/>
                  <a:pt x="2235" y="688"/>
                  <a:pt x="2235" y="688"/>
                </a:cubicBezTo>
                <a:lnTo>
                  <a:pt x="2235" y="696"/>
                </a:lnTo>
                <a:cubicBezTo>
                  <a:pt x="2192" y="1031"/>
                  <a:pt x="2192" y="1031"/>
                  <a:pt x="2192" y="1031"/>
                </a:cubicBezTo>
                <a:cubicBezTo>
                  <a:pt x="2192" y="1031"/>
                  <a:pt x="2192" y="1031"/>
                  <a:pt x="2192" y="1040"/>
                </a:cubicBezTo>
                <a:cubicBezTo>
                  <a:pt x="2329" y="1349"/>
                  <a:pt x="2329" y="1349"/>
                  <a:pt x="2329" y="1349"/>
                </a:cubicBezTo>
                <a:lnTo>
                  <a:pt x="2329" y="1349"/>
                </a:lnTo>
                <a:cubicBezTo>
                  <a:pt x="2106" y="1607"/>
                  <a:pt x="2106" y="1607"/>
                  <a:pt x="2106" y="1607"/>
                </a:cubicBezTo>
                <a:lnTo>
                  <a:pt x="2106" y="1616"/>
                </a:lnTo>
                <a:cubicBezTo>
                  <a:pt x="2054" y="1951"/>
                  <a:pt x="2054" y="1951"/>
                  <a:pt x="2054" y="1951"/>
                </a:cubicBezTo>
                <a:cubicBezTo>
                  <a:pt x="2054" y="1951"/>
                  <a:pt x="2054" y="1951"/>
                  <a:pt x="2054" y="1960"/>
                </a:cubicBezTo>
                <a:cubicBezTo>
                  <a:pt x="1728" y="2054"/>
                  <a:pt x="1728" y="2054"/>
                  <a:pt x="1728" y="2054"/>
                </a:cubicBezTo>
                <a:cubicBezTo>
                  <a:pt x="1728" y="2054"/>
                  <a:pt x="1728" y="2054"/>
                  <a:pt x="1719" y="2054"/>
                </a:cubicBezTo>
                <a:cubicBezTo>
                  <a:pt x="1504" y="2312"/>
                  <a:pt x="1504" y="2312"/>
                  <a:pt x="1504" y="2312"/>
                </a:cubicBezTo>
                <a:cubicBezTo>
                  <a:pt x="1496" y="2312"/>
                  <a:pt x="1496" y="2312"/>
                  <a:pt x="1496" y="2312"/>
                </a:cubicBezTo>
                <a:cubicBezTo>
                  <a:pt x="1169" y="2217"/>
                  <a:pt x="1169" y="2217"/>
                  <a:pt x="1169" y="2217"/>
                </a:cubicBezTo>
                <a:lnTo>
                  <a:pt x="1160" y="2217"/>
                </a:lnTo>
                <a:cubicBezTo>
                  <a:pt x="834" y="2312"/>
                  <a:pt x="834" y="2312"/>
                  <a:pt x="834" y="2312"/>
                </a:cubicBezTo>
                <a:cubicBezTo>
                  <a:pt x="834" y="2312"/>
                  <a:pt x="834" y="2312"/>
                  <a:pt x="825" y="2312"/>
                </a:cubicBezTo>
                <a:cubicBezTo>
                  <a:pt x="610" y="2054"/>
                  <a:pt x="610" y="2054"/>
                  <a:pt x="610" y="2054"/>
                </a:cubicBezTo>
                <a:cubicBezTo>
                  <a:pt x="602" y="2054"/>
                  <a:pt x="602" y="2054"/>
                  <a:pt x="602" y="2054"/>
                </a:cubicBezTo>
                <a:cubicBezTo>
                  <a:pt x="275" y="1960"/>
                  <a:pt x="275" y="1960"/>
                  <a:pt x="275" y="1960"/>
                </a:cubicBezTo>
                <a:cubicBezTo>
                  <a:pt x="275" y="1951"/>
                  <a:pt x="275" y="1951"/>
                  <a:pt x="275" y="1951"/>
                </a:cubicBezTo>
                <a:cubicBezTo>
                  <a:pt x="223" y="1616"/>
                  <a:pt x="223" y="1616"/>
                  <a:pt x="223" y="1616"/>
                </a:cubicBezTo>
                <a:lnTo>
                  <a:pt x="223" y="1607"/>
                </a:lnTo>
                <a:cubicBezTo>
                  <a:pt x="0" y="1349"/>
                  <a:pt x="0" y="1349"/>
                  <a:pt x="0" y="1349"/>
                </a:cubicBezTo>
                <a:lnTo>
                  <a:pt x="0" y="1349"/>
                </a:lnTo>
                <a:cubicBezTo>
                  <a:pt x="137" y="1040"/>
                  <a:pt x="137" y="1040"/>
                  <a:pt x="137" y="1040"/>
                </a:cubicBezTo>
                <a:cubicBezTo>
                  <a:pt x="137" y="1031"/>
                  <a:pt x="137" y="1031"/>
                  <a:pt x="137" y="1031"/>
                </a:cubicBezTo>
                <a:cubicBezTo>
                  <a:pt x="94" y="696"/>
                  <a:pt x="94" y="696"/>
                  <a:pt x="94" y="696"/>
                </a:cubicBezTo>
                <a:lnTo>
                  <a:pt x="94" y="688"/>
                </a:lnTo>
                <a:cubicBezTo>
                  <a:pt x="378" y="507"/>
                  <a:pt x="378" y="507"/>
                  <a:pt x="378" y="507"/>
                </a:cubicBezTo>
                <a:cubicBezTo>
                  <a:pt x="378" y="507"/>
                  <a:pt x="378" y="498"/>
                  <a:pt x="387" y="498"/>
                </a:cubicBezTo>
                <a:cubicBezTo>
                  <a:pt x="524" y="189"/>
                  <a:pt x="524" y="189"/>
                  <a:pt x="524" y="189"/>
                </a:cubicBezTo>
                <a:cubicBezTo>
                  <a:pt x="524" y="189"/>
                  <a:pt x="524" y="189"/>
                  <a:pt x="533" y="189"/>
                </a:cubicBezTo>
                <a:cubicBezTo>
                  <a:pt x="868" y="189"/>
                  <a:pt x="868" y="189"/>
                  <a:pt x="868" y="189"/>
                </a:cubicBezTo>
                <a:lnTo>
                  <a:pt x="877" y="189"/>
                </a:lnTo>
                <a:cubicBezTo>
                  <a:pt x="1160" y="0"/>
                  <a:pt x="1160" y="0"/>
                  <a:pt x="1160" y="0"/>
                </a:cubicBezTo>
                <a:lnTo>
                  <a:pt x="1169" y="0"/>
                </a:lnTo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sl-SI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s-MX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9" name="Freeform 365">
            <a:extLst>
              <a:ext uri="{FF2B5EF4-FFF2-40B4-BE49-F238E27FC236}">
                <a16:creationId xmlns:a16="http://schemas.microsoft.com/office/drawing/2014/main" id="{9E1C8B13-D6EF-4588-9361-C4C4EAF423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7457" y="3857709"/>
            <a:ext cx="421577" cy="432179"/>
          </a:xfrm>
          <a:custGeom>
            <a:avLst/>
            <a:gdLst>
              <a:gd name="T0" fmla="*/ 1169 w 2330"/>
              <a:gd name="T1" fmla="*/ 0 h 2313"/>
              <a:gd name="T2" fmla="*/ 1169 w 2330"/>
              <a:gd name="T3" fmla="*/ 0 h 2313"/>
              <a:gd name="T4" fmla="*/ 1453 w 2330"/>
              <a:gd name="T5" fmla="*/ 189 h 2313"/>
              <a:gd name="T6" fmla="*/ 1461 w 2330"/>
              <a:gd name="T7" fmla="*/ 189 h 2313"/>
              <a:gd name="T8" fmla="*/ 1796 w 2330"/>
              <a:gd name="T9" fmla="*/ 189 h 2313"/>
              <a:gd name="T10" fmla="*/ 1805 w 2330"/>
              <a:gd name="T11" fmla="*/ 189 h 2313"/>
              <a:gd name="T12" fmla="*/ 1943 w 2330"/>
              <a:gd name="T13" fmla="*/ 498 h 2313"/>
              <a:gd name="T14" fmla="*/ 1951 w 2330"/>
              <a:gd name="T15" fmla="*/ 507 h 2313"/>
              <a:gd name="T16" fmla="*/ 2235 w 2330"/>
              <a:gd name="T17" fmla="*/ 688 h 2313"/>
              <a:gd name="T18" fmla="*/ 2235 w 2330"/>
              <a:gd name="T19" fmla="*/ 696 h 2313"/>
              <a:gd name="T20" fmla="*/ 2192 w 2330"/>
              <a:gd name="T21" fmla="*/ 1031 h 2313"/>
              <a:gd name="T22" fmla="*/ 2192 w 2330"/>
              <a:gd name="T23" fmla="*/ 1040 h 2313"/>
              <a:gd name="T24" fmla="*/ 2329 w 2330"/>
              <a:gd name="T25" fmla="*/ 1349 h 2313"/>
              <a:gd name="T26" fmla="*/ 2329 w 2330"/>
              <a:gd name="T27" fmla="*/ 1349 h 2313"/>
              <a:gd name="T28" fmla="*/ 2106 w 2330"/>
              <a:gd name="T29" fmla="*/ 1607 h 2313"/>
              <a:gd name="T30" fmla="*/ 2106 w 2330"/>
              <a:gd name="T31" fmla="*/ 1616 h 2313"/>
              <a:gd name="T32" fmla="*/ 2054 w 2330"/>
              <a:gd name="T33" fmla="*/ 1951 h 2313"/>
              <a:gd name="T34" fmla="*/ 2054 w 2330"/>
              <a:gd name="T35" fmla="*/ 1960 h 2313"/>
              <a:gd name="T36" fmla="*/ 1728 w 2330"/>
              <a:gd name="T37" fmla="*/ 2054 h 2313"/>
              <a:gd name="T38" fmla="*/ 1719 w 2330"/>
              <a:gd name="T39" fmla="*/ 2054 h 2313"/>
              <a:gd name="T40" fmla="*/ 1504 w 2330"/>
              <a:gd name="T41" fmla="*/ 2312 h 2313"/>
              <a:gd name="T42" fmla="*/ 1496 w 2330"/>
              <a:gd name="T43" fmla="*/ 2312 h 2313"/>
              <a:gd name="T44" fmla="*/ 1169 w 2330"/>
              <a:gd name="T45" fmla="*/ 2217 h 2313"/>
              <a:gd name="T46" fmla="*/ 1160 w 2330"/>
              <a:gd name="T47" fmla="*/ 2217 h 2313"/>
              <a:gd name="T48" fmla="*/ 834 w 2330"/>
              <a:gd name="T49" fmla="*/ 2312 h 2313"/>
              <a:gd name="T50" fmla="*/ 825 w 2330"/>
              <a:gd name="T51" fmla="*/ 2312 h 2313"/>
              <a:gd name="T52" fmla="*/ 610 w 2330"/>
              <a:gd name="T53" fmla="*/ 2054 h 2313"/>
              <a:gd name="T54" fmla="*/ 602 w 2330"/>
              <a:gd name="T55" fmla="*/ 2054 h 2313"/>
              <a:gd name="T56" fmla="*/ 275 w 2330"/>
              <a:gd name="T57" fmla="*/ 1960 h 2313"/>
              <a:gd name="T58" fmla="*/ 275 w 2330"/>
              <a:gd name="T59" fmla="*/ 1951 h 2313"/>
              <a:gd name="T60" fmla="*/ 223 w 2330"/>
              <a:gd name="T61" fmla="*/ 1616 h 2313"/>
              <a:gd name="T62" fmla="*/ 223 w 2330"/>
              <a:gd name="T63" fmla="*/ 1607 h 2313"/>
              <a:gd name="T64" fmla="*/ 0 w 2330"/>
              <a:gd name="T65" fmla="*/ 1349 h 2313"/>
              <a:gd name="T66" fmla="*/ 0 w 2330"/>
              <a:gd name="T67" fmla="*/ 1349 h 2313"/>
              <a:gd name="T68" fmla="*/ 137 w 2330"/>
              <a:gd name="T69" fmla="*/ 1040 h 2313"/>
              <a:gd name="T70" fmla="*/ 137 w 2330"/>
              <a:gd name="T71" fmla="*/ 1031 h 2313"/>
              <a:gd name="T72" fmla="*/ 94 w 2330"/>
              <a:gd name="T73" fmla="*/ 696 h 2313"/>
              <a:gd name="T74" fmla="*/ 94 w 2330"/>
              <a:gd name="T75" fmla="*/ 688 h 2313"/>
              <a:gd name="T76" fmla="*/ 378 w 2330"/>
              <a:gd name="T77" fmla="*/ 507 h 2313"/>
              <a:gd name="T78" fmla="*/ 387 w 2330"/>
              <a:gd name="T79" fmla="*/ 498 h 2313"/>
              <a:gd name="T80" fmla="*/ 524 w 2330"/>
              <a:gd name="T81" fmla="*/ 189 h 2313"/>
              <a:gd name="T82" fmla="*/ 533 w 2330"/>
              <a:gd name="T83" fmla="*/ 189 h 2313"/>
              <a:gd name="T84" fmla="*/ 868 w 2330"/>
              <a:gd name="T85" fmla="*/ 189 h 2313"/>
              <a:gd name="T86" fmla="*/ 877 w 2330"/>
              <a:gd name="T87" fmla="*/ 189 h 2313"/>
              <a:gd name="T88" fmla="*/ 1160 w 2330"/>
              <a:gd name="T89" fmla="*/ 0 h 2313"/>
              <a:gd name="T90" fmla="*/ 1169 w 2330"/>
              <a:gd name="T91" fmla="*/ 0 h 23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330" h="2313">
                <a:moveTo>
                  <a:pt x="1169" y="0"/>
                </a:moveTo>
                <a:lnTo>
                  <a:pt x="1169" y="0"/>
                </a:lnTo>
                <a:cubicBezTo>
                  <a:pt x="1453" y="189"/>
                  <a:pt x="1453" y="189"/>
                  <a:pt x="1453" y="189"/>
                </a:cubicBezTo>
                <a:lnTo>
                  <a:pt x="1461" y="189"/>
                </a:lnTo>
                <a:cubicBezTo>
                  <a:pt x="1796" y="189"/>
                  <a:pt x="1796" y="189"/>
                  <a:pt x="1796" y="189"/>
                </a:cubicBezTo>
                <a:cubicBezTo>
                  <a:pt x="1805" y="189"/>
                  <a:pt x="1805" y="189"/>
                  <a:pt x="1805" y="189"/>
                </a:cubicBezTo>
                <a:cubicBezTo>
                  <a:pt x="1943" y="498"/>
                  <a:pt x="1943" y="498"/>
                  <a:pt x="1943" y="498"/>
                </a:cubicBezTo>
                <a:lnTo>
                  <a:pt x="1951" y="507"/>
                </a:lnTo>
                <a:cubicBezTo>
                  <a:pt x="2235" y="688"/>
                  <a:pt x="2235" y="688"/>
                  <a:pt x="2235" y="688"/>
                </a:cubicBezTo>
                <a:lnTo>
                  <a:pt x="2235" y="696"/>
                </a:lnTo>
                <a:cubicBezTo>
                  <a:pt x="2192" y="1031"/>
                  <a:pt x="2192" y="1031"/>
                  <a:pt x="2192" y="1031"/>
                </a:cubicBezTo>
                <a:cubicBezTo>
                  <a:pt x="2192" y="1031"/>
                  <a:pt x="2192" y="1031"/>
                  <a:pt x="2192" y="1040"/>
                </a:cubicBezTo>
                <a:cubicBezTo>
                  <a:pt x="2329" y="1349"/>
                  <a:pt x="2329" y="1349"/>
                  <a:pt x="2329" y="1349"/>
                </a:cubicBezTo>
                <a:lnTo>
                  <a:pt x="2329" y="1349"/>
                </a:lnTo>
                <a:cubicBezTo>
                  <a:pt x="2106" y="1607"/>
                  <a:pt x="2106" y="1607"/>
                  <a:pt x="2106" y="1607"/>
                </a:cubicBezTo>
                <a:lnTo>
                  <a:pt x="2106" y="1616"/>
                </a:lnTo>
                <a:cubicBezTo>
                  <a:pt x="2054" y="1951"/>
                  <a:pt x="2054" y="1951"/>
                  <a:pt x="2054" y="1951"/>
                </a:cubicBezTo>
                <a:cubicBezTo>
                  <a:pt x="2054" y="1951"/>
                  <a:pt x="2054" y="1951"/>
                  <a:pt x="2054" y="1960"/>
                </a:cubicBezTo>
                <a:cubicBezTo>
                  <a:pt x="1728" y="2054"/>
                  <a:pt x="1728" y="2054"/>
                  <a:pt x="1728" y="2054"/>
                </a:cubicBezTo>
                <a:cubicBezTo>
                  <a:pt x="1728" y="2054"/>
                  <a:pt x="1728" y="2054"/>
                  <a:pt x="1719" y="2054"/>
                </a:cubicBezTo>
                <a:cubicBezTo>
                  <a:pt x="1504" y="2312"/>
                  <a:pt x="1504" y="2312"/>
                  <a:pt x="1504" y="2312"/>
                </a:cubicBezTo>
                <a:cubicBezTo>
                  <a:pt x="1496" y="2312"/>
                  <a:pt x="1496" y="2312"/>
                  <a:pt x="1496" y="2312"/>
                </a:cubicBezTo>
                <a:cubicBezTo>
                  <a:pt x="1169" y="2217"/>
                  <a:pt x="1169" y="2217"/>
                  <a:pt x="1169" y="2217"/>
                </a:cubicBezTo>
                <a:lnTo>
                  <a:pt x="1160" y="2217"/>
                </a:lnTo>
                <a:cubicBezTo>
                  <a:pt x="834" y="2312"/>
                  <a:pt x="834" y="2312"/>
                  <a:pt x="834" y="2312"/>
                </a:cubicBezTo>
                <a:cubicBezTo>
                  <a:pt x="834" y="2312"/>
                  <a:pt x="834" y="2312"/>
                  <a:pt x="825" y="2312"/>
                </a:cubicBezTo>
                <a:cubicBezTo>
                  <a:pt x="610" y="2054"/>
                  <a:pt x="610" y="2054"/>
                  <a:pt x="610" y="2054"/>
                </a:cubicBezTo>
                <a:cubicBezTo>
                  <a:pt x="602" y="2054"/>
                  <a:pt x="602" y="2054"/>
                  <a:pt x="602" y="2054"/>
                </a:cubicBezTo>
                <a:cubicBezTo>
                  <a:pt x="275" y="1960"/>
                  <a:pt x="275" y="1960"/>
                  <a:pt x="275" y="1960"/>
                </a:cubicBezTo>
                <a:cubicBezTo>
                  <a:pt x="275" y="1951"/>
                  <a:pt x="275" y="1951"/>
                  <a:pt x="275" y="1951"/>
                </a:cubicBezTo>
                <a:cubicBezTo>
                  <a:pt x="223" y="1616"/>
                  <a:pt x="223" y="1616"/>
                  <a:pt x="223" y="1616"/>
                </a:cubicBezTo>
                <a:lnTo>
                  <a:pt x="223" y="1607"/>
                </a:lnTo>
                <a:cubicBezTo>
                  <a:pt x="0" y="1349"/>
                  <a:pt x="0" y="1349"/>
                  <a:pt x="0" y="1349"/>
                </a:cubicBezTo>
                <a:lnTo>
                  <a:pt x="0" y="1349"/>
                </a:lnTo>
                <a:cubicBezTo>
                  <a:pt x="137" y="1040"/>
                  <a:pt x="137" y="1040"/>
                  <a:pt x="137" y="1040"/>
                </a:cubicBezTo>
                <a:cubicBezTo>
                  <a:pt x="137" y="1031"/>
                  <a:pt x="137" y="1031"/>
                  <a:pt x="137" y="1031"/>
                </a:cubicBezTo>
                <a:cubicBezTo>
                  <a:pt x="94" y="696"/>
                  <a:pt x="94" y="696"/>
                  <a:pt x="94" y="696"/>
                </a:cubicBezTo>
                <a:lnTo>
                  <a:pt x="94" y="688"/>
                </a:lnTo>
                <a:cubicBezTo>
                  <a:pt x="378" y="507"/>
                  <a:pt x="378" y="507"/>
                  <a:pt x="378" y="507"/>
                </a:cubicBezTo>
                <a:cubicBezTo>
                  <a:pt x="378" y="507"/>
                  <a:pt x="378" y="498"/>
                  <a:pt x="387" y="498"/>
                </a:cubicBezTo>
                <a:cubicBezTo>
                  <a:pt x="524" y="189"/>
                  <a:pt x="524" y="189"/>
                  <a:pt x="524" y="189"/>
                </a:cubicBezTo>
                <a:cubicBezTo>
                  <a:pt x="524" y="189"/>
                  <a:pt x="524" y="189"/>
                  <a:pt x="533" y="189"/>
                </a:cubicBezTo>
                <a:cubicBezTo>
                  <a:pt x="868" y="189"/>
                  <a:pt x="868" y="189"/>
                  <a:pt x="868" y="189"/>
                </a:cubicBezTo>
                <a:lnTo>
                  <a:pt x="877" y="189"/>
                </a:lnTo>
                <a:cubicBezTo>
                  <a:pt x="1160" y="0"/>
                  <a:pt x="1160" y="0"/>
                  <a:pt x="1160" y="0"/>
                </a:cubicBezTo>
                <a:lnTo>
                  <a:pt x="1169" y="0"/>
                </a:lnTo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sl-SI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s-MX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5" name="Freeform 365">
            <a:extLst>
              <a:ext uri="{FF2B5EF4-FFF2-40B4-BE49-F238E27FC236}">
                <a16:creationId xmlns:a16="http://schemas.microsoft.com/office/drawing/2014/main" id="{1DD88A6A-37AF-4CC3-8718-DAD49AD266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63755" y="3855184"/>
            <a:ext cx="421577" cy="432179"/>
          </a:xfrm>
          <a:custGeom>
            <a:avLst/>
            <a:gdLst>
              <a:gd name="T0" fmla="*/ 1169 w 2330"/>
              <a:gd name="T1" fmla="*/ 0 h 2313"/>
              <a:gd name="T2" fmla="*/ 1169 w 2330"/>
              <a:gd name="T3" fmla="*/ 0 h 2313"/>
              <a:gd name="T4" fmla="*/ 1453 w 2330"/>
              <a:gd name="T5" fmla="*/ 189 h 2313"/>
              <a:gd name="T6" fmla="*/ 1461 w 2330"/>
              <a:gd name="T7" fmla="*/ 189 h 2313"/>
              <a:gd name="T8" fmla="*/ 1796 w 2330"/>
              <a:gd name="T9" fmla="*/ 189 h 2313"/>
              <a:gd name="T10" fmla="*/ 1805 w 2330"/>
              <a:gd name="T11" fmla="*/ 189 h 2313"/>
              <a:gd name="T12" fmla="*/ 1943 w 2330"/>
              <a:gd name="T13" fmla="*/ 498 h 2313"/>
              <a:gd name="T14" fmla="*/ 1951 w 2330"/>
              <a:gd name="T15" fmla="*/ 507 h 2313"/>
              <a:gd name="T16" fmla="*/ 2235 w 2330"/>
              <a:gd name="T17" fmla="*/ 688 h 2313"/>
              <a:gd name="T18" fmla="*/ 2235 w 2330"/>
              <a:gd name="T19" fmla="*/ 696 h 2313"/>
              <a:gd name="T20" fmla="*/ 2192 w 2330"/>
              <a:gd name="T21" fmla="*/ 1031 h 2313"/>
              <a:gd name="T22" fmla="*/ 2192 w 2330"/>
              <a:gd name="T23" fmla="*/ 1040 h 2313"/>
              <a:gd name="T24" fmla="*/ 2329 w 2330"/>
              <a:gd name="T25" fmla="*/ 1349 h 2313"/>
              <a:gd name="T26" fmla="*/ 2329 w 2330"/>
              <a:gd name="T27" fmla="*/ 1349 h 2313"/>
              <a:gd name="T28" fmla="*/ 2106 w 2330"/>
              <a:gd name="T29" fmla="*/ 1607 h 2313"/>
              <a:gd name="T30" fmla="*/ 2106 w 2330"/>
              <a:gd name="T31" fmla="*/ 1616 h 2313"/>
              <a:gd name="T32" fmla="*/ 2054 w 2330"/>
              <a:gd name="T33" fmla="*/ 1951 h 2313"/>
              <a:gd name="T34" fmla="*/ 2054 w 2330"/>
              <a:gd name="T35" fmla="*/ 1960 h 2313"/>
              <a:gd name="T36" fmla="*/ 1728 w 2330"/>
              <a:gd name="T37" fmla="*/ 2054 h 2313"/>
              <a:gd name="T38" fmla="*/ 1719 w 2330"/>
              <a:gd name="T39" fmla="*/ 2054 h 2313"/>
              <a:gd name="T40" fmla="*/ 1504 w 2330"/>
              <a:gd name="T41" fmla="*/ 2312 h 2313"/>
              <a:gd name="T42" fmla="*/ 1496 w 2330"/>
              <a:gd name="T43" fmla="*/ 2312 h 2313"/>
              <a:gd name="T44" fmla="*/ 1169 w 2330"/>
              <a:gd name="T45" fmla="*/ 2217 h 2313"/>
              <a:gd name="T46" fmla="*/ 1160 w 2330"/>
              <a:gd name="T47" fmla="*/ 2217 h 2313"/>
              <a:gd name="T48" fmla="*/ 834 w 2330"/>
              <a:gd name="T49" fmla="*/ 2312 h 2313"/>
              <a:gd name="T50" fmla="*/ 825 w 2330"/>
              <a:gd name="T51" fmla="*/ 2312 h 2313"/>
              <a:gd name="T52" fmla="*/ 610 w 2330"/>
              <a:gd name="T53" fmla="*/ 2054 h 2313"/>
              <a:gd name="T54" fmla="*/ 602 w 2330"/>
              <a:gd name="T55" fmla="*/ 2054 h 2313"/>
              <a:gd name="T56" fmla="*/ 275 w 2330"/>
              <a:gd name="T57" fmla="*/ 1960 h 2313"/>
              <a:gd name="T58" fmla="*/ 275 w 2330"/>
              <a:gd name="T59" fmla="*/ 1951 h 2313"/>
              <a:gd name="T60" fmla="*/ 223 w 2330"/>
              <a:gd name="T61" fmla="*/ 1616 h 2313"/>
              <a:gd name="T62" fmla="*/ 223 w 2330"/>
              <a:gd name="T63" fmla="*/ 1607 h 2313"/>
              <a:gd name="T64" fmla="*/ 0 w 2330"/>
              <a:gd name="T65" fmla="*/ 1349 h 2313"/>
              <a:gd name="T66" fmla="*/ 0 w 2330"/>
              <a:gd name="T67" fmla="*/ 1349 h 2313"/>
              <a:gd name="T68" fmla="*/ 137 w 2330"/>
              <a:gd name="T69" fmla="*/ 1040 h 2313"/>
              <a:gd name="T70" fmla="*/ 137 w 2330"/>
              <a:gd name="T71" fmla="*/ 1031 h 2313"/>
              <a:gd name="T72" fmla="*/ 94 w 2330"/>
              <a:gd name="T73" fmla="*/ 696 h 2313"/>
              <a:gd name="T74" fmla="*/ 94 w 2330"/>
              <a:gd name="T75" fmla="*/ 688 h 2313"/>
              <a:gd name="T76" fmla="*/ 378 w 2330"/>
              <a:gd name="T77" fmla="*/ 507 h 2313"/>
              <a:gd name="T78" fmla="*/ 387 w 2330"/>
              <a:gd name="T79" fmla="*/ 498 h 2313"/>
              <a:gd name="T80" fmla="*/ 524 w 2330"/>
              <a:gd name="T81" fmla="*/ 189 h 2313"/>
              <a:gd name="T82" fmla="*/ 533 w 2330"/>
              <a:gd name="T83" fmla="*/ 189 h 2313"/>
              <a:gd name="T84" fmla="*/ 868 w 2330"/>
              <a:gd name="T85" fmla="*/ 189 h 2313"/>
              <a:gd name="T86" fmla="*/ 877 w 2330"/>
              <a:gd name="T87" fmla="*/ 189 h 2313"/>
              <a:gd name="T88" fmla="*/ 1160 w 2330"/>
              <a:gd name="T89" fmla="*/ 0 h 2313"/>
              <a:gd name="T90" fmla="*/ 1169 w 2330"/>
              <a:gd name="T91" fmla="*/ 0 h 23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330" h="2313">
                <a:moveTo>
                  <a:pt x="1169" y="0"/>
                </a:moveTo>
                <a:lnTo>
                  <a:pt x="1169" y="0"/>
                </a:lnTo>
                <a:cubicBezTo>
                  <a:pt x="1453" y="189"/>
                  <a:pt x="1453" y="189"/>
                  <a:pt x="1453" y="189"/>
                </a:cubicBezTo>
                <a:lnTo>
                  <a:pt x="1461" y="189"/>
                </a:lnTo>
                <a:cubicBezTo>
                  <a:pt x="1796" y="189"/>
                  <a:pt x="1796" y="189"/>
                  <a:pt x="1796" y="189"/>
                </a:cubicBezTo>
                <a:cubicBezTo>
                  <a:pt x="1805" y="189"/>
                  <a:pt x="1805" y="189"/>
                  <a:pt x="1805" y="189"/>
                </a:cubicBezTo>
                <a:cubicBezTo>
                  <a:pt x="1943" y="498"/>
                  <a:pt x="1943" y="498"/>
                  <a:pt x="1943" y="498"/>
                </a:cubicBezTo>
                <a:lnTo>
                  <a:pt x="1951" y="507"/>
                </a:lnTo>
                <a:cubicBezTo>
                  <a:pt x="2235" y="688"/>
                  <a:pt x="2235" y="688"/>
                  <a:pt x="2235" y="688"/>
                </a:cubicBezTo>
                <a:lnTo>
                  <a:pt x="2235" y="696"/>
                </a:lnTo>
                <a:cubicBezTo>
                  <a:pt x="2192" y="1031"/>
                  <a:pt x="2192" y="1031"/>
                  <a:pt x="2192" y="1031"/>
                </a:cubicBezTo>
                <a:cubicBezTo>
                  <a:pt x="2192" y="1031"/>
                  <a:pt x="2192" y="1031"/>
                  <a:pt x="2192" y="1040"/>
                </a:cubicBezTo>
                <a:cubicBezTo>
                  <a:pt x="2329" y="1349"/>
                  <a:pt x="2329" y="1349"/>
                  <a:pt x="2329" y="1349"/>
                </a:cubicBezTo>
                <a:lnTo>
                  <a:pt x="2329" y="1349"/>
                </a:lnTo>
                <a:cubicBezTo>
                  <a:pt x="2106" y="1607"/>
                  <a:pt x="2106" y="1607"/>
                  <a:pt x="2106" y="1607"/>
                </a:cubicBezTo>
                <a:lnTo>
                  <a:pt x="2106" y="1616"/>
                </a:lnTo>
                <a:cubicBezTo>
                  <a:pt x="2054" y="1951"/>
                  <a:pt x="2054" y="1951"/>
                  <a:pt x="2054" y="1951"/>
                </a:cubicBezTo>
                <a:cubicBezTo>
                  <a:pt x="2054" y="1951"/>
                  <a:pt x="2054" y="1951"/>
                  <a:pt x="2054" y="1960"/>
                </a:cubicBezTo>
                <a:cubicBezTo>
                  <a:pt x="1728" y="2054"/>
                  <a:pt x="1728" y="2054"/>
                  <a:pt x="1728" y="2054"/>
                </a:cubicBezTo>
                <a:cubicBezTo>
                  <a:pt x="1728" y="2054"/>
                  <a:pt x="1728" y="2054"/>
                  <a:pt x="1719" y="2054"/>
                </a:cubicBezTo>
                <a:cubicBezTo>
                  <a:pt x="1504" y="2312"/>
                  <a:pt x="1504" y="2312"/>
                  <a:pt x="1504" y="2312"/>
                </a:cubicBezTo>
                <a:cubicBezTo>
                  <a:pt x="1496" y="2312"/>
                  <a:pt x="1496" y="2312"/>
                  <a:pt x="1496" y="2312"/>
                </a:cubicBezTo>
                <a:cubicBezTo>
                  <a:pt x="1169" y="2217"/>
                  <a:pt x="1169" y="2217"/>
                  <a:pt x="1169" y="2217"/>
                </a:cubicBezTo>
                <a:lnTo>
                  <a:pt x="1160" y="2217"/>
                </a:lnTo>
                <a:cubicBezTo>
                  <a:pt x="834" y="2312"/>
                  <a:pt x="834" y="2312"/>
                  <a:pt x="834" y="2312"/>
                </a:cubicBezTo>
                <a:cubicBezTo>
                  <a:pt x="834" y="2312"/>
                  <a:pt x="834" y="2312"/>
                  <a:pt x="825" y="2312"/>
                </a:cubicBezTo>
                <a:cubicBezTo>
                  <a:pt x="610" y="2054"/>
                  <a:pt x="610" y="2054"/>
                  <a:pt x="610" y="2054"/>
                </a:cubicBezTo>
                <a:cubicBezTo>
                  <a:pt x="602" y="2054"/>
                  <a:pt x="602" y="2054"/>
                  <a:pt x="602" y="2054"/>
                </a:cubicBezTo>
                <a:cubicBezTo>
                  <a:pt x="275" y="1960"/>
                  <a:pt x="275" y="1960"/>
                  <a:pt x="275" y="1960"/>
                </a:cubicBezTo>
                <a:cubicBezTo>
                  <a:pt x="275" y="1951"/>
                  <a:pt x="275" y="1951"/>
                  <a:pt x="275" y="1951"/>
                </a:cubicBezTo>
                <a:cubicBezTo>
                  <a:pt x="223" y="1616"/>
                  <a:pt x="223" y="1616"/>
                  <a:pt x="223" y="1616"/>
                </a:cubicBezTo>
                <a:lnTo>
                  <a:pt x="223" y="1607"/>
                </a:lnTo>
                <a:cubicBezTo>
                  <a:pt x="0" y="1349"/>
                  <a:pt x="0" y="1349"/>
                  <a:pt x="0" y="1349"/>
                </a:cubicBezTo>
                <a:lnTo>
                  <a:pt x="0" y="1349"/>
                </a:lnTo>
                <a:cubicBezTo>
                  <a:pt x="137" y="1040"/>
                  <a:pt x="137" y="1040"/>
                  <a:pt x="137" y="1040"/>
                </a:cubicBezTo>
                <a:cubicBezTo>
                  <a:pt x="137" y="1031"/>
                  <a:pt x="137" y="1031"/>
                  <a:pt x="137" y="1031"/>
                </a:cubicBezTo>
                <a:cubicBezTo>
                  <a:pt x="94" y="696"/>
                  <a:pt x="94" y="696"/>
                  <a:pt x="94" y="696"/>
                </a:cubicBezTo>
                <a:lnTo>
                  <a:pt x="94" y="688"/>
                </a:lnTo>
                <a:cubicBezTo>
                  <a:pt x="378" y="507"/>
                  <a:pt x="378" y="507"/>
                  <a:pt x="378" y="507"/>
                </a:cubicBezTo>
                <a:cubicBezTo>
                  <a:pt x="378" y="507"/>
                  <a:pt x="378" y="498"/>
                  <a:pt x="387" y="498"/>
                </a:cubicBezTo>
                <a:cubicBezTo>
                  <a:pt x="524" y="189"/>
                  <a:pt x="524" y="189"/>
                  <a:pt x="524" y="189"/>
                </a:cubicBezTo>
                <a:cubicBezTo>
                  <a:pt x="524" y="189"/>
                  <a:pt x="524" y="189"/>
                  <a:pt x="533" y="189"/>
                </a:cubicBezTo>
                <a:cubicBezTo>
                  <a:pt x="868" y="189"/>
                  <a:pt x="868" y="189"/>
                  <a:pt x="868" y="189"/>
                </a:cubicBezTo>
                <a:lnTo>
                  <a:pt x="877" y="189"/>
                </a:lnTo>
                <a:cubicBezTo>
                  <a:pt x="1160" y="0"/>
                  <a:pt x="1160" y="0"/>
                  <a:pt x="1160" y="0"/>
                </a:cubicBezTo>
                <a:lnTo>
                  <a:pt x="1169" y="0"/>
                </a:lnTo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sl-SI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s-MX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4763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BB6A646-0745-4C5A-BF61-4DA3E330A1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79" y="0"/>
            <a:ext cx="911524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01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Заголовок 15">
            <a:extLst>
              <a:ext uri="{FF2B5EF4-FFF2-40B4-BE49-F238E27FC236}">
                <a16:creationId xmlns:a16="http://schemas.microsoft.com/office/drawing/2014/main" id="{9D661341-148A-7C4B-89A7-265CFC0D9A05}"/>
              </a:ext>
            </a:extLst>
          </p:cNvPr>
          <p:cNvSpPr txBox="1">
            <a:spLocks/>
          </p:cNvSpPr>
          <p:nvPr/>
        </p:nvSpPr>
        <p:spPr>
          <a:xfrm>
            <a:off x="533023" y="2481643"/>
            <a:ext cx="4032115" cy="2007672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r" defTabSz="243864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41907" algn="l"/>
              </a:tabLst>
              <a:defRPr lang="ru-RU" sz="23900" b="1" i="0" kern="1200" spc="0" baseline="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algn="l"/>
            <a:r>
              <a:rPr lang="sl-SI" sz="2800" b="0" spc="300" dirty="0">
                <a:solidFill>
                  <a:srgbClr val="78A22F"/>
                </a:solidFill>
                <a:latin typeface="+mj-lt"/>
              </a:rPr>
              <a:t>FINANČNI</a:t>
            </a:r>
          </a:p>
          <a:p>
            <a:pPr algn="l"/>
            <a:r>
              <a:rPr lang="sl-SI" sz="2800" b="0" spc="300" dirty="0">
                <a:solidFill>
                  <a:srgbClr val="78A22F"/>
                </a:solidFill>
                <a:latin typeface="+mj-lt"/>
              </a:rPr>
              <a:t>OKVIR</a:t>
            </a:r>
            <a:endParaRPr lang="en" sz="2800" b="0" spc="300" dirty="0">
              <a:solidFill>
                <a:srgbClr val="78A22F"/>
              </a:solidFill>
              <a:latin typeface="+mj-lt"/>
            </a:endParaRPr>
          </a:p>
        </p:txBody>
      </p: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3CA479D7-D6E6-774C-AA38-300C8EDAC603}"/>
              </a:ext>
            </a:extLst>
          </p:cNvPr>
          <p:cNvGrpSpPr/>
          <p:nvPr/>
        </p:nvGrpSpPr>
        <p:grpSpPr>
          <a:xfrm>
            <a:off x="-47819" y="-23320"/>
            <a:ext cx="9212756" cy="5137024"/>
            <a:chOff x="-127534" y="-62294"/>
            <a:chExt cx="24570548" cy="13700513"/>
          </a:xfrm>
        </p:grpSpPr>
        <p:grpSp>
          <p:nvGrpSpPr>
            <p:cNvPr id="31" name="Группа 30">
              <a:extLst>
                <a:ext uri="{FF2B5EF4-FFF2-40B4-BE49-F238E27FC236}">
                  <a16:creationId xmlns:a16="http://schemas.microsoft.com/office/drawing/2014/main" id="{D7B493CE-58B9-C14F-8EC0-28F37F88D902}"/>
                </a:ext>
              </a:extLst>
            </p:cNvPr>
            <p:cNvGrpSpPr/>
            <p:nvPr/>
          </p:nvGrpSpPr>
          <p:grpSpPr>
            <a:xfrm>
              <a:off x="-127534" y="-62294"/>
              <a:ext cx="24570548" cy="13700513"/>
              <a:chOff x="-127534" y="-62294"/>
              <a:chExt cx="24570548" cy="13700513"/>
            </a:xfrm>
          </p:grpSpPr>
          <p:cxnSp>
            <p:nvCxnSpPr>
              <p:cNvPr id="34" name="Прямая соединительная линия 33">
                <a:extLst>
                  <a:ext uri="{FF2B5EF4-FFF2-40B4-BE49-F238E27FC236}">
                    <a16:creationId xmlns:a16="http://schemas.microsoft.com/office/drawing/2014/main" id="{7114EF7B-9619-6840-B8AF-FDB2C56EBA8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6846863"/>
                <a:ext cx="24387175" cy="0"/>
              </a:xfrm>
              <a:prstGeom prst="line">
                <a:avLst/>
              </a:prstGeom>
              <a:ln>
                <a:solidFill>
                  <a:schemeClr val="tx2">
                    <a:lumMod val="75000"/>
                    <a:lumOff val="25000"/>
                    <a:alpha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Полилиния 34">
                <a:extLst>
                  <a:ext uri="{FF2B5EF4-FFF2-40B4-BE49-F238E27FC236}">
                    <a16:creationId xmlns:a16="http://schemas.microsoft.com/office/drawing/2014/main" id="{C8307AE9-3047-8B4E-BEA6-8F10361B9536}"/>
                  </a:ext>
                </a:extLst>
              </p:cNvPr>
              <p:cNvSpPr/>
              <p:nvPr userDrawn="1"/>
            </p:nvSpPr>
            <p:spPr>
              <a:xfrm>
                <a:off x="2112219" y="-62294"/>
                <a:ext cx="7909994" cy="13700513"/>
              </a:xfrm>
              <a:custGeom>
                <a:avLst/>
                <a:gdLst>
                  <a:gd name="connsiteX0" fmla="*/ 3959926 w 10128823"/>
                  <a:gd name="connsiteY0" fmla="*/ 0 h 6858794"/>
                  <a:gd name="connsiteX1" fmla="*/ 10128823 w 10128823"/>
                  <a:gd name="connsiteY1" fmla="*/ 0 h 6858794"/>
                  <a:gd name="connsiteX2" fmla="*/ 6168897 w 10128823"/>
                  <a:gd name="connsiteY2" fmla="*/ 6858794 h 6858794"/>
                  <a:gd name="connsiteX3" fmla="*/ 0 w 10128823"/>
                  <a:gd name="connsiteY3" fmla="*/ 6858794 h 6858794"/>
                  <a:gd name="connsiteX0" fmla="*/ 3959926 w 10128823"/>
                  <a:gd name="connsiteY0" fmla="*/ 0 h 6858794"/>
                  <a:gd name="connsiteX1" fmla="*/ 10128823 w 10128823"/>
                  <a:gd name="connsiteY1" fmla="*/ 0 h 6858794"/>
                  <a:gd name="connsiteX2" fmla="*/ 6168897 w 10128823"/>
                  <a:gd name="connsiteY2" fmla="*/ 6858794 h 6858794"/>
                  <a:gd name="connsiteX3" fmla="*/ 0 w 10128823"/>
                  <a:gd name="connsiteY3" fmla="*/ 6858794 h 6858794"/>
                  <a:gd name="connsiteX4" fmla="*/ 4051366 w 10128823"/>
                  <a:gd name="connsiteY4" fmla="*/ 91440 h 6858794"/>
                  <a:gd name="connsiteX0" fmla="*/ 3959926 w 10128823"/>
                  <a:gd name="connsiteY0" fmla="*/ 0 h 6858794"/>
                  <a:gd name="connsiteX1" fmla="*/ 10128823 w 10128823"/>
                  <a:gd name="connsiteY1" fmla="*/ 0 h 6858794"/>
                  <a:gd name="connsiteX2" fmla="*/ 6168897 w 10128823"/>
                  <a:gd name="connsiteY2" fmla="*/ 6858794 h 6858794"/>
                  <a:gd name="connsiteX3" fmla="*/ 0 w 10128823"/>
                  <a:gd name="connsiteY3" fmla="*/ 6858794 h 6858794"/>
                  <a:gd name="connsiteX0" fmla="*/ 10128823 w 10128823"/>
                  <a:gd name="connsiteY0" fmla="*/ 0 h 6858794"/>
                  <a:gd name="connsiteX1" fmla="*/ 6168897 w 10128823"/>
                  <a:gd name="connsiteY1" fmla="*/ 6858794 h 6858794"/>
                  <a:gd name="connsiteX2" fmla="*/ 0 w 10128823"/>
                  <a:gd name="connsiteY2" fmla="*/ 6858794 h 6858794"/>
                  <a:gd name="connsiteX0" fmla="*/ 3959926 w 3959926"/>
                  <a:gd name="connsiteY0" fmla="*/ 0 h 6858794"/>
                  <a:gd name="connsiteX1" fmla="*/ 0 w 3959926"/>
                  <a:gd name="connsiteY1" fmla="*/ 6858794 h 6858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959926" h="6858794">
                    <a:moveTo>
                      <a:pt x="3959926" y="0"/>
                    </a:moveTo>
                    <a:lnTo>
                      <a:pt x="0" y="6858794"/>
                    </a:lnTo>
                  </a:path>
                </a:pathLst>
              </a:custGeom>
              <a:ln>
                <a:solidFill>
                  <a:schemeClr val="tx2">
                    <a:lumMod val="75000"/>
                    <a:lumOff val="25000"/>
                    <a:alpha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34286" tIns="17143" rIns="34286" bIns="17143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ru-RU" sz="675" b="1"/>
              </a:p>
            </p:txBody>
          </p:sp>
          <p:sp>
            <p:nvSpPr>
              <p:cNvPr id="36" name="Полилиния 35">
                <a:extLst>
                  <a:ext uri="{FF2B5EF4-FFF2-40B4-BE49-F238E27FC236}">
                    <a16:creationId xmlns:a16="http://schemas.microsoft.com/office/drawing/2014/main" id="{969729A9-DEF2-0447-B376-7E15266C8270}"/>
                  </a:ext>
                </a:extLst>
              </p:cNvPr>
              <p:cNvSpPr/>
              <p:nvPr userDrawn="1"/>
            </p:nvSpPr>
            <p:spPr>
              <a:xfrm>
                <a:off x="8220290" y="-62294"/>
                <a:ext cx="7909994" cy="13700513"/>
              </a:xfrm>
              <a:custGeom>
                <a:avLst/>
                <a:gdLst>
                  <a:gd name="connsiteX0" fmla="*/ 3959926 w 10128823"/>
                  <a:gd name="connsiteY0" fmla="*/ 0 h 6858794"/>
                  <a:gd name="connsiteX1" fmla="*/ 10128823 w 10128823"/>
                  <a:gd name="connsiteY1" fmla="*/ 0 h 6858794"/>
                  <a:gd name="connsiteX2" fmla="*/ 6168897 w 10128823"/>
                  <a:gd name="connsiteY2" fmla="*/ 6858794 h 6858794"/>
                  <a:gd name="connsiteX3" fmla="*/ 0 w 10128823"/>
                  <a:gd name="connsiteY3" fmla="*/ 6858794 h 6858794"/>
                  <a:gd name="connsiteX0" fmla="*/ 3959926 w 10128823"/>
                  <a:gd name="connsiteY0" fmla="*/ 0 h 6858794"/>
                  <a:gd name="connsiteX1" fmla="*/ 10128823 w 10128823"/>
                  <a:gd name="connsiteY1" fmla="*/ 0 h 6858794"/>
                  <a:gd name="connsiteX2" fmla="*/ 6168897 w 10128823"/>
                  <a:gd name="connsiteY2" fmla="*/ 6858794 h 6858794"/>
                  <a:gd name="connsiteX3" fmla="*/ 0 w 10128823"/>
                  <a:gd name="connsiteY3" fmla="*/ 6858794 h 6858794"/>
                  <a:gd name="connsiteX4" fmla="*/ 4051366 w 10128823"/>
                  <a:gd name="connsiteY4" fmla="*/ 91440 h 6858794"/>
                  <a:gd name="connsiteX0" fmla="*/ 3959926 w 10128823"/>
                  <a:gd name="connsiteY0" fmla="*/ 0 h 6858794"/>
                  <a:gd name="connsiteX1" fmla="*/ 10128823 w 10128823"/>
                  <a:gd name="connsiteY1" fmla="*/ 0 h 6858794"/>
                  <a:gd name="connsiteX2" fmla="*/ 6168897 w 10128823"/>
                  <a:gd name="connsiteY2" fmla="*/ 6858794 h 6858794"/>
                  <a:gd name="connsiteX3" fmla="*/ 0 w 10128823"/>
                  <a:gd name="connsiteY3" fmla="*/ 6858794 h 6858794"/>
                  <a:gd name="connsiteX0" fmla="*/ 10128823 w 10128823"/>
                  <a:gd name="connsiteY0" fmla="*/ 0 h 6858794"/>
                  <a:gd name="connsiteX1" fmla="*/ 6168897 w 10128823"/>
                  <a:gd name="connsiteY1" fmla="*/ 6858794 h 6858794"/>
                  <a:gd name="connsiteX2" fmla="*/ 0 w 10128823"/>
                  <a:gd name="connsiteY2" fmla="*/ 6858794 h 6858794"/>
                  <a:gd name="connsiteX0" fmla="*/ 3959926 w 3959926"/>
                  <a:gd name="connsiteY0" fmla="*/ 0 h 6858794"/>
                  <a:gd name="connsiteX1" fmla="*/ 0 w 3959926"/>
                  <a:gd name="connsiteY1" fmla="*/ 6858794 h 6858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959926" h="6858794">
                    <a:moveTo>
                      <a:pt x="3959926" y="0"/>
                    </a:moveTo>
                    <a:lnTo>
                      <a:pt x="0" y="6858794"/>
                    </a:lnTo>
                  </a:path>
                </a:pathLst>
              </a:custGeom>
              <a:ln>
                <a:solidFill>
                  <a:schemeClr val="tx2">
                    <a:lumMod val="75000"/>
                    <a:lumOff val="25000"/>
                    <a:alpha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34286" tIns="17143" rIns="34286" bIns="17143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ru-RU" sz="675" b="1"/>
              </a:p>
            </p:txBody>
          </p:sp>
          <p:sp>
            <p:nvSpPr>
              <p:cNvPr id="37" name="Полилиния 36">
                <a:extLst>
                  <a:ext uri="{FF2B5EF4-FFF2-40B4-BE49-F238E27FC236}">
                    <a16:creationId xmlns:a16="http://schemas.microsoft.com/office/drawing/2014/main" id="{B6741522-03E5-AC4C-BA68-9BF44DD33A9A}"/>
                  </a:ext>
                </a:extLst>
              </p:cNvPr>
              <p:cNvSpPr/>
              <p:nvPr userDrawn="1"/>
            </p:nvSpPr>
            <p:spPr>
              <a:xfrm>
                <a:off x="14364713" y="-62294"/>
                <a:ext cx="7909994" cy="13700513"/>
              </a:xfrm>
              <a:custGeom>
                <a:avLst/>
                <a:gdLst>
                  <a:gd name="connsiteX0" fmla="*/ 3959926 w 10128823"/>
                  <a:gd name="connsiteY0" fmla="*/ 0 h 6858794"/>
                  <a:gd name="connsiteX1" fmla="*/ 10128823 w 10128823"/>
                  <a:gd name="connsiteY1" fmla="*/ 0 h 6858794"/>
                  <a:gd name="connsiteX2" fmla="*/ 6168897 w 10128823"/>
                  <a:gd name="connsiteY2" fmla="*/ 6858794 h 6858794"/>
                  <a:gd name="connsiteX3" fmla="*/ 0 w 10128823"/>
                  <a:gd name="connsiteY3" fmla="*/ 6858794 h 6858794"/>
                  <a:gd name="connsiteX0" fmla="*/ 3959926 w 10128823"/>
                  <a:gd name="connsiteY0" fmla="*/ 0 h 6858794"/>
                  <a:gd name="connsiteX1" fmla="*/ 10128823 w 10128823"/>
                  <a:gd name="connsiteY1" fmla="*/ 0 h 6858794"/>
                  <a:gd name="connsiteX2" fmla="*/ 6168897 w 10128823"/>
                  <a:gd name="connsiteY2" fmla="*/ 6858794 h 6858794"/>
                  <a:gd name="connsiteX3" fmla="*/ 0 w 10128823"/>
                  <a:gd name="connsiteY3" fmla="*/ 6858794 h 6858794"/>
                  <a:gd name="connsiteX4" fmla="*/ 4051366 w 10128823"/>
                  <a:gd name="connsiteY4" fmla="*/ 91440 h 6858794"/>
                  <a:gd name="connsiteX0" fmla="*/ 3959926 w 10128823"/>
                  <a:gd name="connsiteY0" fmla="*/ 0 h 6858794"/>
                  <a:gd name="connsiteX1" fmla="*/ 10128823 w 10128823"/>
                  <a:gd name="connsiteY1" fmla="*/ 0 h 6858794"/>
                  <a:gd name="connsiteX2" fmla="*/ 6168897 w 10128823"/>
                  <a:gd name="connsiteY2" fmla="*/ 6858794 h 6858794"/>
                  <a:gd name="connsiteX3" fmla="*/ 0 w 10128823"/>
                  <a:gd name="connsiteY3" fmla="*/ 6858794 h 6858794"/>
                  <a:gd name="connsiteX0" fmla="*/ 10128823 w 10128823"/>
                  <a:gd name="connsiteY0" fmla="*/ 0 h 6858794"/>
                  <a:gd name="connsiteX1" fmla="*/ 6168897 w 10128823"/>
                  <a:gd name="connsiteY1" fmla="*/ 6858794 h 6858794"/>
                  <a:gd name="connsiteX2" fmla="*/ 0 w 10128823"/>
                  <a:gd name="connsiteY2" fmla="*/ 6858794 h 6858794"/>
                  <a:gd name="connsiteX0" fmla="*/ 3959926 w 3959926"/>
                  <a:gd name="connsiteY0" fmla="*/ 0 h 6858794"/>
                  <a:gd name="connsiteX1" fmla="*/ 0 w 3959926"/>
                  <a:gd name="connsiteY1" fmla="*/ 6858794 h 6858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959926" h="6858794">
                    <a:moveTo>
                      <a:pt x="3959926" y="0"/>
                    </a:moveTo>
                    <a:lnTo>
                      <a:pt x="0" y="6858794"/>
                    </a:lnTo>
                  </a:path>
                </a:pathLst>
              </a:custGeom>
              <a:ln>
                <a:solidFill>
                  <a:schemeClr val="tx2">
                    <a:lumMod val="75000"/>
                    <a:lumOff val="25000"/>
                    <a:alpha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34286" tIns="17143" rIns="34286" bIns="17143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ru-RU" sz="675" b="1"/>
              </a:p>
            </p:txBody>
          </p:sp>
          <p:sp>
            <p:nvSpPr>
              <p:cNvPr id="39" name="Полилиния 38">
                <a:extLst>
                  <a:ext uri="{FF2B5EF4-FFF2-40B4-BE49-F238E27FC236}">
                    <a16:creationId xmlns:a16="http://schemas.microsoft.com/office/drawing/2014/main" id="{77C60181-3239-F741-9E8D-973F0F7FB69C}"/>
                  </a:ext>
                </a:extLst>
              </p:cNvPr>
              <p:cNvSpPr/>
              <p:nvPr userDrawn="1"/>
            </p:nvSpPr>
            <p:spPr>
              <a:xfrm>
                <a:off x="-127534" y="-62294"/>
                <a:ext cx="4041676" cy="7000389"/>
              </a:xfrm>
              <a:custGeom>
                <a:avLst/>
                <a:gdLst>
                  <a:gd name="connsiteX0" fmla="*/ 3959926 w 10128823"/>
                  <a:gd name="connsiteY0" fmla="*/ 0 h 6858794"/>
                  <a:gd name="connsiteX1" fmla="*/ 10128823 w 10128823"/>
                  <a:gd name="connsiteY1" fmla="*/ 0 h 6858794"/>
                  <a:gd name="connsiteX2" fmla="*/ 6168897 w 10128823"/>
                  <a:gd name="connsiteY2" fmla="*/ 6858794 h 6858794"/>
                  <a:gd name="connsiteX3" fmla="*/ 0 w 10128823"/>
                  <a:gd name="connsiteY3" fmla="*/ 6858794 h 6858794"/>
                  <a:gd name="connsiteX0" fmla="*/ 3959926 w 10128823"/>
                  <a:gd name="connsiteY0" fmla="*/ 0 h 6858794"/>
                  <a:gd name="connsiteX1" fmla="*/ 10128823 w 10128823"/>
                  <a:gd name="connsiteY1" fmla="*/ 0 h 6858794"/>
                  <a:gd name="connsiteX2" fmla="*/ 6168897 w 10128823"/>
                  <a:gd name="connsiteY2" fmla="*/ 6858794 h 6858794"/>
                  <a:gd name="connsiteX3" fmla="*/ 0 w 10128823"/>
                  <a:gd name="connsiteY3" fmla="*/ 6858794 h 6858794"/>
                  <a:gd name="connsiteX4" fmla="*/ 4051366 w 10128823"/>
                  <a:gd name="connsiteY4" fmla="*/ 91440 h 6858794"/>
                  <a:gd name="connsiteX0" fmla="*/ 3959926 w 10128823"/>
                  <a:gd name="connsiteY0" fmla="*/ 0 h 6858794"/>
                  <a:gd name="connsiteX1" fmla="*/ 10128823 w 10128823"/>
                  <a:gd name="connsiteY1" fmla="*/ 0 h 6858794"/>
                  <a:gd name="connsiteX2" fmla="*/ 6168897 w 10128823"/>
                  <a:gd name="connsiteY2" fmla="*/ 6858794 h 6858794"/>
                  <a:gd name="connsiteX3" fmla="*/ 0 w 10128823"/>
                  <a:gd name="connsiteY3" fmla="*/ 6858794 h 6858794"/>
                  <a:gd name="connsiteX0" fmla="*/ 10128823 w 10128823"/>
                  <a:gd name="connsiteY0" fmla="*/ 0 h 6858794"/>
                  <a:gd name="connsiteX1" fmla="*/ 6168897 w 10128823"/>
                  <a:gd name="connsiteY1" fmla="*/ 6858794 h 6858794"/>
                  <a:gd name="connsiteX2" fmla="*/ 0 w 10128823"/>
                  <a:gd name="connsiteY2" fmla="*/ 6858794 h 6858794"/>
                  <a:gd name="connsiteX0" fmla="*/ 3959926 w 3959926"/>
                  <a:gd name="connsiteY0" fmla="*/ 0 h 6858794"/>
                  <a:gd name="connsiteX1" fmla="*/ 0 w 3959926"/>
                  <a:gd name="connsiteY1" fmla="*/ 6858794 h 6858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959926" h="6858794">
                    <a:moveTo>
                      <a:pt x="3959926" y="0"/>
                    </a:moveTo>
                    <a:lnTo>
                      <a:pt x="0" y="6858794"/>
                    </a:lnTo>
                  </a:path>
                </a:pathLst>
              </a:custGeom>
              <a:ln>
                <a:solidFill>
                  <a:schemeClr val="tx2">
                    <a:lumMod val="75000"/>
                    <a:lumOff val="25000"/>
                    <a:alpha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34286" tIns="17143" rIns="34286" bIns="17143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ru-RU" sz="675" b="1"/>
              </a:p>
            </p:txBody>
          </p:sp>
          <p:sp>
            <p:nvSpPr>
              <p:cNvPr id="40" name="Полилиния 39">
                <a:extLst>
                  <a:ext uri="{FF2B5EF4-FFF2-40B4-BE49-F238E27FC236}">
                    <a16:creationId xmlns:a16="http://schemas.microsoft.com/office/drawing/2014/main" id="{D546DF6B-0761-F543-99EB-AEED69D3088B}"/>
                  </a:ext>
                </a:extLst>
              </p:cNvPr>
              <p:cNvSpPr/>
              <p:nvPr userDrawn="1"/>
            </p:nvSpPr>
            <p:spPr>
              <a:xfrm>
                <a:off x="20474507" y="6764562"/>
                <a:ext cx="3968507" cy="6873657"/>
              </a:xfrm>
              <a:custGeom>
                <a:avLst/>
                <a:gdLst>
                  <a:gd name="connsiteX0" fmla="*/ 3959926 w 10128823"/>
                  <a:gd name="connsiteY0" fmla="*/ 0 h 6858794"/>
                  <a:gd name="connsiteX1" fmla="*/ 10128823 w 10128823"/>
                  <a:gd name="connsiteY1" fmla="*/ 0 h 6858794"/>
                  <a:gd name="connsiteX2" fmla="*/ 6168897 w 10128823"/>
                  <a:gd name="connsiteY2" fmla="*/ 6858794 h 6858794"/>
                  <a:gd name="connsiteX3" fmla="*/ 0 w 10128823"/>
                  <a:gd name="connsiteY3" fmla="*/ 6858794 h 6858794"/>
                  <a:gd name="connsiteX0" fmla="*/ 3959926 w 10128823"/>
                  <a:gd name="connsiteY0" fmla="*/ 0 h 6858794"/>
                  <a:gd name="connsiteX1" fmla="*/ 10128823 w 10128823"/>
                  <a:gd name="connsiteY1" fmla="*/ 0 h 6858794"/>
                  <a:gd name="connsiteX2" fmla="*/ 6168897 w 10128823"/>
                  <a:gd name="connsiteY2" fmla="*/ 6858794 h 6858794"/>
                  <a:gd name="connsiteX3" fmla="*/ 0 w 10128823"/>
                  <a:gd name="connsiteY3" fmla="*/ 6858794 h 6858794"/>
                  <a:gd name="connsiteX4" fmla="*/ 4051366 w 10128823"/>
                  <a:gd name="connsiteY4" fmla="*/ 91440 h 6858794"/>
                  <a:gd name="connsiteX0" fmla="*/ 3959926 w 10128823"/>
                  <a:gd name="connsiteY0" fmla="*/ 0 h 6858794"/>
                  <a:gd name="connsiteX1" fmla="*/ 10128823 w 10128823"/>
                  <a:gd name="connsiteY1" fmla="*/ 0 h 6858794"/>
                  <a:gd name="connsiteX2" fmla="*/ 6168897 w 10128823"/>
                  <a:gd name="connsiteY2" fmla="*/ 6858794 h 6858794"/>
                  <a:gd name="connsiteX3" fmla="*/ 0 w 10128823"/>
                  <a:gd name="connsiteY3" fmla="*/ 6858794 h 6858794"/>
                  <a:gd name="connsiteX0" fmla="*/ 10128823 w 10128823"/>
                  <a:gd name="connsiteY0" fmla="*/ 0 h 6858794"/>
                  <a:gd name="connsiteX1" fmla="*/ 6168897 w 10128823"/>
                  <a:gd name="connsiteY1" fmla="*/ 6858794 h 6858794"/>
                  <a:gd name="connsiteX2" fmla="*/ 0 w 10128823"/>
                  <a:gd name="connsiteY2" fmla="*/ 6858794 h 6858794"/>
                  <a:gd name="connsiteX0" fmla="*/ 3959926 w 3959926"/>
                  <a:gd name="connsiteY0" fmla="*/ 0 h 6858794"/>
                  <a:gd name="connsiteX1" fmla="*/ 0 w 3959926"/>
                  <a:gd name="connsiteY1" fmla="*/ 6858794 h 6858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959926" h="6858794">
                    <a:moveTo>
                      <a:pt x="3959926" y="0"/>
                    </a:moveTo>
                    <a:lnTo>
                      <a:pt x="0" y="6858794"/>
                    </a:lnTo>
                  </a:path>
                </a:pathLst>
              </a:custGeom>
              <a:ln>
                <a:solidFill>
                  <a:schemeClr val="tx2">
                    <a:lumMod val="75000"/>
                    <a:lumOff val="25000"/>
                    <a:alpha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34286" tIns="17143" rIns="34286" bIns="17143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ru-RU" sz="675" b="1"/>
              </a:p>
            </p:txBody>
          </p:sp>
        </p:grpSp>
        <p:cxnSp>
          <p:nvCxnSpPr>
            <p:cNvPr id="32" name="Прямая соединительная линия 31">
              <a:extLst>
                <a:ext uri="{FF2B5EF4-FFF2-40B4-BE49-F238E27FC236}">
                  <a16:creationId xmlns:a16="http://schemas.microsoft.com/office/drawing/2014/main" id="{9D337EC4-60BE-BC4E-A28D-29190A2A06A6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0288191"/>
              <a:ext cx="24387175" cy="0"/>
            </a:xfrm>
            <a:prstGeom prst="line">
              <a:avLst/>
            </a:prstGeom>
            <a:ln>
              <a:solidFill>
                <a:schemeClr val="tx2">
                  <a:lumMod val="75000"/>
                  <a:lumOff val="25000"/>
                  <a:alpha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Прямая соединительная линия 32">
              <a:extLst>
                <a:ext uri="{FF2B5EF4-FFF2-40B4-BE49-F238E27FC236}">
                  <a16:creationId xmlns:a16="http://schemas.microsoft.com/office/drawing/2014/main" id="{5935438F-7ECD-B94B-8C22-D709C87B4CD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429397"/>
              <a:ext cx="24387175" cy="0"/>
            </a:xfrm>
            <a:prstGeom prst="line">
              <a:avLst/>
            </a:prstGeom>
            <a:ln>
              <a:solidFill>
                <a:schemeClr val="tx2">
                  <a:lumMod val="75000"/>
                  <a:lumOff val="25000"/>
                  <a:alpha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853AA174-0D3C-4A6B-80B6-5DF9335DF9BC}"/>
              </a:ext>
            </a:extLst>
          </p:cNvPr>
          <p:cNvPicPr>
            <a:picLocks noGrp="1" noChangeAspect="1"/>
          </p:cNvPicPr>
          <p:nvPr>
            <p:ph type="pic" sz="quarter" idx="38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1" r="5741"/>
          <a:stretch>
            <a:fillRect/>
          </a:stretch>
        </p:blipFill>
        <p:spPr/>
      </p:pic>
      <p:grpSp>
        <p:nvGrpSpPr>
          <p:cNvPr id="14" name="Skupina 13"/>
          <p:cNvGrpSpPr>
            <a:grpSpLocks noChangeAspect="1"/>
          </p:cNvGrpSpPr>
          <p:nvPr/>
        </p:nvGrpSpPr>
        <p:grpSpPr>
          <a:xfrm>
            <a:off x="7303478" y="124342"/>
            <a:ext cx="1688122" cy="378385"/>
            <a:chOff x="0" y="0"/>
            <a:chExt cx="5025118" cy="1189861"/>
          </a:xfrm>
          <a:solidFill>
            <a:schemeClr val="tx2">
              <a:lumMod val="25000"/>
              <a:lumOff val="75000"/>
            </a:schemeClr>
          </a:solidFill>
        </p:grpSpPr>
        <p:pic>
          <p:nvPicPr>
            <p:cNvPr id="15" name="Slika 14" descr="Državni simboli | GOV.SI"/>
            <p:cNvPicPr>
              <a:picLocks noChangeAspect="1" noChangeArrowheads="1"/>
            </p:cNvPicPr>
            <p:nvPr/>
          </p:nvPicPr>
          <p:blipFill>
            <a:blip r:embed="rId4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43639"/>
              <a:ext cx="560613" cy="709525"/>
            </a:xfrm>
            <a:prstGeom prst="rect">
              <a:avLst/>
            </a:prstGeom>
            <a:grpFill/>
            <a:extLst/>
          </p:spPr>
        </p:pic>
        <p:pic>
          <p:nvPicPr>
            <p:cNvPr id="16" name="Slika 15" descr="TROIA - asset management project specialists"/>
            <p:cNvPicPr>
              <a:picLocks noChangeAspect="1" noChangeArrowheads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99"/>
            <a:stretch/>
          </p:blipFill>
          <p:spPr bwMode="auto">
            <a:xfrm>
              <a:off x="789214" y="0"/>
              <a:ext cx="4235904" cy="1189861"/>
            </a:xfrm>
            <a:prstGeom prst="rect">
              <a:avLst/>
            </a:prstGeom>
            <a:grpFill/>
            <a:extLst/>
          </p:spPr>
        </p:pic>
      </p:grpSp>
      <p:sp>
        <p:nvSpPr>
          <p:cNvPr id="17" name="Полилиния 15">
            <a:extLst>
              <a:ext uri="{FF2B5EF4-FFF2-40B4-BE49-F238E27FC236}">
                <a16:creationId xmlns:a16="http://schemas.microsoft.com/office/drawing/2014/main" id="{15D2F2AD-F695-4B04-B348-18822C7F0F44}"/>
              </a:ext>
            </a:extLst>
          </p:cNvPr>
          <p:cNvSpPr/>
          <p:nvPr/>
        </p:nvSpPr>
        <p:spPr>
          <a:xfrm>
            <a:off x="1458854" y="3914872"/>
            <a:ext cx="2339955" cy="676876"/>
          </a:xfrm>
          <a:custGeom>
            <a:avLst/>
            <a:gdLst>
              <a:gd name="connsiteX0" fmla="*/ 913978 w 5472608"/>
              <a:gd name="connsiteY0" fmla="*/ 0 h 1583056"/>
              <a:gd name="connsiteX1" fmla="*/ 2210122 w 5472608"/>
              <a:gd name="connsiteY1" fmla="*/ 0 h 1583056"/>
              <a:gd name="connsiteX2" fmla="*/ 4176464 w 5472608"/>
              <a:gd name="connsiteY2" fmla="*/ 0 h 1583056"/>
              <a:gd name="connsiteX3" fmla="*/ 5472608 w 5472608"/>
              <a:gd name="connsiteY3" fmla="*/ 0 h 1583056"/>
              <a:gd name="connsiteX4" fmla="*/ 4558629 w 5472608"/>
              <a:gd name="connsiteY4" fmla="*/ 1583056 h 1583056"/>
              <a:gd name="connsiteX5" fmla="*/ 4550717 w 5472608"/>
              <a:gd name="connsiteY5" fmla="*/ 1583056 h 1583056"/>
              <a:gd name="connsiteX6" fmla="*/ 4525279 w 5472608"/>
              <a:gd name="connsiteY6" fmla="*/ 1583056 h 1583056"/>
              <a:gd name="connsiteX7" fmla="*/ 3262485 w 5472608"/>
              <a:gd name="connsiteY7" fmla="*/ 1583056 h 1583056"/>
              <a:gd name="connsiteX8" fmla="*/ 3254573 w 5472608"/>
              <a:gd name="connsiteY8" fmla="*/ 1583056 h 1583056"/>
              <a:gd name="connsiteX9" fmla="*/ 3229135 w 5472608"/>
              <a:gd name="connsiteY9" fmla="*/ 1583056 h 1583056"/>
              <a:gd name="connsiteX10" fmla="*/ 1296144 w 5472608"/>
              <a:gd name="connsiteY10" fmla="*/ 1583056 h 1583056"/>
              <a:gd name="connsiteX11" fmla="*/ 0 w 5472608"/>
              <a:gd name="connsiteY11" fmla="*/ 1583056 h 1583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472608" h="1583056">
                <a:moveTo>
                  <a:pt x="913978" y="0"/>
                </a:moveTo>
                <a:lnTo>
                  <a:pt x="2210122" y="0"/>
                </a:lnTo>
                <a:lnTo>
                  <a:pt x="4176464" y="0"/>
                </a:lnTo>
                <a:lnTo>
                  <a:pt x="5472608" y="0"/>
                </a:lnTo>
                <a:lnTo>
                  <a:pt x="4558629" y="1583056"/>
                </a:lnTo>
                <a:lnTo>
                  <a:pt x="4550717" y="1583056"/>
                </a:lnTo>
                <a:lnTo>
                  <a:pt x="4525279" y="1583056"/>
                </a:lnTo>
                <a:lnTo>
                  <a:pt x="3262485" y="1583056"/>
                </a:lnTo>
                <a:lnTo>
                  <a:pt x="3254573" y="1583056"/>
                </a:lnTo>
                <a:lnTo>
                  <a:pt x="3229135" y="1583056"/>
                </a:lnTo>
                <a:lnTo>
                  <a:pt x="1296144" y="1583056"/>
                </a:lnTo>
                <a:lnTo>
                  <a:pt x="0" y="1583056"/>
                </a:lnTo>
                <a:close/>
              </a:path>
            </a:pathLst>
          </a:custGeom>
          <a:solidFill>
            <a:srgbClr val="78A22F"/>
          </a:solidFill>
          <a:ln>
            <a:noFill/>
          </a:ln>
          <a:effectLst>
            <a:outerShdw blurRad="1270000" dist="609600" dir="2400000" algn="tl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sl-SI" sz="1400" dirty="0" smtClean="0">
                <a:solidFill>
                  <a:schemeClr val="bg1"/>
                </a:solidFill>
                <a:ea typeface="Tahoma" charset="0"/>
                <a:cs typeface="Tahoma" charset="0"/>
              </a:rPr>
              <a:t> DODELANO V AKCIJSKEM NAČRTU</a:t>
            </a:r>
            <a:endParaRPr lang="ru-RU" sz="1400" dirty="0">
              <a:solidFill>
                <a:schemeClr val="bg1"/>
              </a:solidFill>
              <a:ea typeface="Tahoma" charset="0"/>
              <a:cs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7401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4156D41A-762F-40CA-8B6D-C570FA5C1351}"/>
              </a:ext>
            </a:extLst>
          </p:cNvPr>
          <p:cNvSpPr/>
          <p:nvPr/>
        </p:nvSpPr>
        <p:spPr bwMode="auto">
          <a:xfrm>
            <a:off x="4798978" y="47916"/>
            <a:ext cx="3279399" cy="3266022"/>
          </a:xfrm>
          <a:prstGeom prst="ellipse">
            <a:avLst/>
          </a:prstGeom>
          <a:solidFill>
            <a:srgbClr val="78A22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effectLst/>
              <a:latin typeface="Arial" panose="020B06040202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E789C8C4-4A19-45FC-97A1-EB3762020D70}"/>
              </a:ext>
            </a:extLst>
          </p:cNvPr>
          <p:cNvSpPr txBox="1"/>
          <p:nvPr/>
        </p:nvSpPr>
        <p:spPr>
          <a:xfrm>
            <a:off x="620908" y="1181902"/>
            <a:ext cx="245386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Horizontalna politika </a:t>
            </a:r>
            <a:r>
              <a:rPr lang="sl-SI" sz="2000" dirty="0">
                <a:solidFill>
                  <a:prstClr val="white"/>
                </a:solidFill>
                <a:latin typeface="Arial"/>
              </a:rPr>
              <a:t>10</a:t>
            </a:r>
            <a:r>
              <a:rPr kumimoji="0" lang="sl-SI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INSTITUCIONALNI OKVIR IN HORIZONTALNO  MEDRESORSKO UPRAVLJANJE/ USKLAJEVANJE POLITIK</a:t>
            </a:r>
            <a:endParaRPr kumimoji="0" lang="sl-SI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C925EF4-E915-4668-B381-9952A6BD5A0C}"/>
              </a:ext>
            </a:extLst>
          </p:cNvPr>
          <p:cNvGrpSpPr/>
          <p:nvPr/>
        </p:nvGrpSpPr>
        <p:grpSpPr>
          <a:xfrm>
            <a:off x="371879" y="393223"/>
            <a:ext cx="1019176" cy="1011813"/>
            <a:chOff x="328613" y="1254125"/>
            <a:chExt cx="292100" cy="295276"/>
          </a:xfrm>
          <a:solidFill>
            <a:schemeClr val="bg1">
              <a:lumMod val="50000"/>
            </a:schemeClr>
          </a:solidFill>
        </p:grpSpPr>
        <p:sp>
          <p:nvSpPr>
            <p:cNvPr id="12" name="Freeform 182">
              <a:extLst>
                <a:ext uri="{FF2B5EF4-FFF2-40B4-BE49-F238E27FC236}">
                  <a16:creationId xmlns:a16="http://schemas.microsoft.com/office/drawing/2014/main" id="{4151BD52-3D4B-4607-8D5E-D690FD78CB5A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613" y="1254125"/>
              <a:ext cx="73025" cy="73025"/>
            </a:xfrm>
            <a:custGeom>
              <a:avLst/>
              <a:gdLst/>
              <a:ahLst/>
              <a:cxnLst>
                <a:cxn ang="0">
                  <a:pos x="25" y="0"/>
                </a:cxn>
                <a:cxn ang="0">
                  <a:pos x="3" y="0"/>
                </a:cxn>
                <a:cxn ang="0">
                  <a:pos x="0" y="4"/>
                </a:cxn>
                <a:cxn ang="0">
                  <a:pos x="0" y="26"/>
                </a:cxn>
                <a:cxn ang="0">
                  <a:pos x="3" y="29"/>
                </a:cxn>
                <a:cxn ang="0">
                  <a:pos x="25" y="29"/>
                </a:cxn>
                <a:cxn ang="0">
                  <a:pos x="29" y="26"/>
                </a:cxn>
                <a:cxn ang="0">
                  <a:pos x="29" y="4"/>
                </a:cxn>
                <a:cxn ang="0">
                  <a:pos x="25" y="0"/>
                </a:cxn>
              </a:cxnLst>
              <a:rect l="0" t="0" r="r" b="b"/>
              <a:pathLst>
                <a:path w="29" h="29">
                  <a:moveTo>
                    <a:pt x="25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8"/>
                    <a:pt x="1" y="29"/>
                    <a:pt x="3" y="29"/>
                  </a:cubicBezTo>
                  <a:cubicBezTo>
                    <a:pt x="25" y="29"/>
                    <a:pt x="25" y="29"/>
                    <a:pt x="25" y="29"/>
                  </a:cubicBezTo>
                  <a:cubicBezTo>
                    <a:pt x="27" y="29"/>
                    <a:pt x="29" y="28"/>
                    <a:pt x="29" y="26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9" y="2"/>
                    <a:pt x="27" y="0"/>
                    <a:pt x="25" y="0"/>
                  </a:cubicBez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13" name="Freeform 183">
              <a:extLst>
                <a:ext uri="{FF2B5EF4-FFF2-40B4-BE49-F238E27FC236}">
                  <a16:creationId xmlns:a16="http://schemas.microsoft.com/office/drawing/2014/main" id="{8235D787-9462-4379-A68C-B9E373B80C2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613" y="1365250"/>
              <a:ext cx="73025" cy="73025"/>
            </a:xfrm>
            <a:custGeom>
              <a:avLst/>
              <a:gdLst/>
              <a:ahLst/>
              <a:cxnLst>
                <a:cxn ang="0">
                  <a:pos x="25" y="0"/>
                </a:cxn>
                <a:cxn ang="0">
                  <a:pos x="3" y="0"/>
                </a:cxn>
                <a:cxn ang="0">
                  <a:pos x="0" y="4"/>
                </a:cxn>
                <a:cxn ang="0">
                  <a:pos x="0" y="25"/>
                </a:cxn>
                <a:cxn ang="0">
                  <a:pos x="3" y="29"/>
                </a:cxn>
                <a:cxn ang="0">
                  <a:pos x="25" y="29"/>
                </a:cxn>
                <a:cxn ang="0">
                  <a:pos x="29" y="25"/>
                </a:cxn>
                <a:cxn ang="0">
                  <a:pos x="29" y="4"/>
                </a:cxn>
                <a:cxn ang="0">
                  <a:pos x="25" y="0"/>
                </a:cxn>
              </a:cxnLst>
              <a:rect l="0" t="0" r="r" b="b"/>
              <a:pathLst>
                <a:path w="29" h="29">
                  <a:moveTo>
                    <a:pt x="25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7"/>
                    <a:pt x="1" y="29"/>
                    <a:pt x="3" y="29"/>
                  </a:cubicBezTo>
                  <a:cubicBezTo>
                    <a:pt x="25" y="29"/>
                    <a:pt x="25" y="29"/>
                    <a:pt x="25" y="29"/>
                  </a:cubicBezTo>
                  <a:cubicBezTo>
                    <a:pt x="27" y="29"/>
                    <a:pt x="29" y="27"/>
                    <a:pt x="29" y="25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9" y="2"/>
                    <a:pt x="27" y="0"/>
                    <a:pt x="25" y="0"/>
                  </a:cubicBez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14" name="Freeform 184">
              <a:extLst>
                <a:ext uri="{FF2B5EF4-FFF2-40B4-BE49-F238E27FC236}">
                  <a16:creationId xmlns:a16="http://schemas.microsoft.com/office/drawing/2014/main" id="{6A69451E-B7DE-45FC-AF33-6CAB62B1BF21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613" y="1474788"/>
              <a:ext cx="73025" cy="74613"/>
            </a:xfrm>
            <a:custGeom>
              <a:avLst/>
              <a:gdLst/>
              <a:ahLst/>
              <a:cxnLst>
                <a:cxn ang="0">
                  <a:pos x="25" y="0"/>
                </a:cxn>
                <a:cxn ang="0">
                  <a:pos x="3" y="0"/>
                </a:cxn>
                <a:cxn ang="0">
                  <a:pos x="0" y="4"/>
                </a:cxn>
                <a:cxn ang="0">
                  <a:pos x="0" y="26"/>
                </a:cxn>
                <a:cxn ang="0">
                  <a:pos x="3" y="30"/>
                </a:cxn>
                <a:cxn ang="0">
                  <a:pos x="25" y="30"/>
                </a:cxn>
                <a:cxn ang="0">
                  <a:pos x="29" y="26"/>
                </a:cxn>
                <a:cxn ang="0">
                  <a:pos x="29" y="4"/>
                </a:cxn>
                <a:cxn ang="0">
                  <a:pos x="25" y="0"/>
                </a:cxn>
              </a:cxnLst>
              <a:rect l="0" t="0" r="r" b="b"/>
              <a:pathLst>
                <a:path w="29" h="30">
                  <a:moveTo>
                    <a:pt x="25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8"/>
                    <a:pt x="1" y="30"/>
                    <a:pt x="3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7" y="30"/>
                    <a:pt x="29" y="28"/>
                    <a:pt x="29" y="26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9" y="2"/>
                    <a:pt x="27" y="0"/>
                    <a:pt x="25" y="0"/>
                  </a:cubicBez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15" name="Freeform 185">
              <a:extLst>
                <a:ext uri="{FF2B5EF4-FFF2-40B4-BE49-F238E27FC236}">
                  <a16:creationId xmlns:a16="http://schemas.microsoft.com/office/drawing/2014/main" id="{1605A2B4-F286-480C-80E2-653A936E571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563" y="1254125"/>
              <a:ext cx="73025" cy="73025"/>
            </a:xfrm>
            <a:custGeom>
              <a:avLst/>
              <a:gdLst/>
              <a:ahLst/>
              <a:cxnLst>
                <a:cxn ang="0">
                  <a:pos x="26" y="0"/>
                </a:cxn>
                <a:cxn ang="0">
                  <a:pos x="4" y="0"/>
                </a:cxn>
                <a:cxn ang="0">
                  <a:pos x="0" y="4"/>
                </a:cxn>
                <a:cxn ang="0">
                  <a:pos x="0" y="26"/>
                </a:cxn>
                <a:cxn ang="0">
                  <a:pos x="4" y="29"/>
                </a:cxn>
                <a:cxn ang="0">
                  <a:pos x="26" y="29"/>
                </a:cxn>
                <a:cxn ang="0">
                  <a:pos x="29" y="26"/>
                </a:cxn>
                <a:cxn ang="0">
                  <a:pos x="29" y="4"/>
                </a:cxn>
                <a:cxn ang="0">
                  <a:pos x="26" y="0"/>
                </a:cxn>
              </a:cxnLst>
              <a:rect l="0" t="0" r="r" b="b"/>
              <a:pathLst>
                <a:path w="29" h="29">
                  <a:moveTo>
                    <a:pt x="26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8"/>
                    <a:pt x="2" y="29"/>
                    <a:pt x="4" y="29"/>
                  </a:cubicBezTo>
                  <a:cubicBezTo>
                    <a:pt x="26" y="29"/>
                    <a:pt x="26" y="29"/>
                    <a:pt x="26" y="29"/>
                  </a:cubicBezTo>
                  <a:cubicBezTo>
                    <a:pt x="28" y="29"/>
                    <a:pt x="29" y="28"/>
                    <a:pt x="29" y="26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9" y="2"/>
                    <a:pt x="28" y="0"/>
                    <a:pt x="26" y="0"/>
                  </a:cubicBez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16" name="Freeform 186">
              <a:extLst>
                <a:ext uri="{FF2B5EF4-FFF2-40B4-BE49-F238E27FC236}">
                  <a16:creationId xmlns:a16="http://schemas.microsoft.com/office/drawing/2014/main" id="{EC494CFA-87D3-4B5E-B9D0-E47E96EE7C3F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563" y="1365250"/>
              <a:ext cx="73025" cy="73025"/>
            </a:xfrm>
            <a:custGeom>
              <a:avLst/>
              <a:gdLst/>
              <a:ahLst/>
              <a:cxnLst>
                <a:cxn ang="0">
                  <a:pos x="26" y="0"/>
                </a:cxn>
                <a:cxn ang="0">
                  <a:pos x="4" y="0"/>
                </a:cxn>
                <a:cxn ang="0">
                  <a:pos x="0" y="4"/>
                </a:cxn>
                <a:cxn ang="0">
                  <a:pos x="0" y="25"/>
                </a:cxn>
                <a:cxn ang="0">
                  <a:pos x="4" y="29"/>
                </a:cxn>
                <a:cxn ang="0">
                  <a:pos x="26" y="29"/>
                </a:cxn>
                <a:cxn ang="0">
                  <a:pos x="29" y="25"/>
                </a:cxn>
                <a:cxn ang="0">
                  <a:pos x="29" y="4"/>
                </a:cxn>
                <a:cxn ang="0">
                  <a:pos x="26" y="0"/>
                </a:cxn>
              </a:cxnLst>
              <a:rect l="0" t="0" r="r" b="b"/>
              <a:pathLst>
                <a:path w="29" h="29">
                  <a:moveTo>
                    <a:pt x="26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7"/>
                    <a:pt x="2" y="29"/>
                    <a:pt x="4" y="29"/>
                  </a:cubicBezTo>
                  <a:cubicBezTo>
                    <a:pt x="26" y="29"/>
                    <a:pt x="26" y="29"/>
                    <a:pt x="26" y="29"/>
                  </a:cubicBezTo>
                  <a:cubicBezTo>
                    <a:pt x="28" y="29"/>
                    <a:pt x="29" y="27"/>
                    <a:pt x="29" y="25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9" y="2"/>
                    <a:pt x="28" y="0"/>
                    <a:pt x="26" y="0"/>
                  </a:cubicBez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17" name="Freeform 187">
              <a:extLst>
                <a:ext uri="{FF2B5EF4-FFF2-40B4-BE49-F238E27FC236}">
                  <a16:creationId xmlns:a16="http://schemas.microsoft.com/office/drawing/2014/main" id="{482A6659-7424-4CFB-A7A9-F0CA21868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563" y="1474788"/>
              <a:ext cx="73025" cy="74613"/>
            </a:xfrm>
            <a:custGeom>
              <a:avLst/>
              <a:gdLst/>
              <a:ahLst/>
              <a:cxnLst>
                <a:cxn ang="0">
                  <a:pos x="26" y="0"/>
                </a:cxn>
                <a:cxn ang="0">
                  <a:pos x="4" y="0"/>
                </a:cxn>
                <a:cxn ang="0">
                  <a:pos x="0" y="4"/>
                </a:cxn>
                <a:cxn ang="0">
                  <a:pos x="0" y="26"/>
                </a:cxn>
                <a:cxn ang="0">
                  <a:pos x="4" y="30"/>
                </a:cxn>
                <a:cxn ang="0">
                  <a:pos x="26" y="30"/>
                </a:cxn>
                <a:cxn ang="0">
                  <a:pos x="29" y="26"/>
                </a:cxn>
                <a:cxn ang="0">
                  <a:pos x="29" y="4"/>
                </a:cxn>
                <a:cxn ang="0">
                  <a:pos x="26" y="0"/>
                </a:cxn>
              </a:cxnLst>
              <a:rect l="0" t="0" r="r" b="b"/>
              <a:pathLst>
                <a:path w="29" h="30">
                  <a:moveTo>
                    <a:pt x="26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8"/>
                    <a:pt x="2" y="30"/>
                    <a:pt x="4" y="30"/>
                  </a:cubicBezTo>
                  <a:cubicBezTo>
                    <a:pt x="26" y="30"/>
                    <a:pt x="26" y="30"/>
                    <a:pt x="26" y="30"/>
                  </a:cubicBezTo>
                  <a:cubicBezTo>
                    <a:pt x="28" y="30"/>
                    <a:pt x="29" y="28"/>
                    <a:pt x="29" y="26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9" y="2"/>
                    <a:pt x="28" y="0"/>
                    <a:pt x="26" y="0"/>
                  </a:cubicBez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18" name="Freeform 188">
              <a:extLst>
                <a:ext uri="{FF2B5EF4-FFF2-40B4-BE49-F238E27FC236}">
                  <a16:creationId xmlns:a16="http://schemas.microsoft.com/office/drawing/2014/main" id="{F189B416-8FEA-4453-BA4F-1929B85FFA6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688" y="1254125"/>
              <a:ext cx="73025" cy="73025"/>
            </a:xfrm>
            <a:custGeom>
              <a:avLst/>
              <a:gdLst/>
              <a:ahLst/>
              <a:cxnLst>
                <a:cxn ang="0">
                  <a:pos x="25" y="0"/>
                </a:cxn>
                <a:cxn ang="0">
                  <a:pos x="4" y="0"/>
                </a:cxn>
                <a:cxn ang="0">
                  <a:pos x="0" y="4"/>
                </a:cxn>
                <a:cxn ang="0">
                  <a:pos x="0" y="26"/>
                </a:cxn>
                <a:cxn ang="0">
                  <a:pos x="4" y="29"/>
                </a:cxn>
                <a:cxn ang="0">
                  <a:pos x="25" y="29"/>
                </a:cxn>
                <a:cxn ang="0">
                  <a:pos x="29" y="26"/>
                </a:cxn>
                <a:cxn ang="0">
                  <a:pos x="29" y="4"/>
                </a:cxn>
                <a:cxn ang="0">
                  <a:pos x="25" y="0"/>
                </a:cxn>
              </a:cxnLst>
              <a:rect l="0" t="0" r="r" b="b"/>
              <a:pathLst>
                <a:path w="29" h="29">
                  <a:moveTo>
                    <a:pt x="25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8"/>
                    <a:pt x="2" y="29"/>
                    <a:pt x="4" y="29"/>
                  </a:cubicBezTo>
                  <a:cubicBezTo>
                    <a:pt x="25" y="29"/>
                    <a:pt x="25" y="29"/>
                    <a:pt x="25" y="29"/>
                  </a:cubicBezTo>
                  <a:cubicBezTo>
                    <a:pt x="27" y="29"/>
                    <a:pt x="29" y="28"/>
                    <a:pt x="29" y="26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9" y="2"/>
                    <a:pt x="27" y="0"/>
                    <a:pt x="25" y="0"/>
                  </a:cubicBez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19" name="Freeform 189">
              <a:extLst>
                <a:ext uri="{FF2B5EF4-FFF2-40B4-BE49-F238E27FC236}">
                  <a16:creationId xmlns:a16="http://schemas.microsoft.com/office/drawing/2014/main" id="{FE80E044-C4AB-4304-A705-39310F246B1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688" y="1365250"/>
              <a:ext cx="73025" cy="73025"/>
            </a:xfrm>
            <a:custGeom>
              <a:avLst/>
              <a:gdLst/>
              <a:ahLst/>
              <a:cxnLst>
                <a:cxn ang="0">
                  <a:pos x="25" y="0"/>
                </a:cxn>
                <a:cxn ang="0">
                  <a:pos x="4" y="0"/>
                </a:cxn>
                <a:cxn ang="0">
                  <a:pos x="0" y="4"/>
                </a:cxn>
                <a:cxn ang="0">
                  <a:pos x="0" y="25"/>
                </a:cxn>
                <a:cxn ang="0">
                  <a:pos x="4" y="29"/>
                </a:cxn>
                <a:cxn ang="0">
                  <a:pos x="25" y="29"/>
                </a:cxn>
                <a:cxn ang="0">
                  <a:pos x="29" y="25"/>
                </a:cxn>
                <a:cxn ang="0">
                  <a:pos x="29" y="4"/>
                </a:cxn>
                <a:cxn ang="0">
                  <a:pos x="25" y="0"/>
                </a:cxn>
              </a:cxnLst>
              <a:rect l="0" t="0" r="r" b="b"/>
              <a:pathLst>
                <a:path w="29" h="29">
                  <a:moveTo>
                    <a:pt x="25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7"/>
                    <a:pt x="2" y="29"/>
                    <a:pt x="4" y="29"/>
                  </a:cubicBezTo>
                  <a:cubicBezTo>
                    <a:pt x="25" y="29"/>
                    <a:pt x="25" y="29"/>
                    <a:pt x="25" y="29"/>
                  </a:cubicBezTo>
                  <a:cubicBezTo>
                    <a:pt x="27" y="29"/>
                    <a:pt x="29" y="27"/>
                    <a:pt x="29" y="25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9" y="2"/>
                    <a:pt x="27" y="0"/>
                    <a:pt x="25" y="0"/>
                  </a:cubicBez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20" name="Freeform 190">
              <a:extLst>
                <a:ext uri="{FF2B5EF4-FFF2-40B4-BE49-F238E27FC236}">
                  <a16:creationId xmlns:a16="http://schemas.microsoft.com/office/drawing/2014/main" id="{EBA00E15-4893-489F-99BF-D3AB291E039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688" y="1474788"/>
              <a:ext cx="73025" cy="74613"/>
            </a:xfrm>
            <a:custGeom>
              <a:avLst/>
              <a:gdLst/>
              <a:ahLst/>
              <a:cxnLst>
                <a:cxn ang="0">
                  <a:pos x="25" y="0"/>
                </a:cxn>
                <a:cxn ang="0">
                  <a:pos x="4" y="0"/>
                </a:cxn>
                <a:cxn ang="0">
                  <a:pos x="0" y="4"/>
                </a:cxn>
                <a:cxn ang="0">
                  <a:pos x="0" y="26"/>
                </a:cxn>
                <a:cxn ang="0">
                  <a:pos x="4" y="30"/>
                </a:cxn>
                <a:cxn ang="0">
                  <a:pos x="25" y="30"/>
                </a:cxn>
                <a:cxn ang="0">
                  <a:pos x="29" y="26"/>
                </a:cxn>
                <a:cxn ang="0">
                  <a:pos x="29" y="4"/>
                </a:cxn>
                <a:cxn ang="0">
                  <a:pos x="25" y="0"/>
                </a:cxn>
              </a:cxnLst>
              <a:rect l="0" t="0" r="r" b="b"/>
              <a:pathLst>
                <a:path w="29" h="30">
                  <a:moveTo>
                    <a:pt x="25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8"/>
                    <a:pt x="2" y="30"/>
                    <a:pt x="4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7" y="30"/>
                    <a:pt x="29" y="28"/>
                    <a:pt x="29" y="26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9" y="2"/>
                    <a:pt x="27" y="0"/>
                    <a:pt x="25" y="0"/>
                  </a:cubicBez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</p:grpSp>
      <p:sp>
        <p:nvSpPr>
          <p:cNvPr id="112" name="TextBox 111">
            <a:extLst>
              <a:ext uri="{FF2B5EF4-FFF2-40B4-BE49-F238E27FC236}">
                <a16:creationId xmlns:a16="http://schemas.microsoft.com/office/drawing/2014/main" id="{907EC8DF-0F00-486E-BC6A-E822BF6F71EE}"/>
              </a:ext>
            </a:extLst>
          </p:cNvPr>
          <p:cNvSpPr txBox="1"/>
          <p:nvPr/>
        </p:nvSpPr>
        <p:spPr>
          <a:xfrm>
            <a:off x="323241" y="1667334"/>
            <a:ext cx="4686504" cy="329320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R="0" lvl="0" algn="l" defTabSz="685800" rtl="0" eaLnBrk="1" fontAlgn="auto" latinLnBrk="0" hangingPunct="1">
              <a:spcBef>
                <a:spcPts val="600"/>
              </a:spcBef>
              <a:spcAft>
                <a:spcPts val="0"/>
              </a:spcAft>
              <a:buClrTx/>
              <a:buSzPct val="100000"/>
              <a:tabLst/>
              <a:defRPr/>
            </a:pPr>
            <a:r>
              <a:rPr kumimoji="0" lang="sl-SI" sz="1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 upoštevanju dodanih zasebnih vlaganj v naložbene projekte na področju turizma ki so ocenjeni v skladu z opredelitvami »Scenarija 3 - Nekaj več in veliko bolje« (razlika do predvidenega obsega zasebnih vlaganj po tem scenariju, ki ni zajet v zgornjih zneskih neposredno podprtih z ukrepi).</a:t>
            </a:r>
          </a:p>
          <a:p>
            <a:pPr marR="0" lvl="0" algn="l" defTabSz="685800" rtl="0" eaLnBrk="1" fontAlgn="auto" latinLnBrk="0" hangingPunct="1">
              <a:spcBef>
                <a:spcPts val="600"/>
              </a:spcBef>
              <a:spcAft>
                <a:spcPts val="0"/>
              </a:spcAft>
              <a:buClrTx/>
              <a:buSzPct val="100000"/>
              <a:tabLst/>
              <a:defRPr/>
            </a:pPr>
            <a:r>
              <a:rPr kumimoji="0" lang="sl-SI" sz="1400" b="1" i="0" u="none" strike="noStrike" kern="1200" cap="none" spc="0" normalizeH="0" baseline="0" noProof="0" dirty="0">
                <a:ln>
                  <a:noFill/>
                </a:ln>
                <a:solidFill>
                  <a:srgbClr val="78A22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ocenjeni učinki </a:t>
            </a:r>
            <a:r>
              <a:rPr kumimoji="0" lang="sl-SI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razvojnih vlaganj za dosego strateških ciljev v celotnem strateškem obdobju znašajo </a:t>
            </a:r>
            <a:r>
              <a:rPr kumimoji="0" lang="sl-SI" sz="1400" b="1" i="0" u="none" strike="noStrike" kern="1200" cap="none" spc="0" normalizeH="0" baseline="0" noProof="0" dirty="0">
                <a:ln>
                  <a:noFill/>
                </a:ln>
                <a:solidFill>
                  <a:srgbClr val="78A22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še dodatnih 743 milijonov EUR. </a:t>
            </a:r>
          </a:p>
          <a:p>
            <a:pPr marR="0" lvl="0" algn="l" defTabSz="685800" rtl="0" eaLnBrk="1" fontAlgn="auto" latinLnBrk="0" hangingPunct="1">
              <a:spcBef>
                <a:spcPts val="600"/>
              </a:spcBef>
              <a:spcAft>
                <a:spcPts val="0"/>
              </a:spcAft>
              <a:buClrTx/>
              <a:buSzPct val="100000"/>
              <a:tabLst/>
              <a:defRPr/>
            </a:pPr>
            <a:r>
              <a:rPr kumimoji="0" lang="sl-SI" sz="1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 vlaganja so ocenjena kot tržna posledica izvajanja ukrepov strategije in so posredno povezana z njenim izvajanjem. Skupaj s temi dodatnimi zasebnimi vlaganji </a:t>
            </a:r>
            <a:r>
              <a:rPr kumimoji="0" lang="sl-SI" sz="1200" b="1" i="0" u="none" strike="noStrike" kern="1200" cap="none" spc="0" normalizeH="0" baseline="0" noProof="0" dirty="0">
                <a:ln>
                  <a:noFill/>
                </a:ln>
                <a:solidFill>
                  <a:srgbClr val="78A22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znaša celotni ocenjeni in predvideni obseg razvojnih vlaganj v turizem v celotnem strateškem obdobju 2,3 milijarde EUR, </a:t>
            </a:r>
            <a:r>
              <a:rPr kumimoji="0" lang="sl-SI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od česar znašajo ocenjena zasebna vlaganja, lastni deleži in zasebni kreditni viri 67 %, indikativno ocenjena javna sredstva EU virov, proračuna RS idr. pa 33 % od skupnih vlaganj. </a:t>
            </a:r>
            <a:endParaRPr kumimoji="0" lang="sl-SI" sz="16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0004A09-9B9A-4F35-971E-16BA64AF582A}"/>
              </a:ext>
            </a:extLst>
          </p:cNvPr>
          <p:cNvSpPr txBox="1"/>
          <p:nvPr/>
        </p:nvSpPr>
        <p:spPr>
          <a:xfrm>
            <a:off x="1423264" y="179700"/>
            <a:ext cx="3698845" cy="13619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2000" b="1" dirty="0">
                <a:solidFill>
                  <a:srgbClr val="78A22F"/>
                </a:solidFill>
              </a:rPr>
              <a:t>SKUPAJ za vseh 94 ukrepov </a:t>
            </a:r>
          </a:p>
          <a:p>
            <a:r>
              <a:rPr lang="sl-SI" dirty="0">
                <a:solidFill>
                  <a:schemeClr val="tx1">
                    <a:lumMod val="65000"/>
                    <a:lumOff val="35000"/>
                  </a:schemeClr>
                </a:solidFill>
              </a:rPr>
              <a:t>je predvidena oziroma ocenjena skupna višina vlaganja za realizacijo strategije in doseganje njenih strateških in razvojnih ciljev </a:t>
            </a:r>
          </a:p>
          <a:p>
            <a:r>
              <a:rPr lang="sl-SI" sz="1100" b="1" dirty="0">
                <a:solidFill>
                  <a:srgbClr val="78A22F"/>
                </a:solidFill>
              </a:rPr>
              <a:t>iz vseh virov v celotnem strateškem obdobju 2022-2028: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084449D-48AD-4EE3-8F48-F5502EC26BA0}"/>
              </a:ext>
            </a:extLst>
          </p:cNvPr>
          <p:cNvSpPr txBox="1"/>
          <p:nvPr/>
        </p:nvSpPr>
        <p:spPr>
          <a:xfrm>
            <a:off x="5378607" y="774012"/>
            <a:ext cx="192270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1,54 milijarde EUR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C50CB2-76DD-4A8D-A7C8-3AE771ABF24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051" y="1560002"/>
            <a:ext cx="1338758" cy="1338758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8468C2A6-1993-4F89-AE8B-9136BE405729}"/>
              </a:ext>
            </a:extLst>
          </p:cNvPr>
          <p:cNvSpPr txBox="1"/>
          <p:nvPr/>
        </p:nvSpPr>
        <p:spPr>
          <a:xfrm>
            <a:off x="5082313" y="3313938"/>
            <a:ext cx="3826949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sl-SI" sz="1300" i="0" u="none" strike="noStrike" kern="1200" cap="none" spc="0" normalizeH="0" baseline="0" noProof="0" dirty="0">
                <a:ln>
                  <a:noFill/>
                </a:ln>
                <a:solidFill>
                  <a:srgbClr val="78A22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Takšna struktura načrtovanih vlaganj ustreza in naslavlja tudi najpomembnejše izzive slovenskega turizma na ponudbeni strani in odpravlja strukturne pomanjkljivosti, prispeva k okrevanju turizma po kriznem obdobju ter znatno dviguje dodano vrednost v celotni verigi različnih dejavnostih in področij turistične ponudbe Slovenije.</a:t>
            </a:r>
            <a:endParaRPr lang="en-GB" sz="1300" dirty="0">
              <a:solidFill>
                <a:srgbClr val="78A22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496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EC925EF4-E915-4668-B381-9952A6BD5A0C}"/>
              </a:ext>
            </a:extLst>
          </p:cNvPr>
          <p:cNvGrpSpPr/>
          <p:nvPr/>
        </p:nvGrpSpPr>
        <p:grpSpPr>
          <a:xfrm>
            <a:off x="371879" y="377838"/>
            <a:ext cx="673843" cy="697068"/>
            <a:chOff x="328613" y="1254125"/>
            <a:chExt cx="292100" cy="295276"/>
          </a:xfrm>
          <a:solidFill>
            <a:schemeClr val="bg1">
              <a:lumMod val="50000"/>
            </a:schemeClr>
          </a:solidFill>
        </p:grpSpPr>
        <p:sp>
          <p:nvSpPr>
            <p:cNvPr id="12" name="Freeform 182">
              <a:extLst>
                <a:ext uri="{FF2B5EF4-FFF2-40B4-BE49-F238E27FC236}">
                  <a16:creationId xmlns:a16="http://schemas.microsoft.com/office/drawing/2014/main" id="{4151BD52-3D4B-4607-8D5E-D690FD78CB5A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613" y="1254125"/>
              <a:ext cx="73025" cy="73025"/>
            </a:xfrm>
            <a:custGeom>
              <a:avLst/>
              <a:gdLst/>
              <a:ahLst/>
              <a:cxnLst>
                <a:cxn ang="0">
                  <a:pos x="25" y="0"/>
                </a:cxn>
                <a:cxn ang="0">
                  <a:pos x="3" y="0"/>
                </a:cxn>
                <a:cxn ang="0">
                  <a:pos x="0" y="4"/>
                </a:cxn>
                <a:cxn ang="0">
                  <a:pos x="0" y="26"/>
                </a:cxn>
                <a:cxn ang="0">
                  <a:pos x="3" y="29"/>
                </a:cxn>
                <a:cxn ang="0">
                  <a:pos x="25" y="29"/>
                </a:cxn>
                <a:cxn ang="0">
                  <a:pos x="29" y="26"/>
                </a:cxn>
                <a:cxn ang="0">
                  <a:pos x="29" y="4"/>
                </a:cxn>
                <a:cxn ang="0">
                  <a:pos x="25" y="0"/>
                </a:cxn>
              </a:cxnLst>
              <a:rect l="0" t="0" r="r" b="b"/>
              <a:pathLst>
                <a:path w="29" h="29">
                  <a:moveTo>
                    <a:pt x="25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8"/>
                    <a:pt x="1" y="29"/>
                    <a:pt x="3" y="29"/>
                  </a:cubicBezTo>
                  <a:cubicBezTo>
                    <a:pt x="25" y="29"/>
                    <a:pt x="25" y="29"/>
                    <a:pt x="25" y="29"/>
                  </a:cubicBezTo>
                  <a:cubicBezTo>
                    <a:pt x="27" y="29"/>
                    <a:pt x="29" y="28"/>
                    <a:pt x="29" y="26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9" y="2"/>
                    <a:pt x="27" y="0"/>
                    <a:pt x="25" y="0"/>
                  </a:cubicBez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13" name="Freeform 183">
              <a:extLst>
                <a:ext uri="{FF2B5EF4-FFF2-40B4-BE49-F238E27FC236}">
                  <a16:creationId xmlns:a16="http://schemas.microsoft.com/office/drawing/2014/main" id="{8235D787-9462-4379-A68C-B9E373B80C2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613" y="1365250"/>
              <a:ext cx="73025" cy="73025"/>
            </a:xfrm>
            <a:custGeom>
              <a:avLst/>
              <a:gdLst/>
              <a:ahLst/>
              <a:cxnLst>
                <a:cxn ang="0">
                  <a:pos x="25" y="0"/>
                </a:cxn>
                <a:cxn ang="0">
                  <a:pos x="3" y="0"/>
                </a:cxn>
                <a:cxn ang="0">
                  <a:pos x="0" y="4"/>
                </a:cxn>
                <a:cxn ang="0">
                  <a:pos x="0" y="25"/>
                </a:cxn>
                <a:cxn ang="0">
                  <a:pos x="3" y="29"/>
                </a:cxn>
                <a:cxn ang="0">
                  <a:pos x="25" y="29"/>
                </a:cxn>
                <a:cxn ang="0">
                  <a:pos x="29" y="25"/>
                </a:cxn>
                <a:cxn ang="0">
                  <a:pos x="29" y="4"/>
                </a:cxn>
                <a:cxn ang="0">
                  <a:pos x="25" y="0"/>
                </a:cxn>
              </a:cxnLst>
              <a:rect l="0" t="0" r="r" b="b"/>
              <a:pathLst>
                <a:path w="29" h="29">
                  <a:moveTo>
                    <a:pt x="25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7"/>
                    <a:pt x="1" y="29"/>
                    <a:pt x="3" y="29"/>
                  </a:cubicBezTo>
                  <a:cubicBezTo>
                    <a:pt x="25" y="29"/>
                    <a:pt x="25" y="29"/>
                    <a:pt x="25" y="29"/>
                  </a:cubicBezTo>
                  <a:cubicBezTo>
                    <a:pt x="27" y="29"/>
                    <a:pt x="29" y="27"/>
                    <a:pt x="29" y="25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9" y="2"/>
                    <a:pt x="27" y="0"/>
                    <a:pt x="25" y="0"/>
                  </a:cubicBez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14" name="Freeform 184">
              <a:extLst>
                <a:ext uri="{FF2B5EF4-FFF2-40B4-BE49-F238E27FC236}">
                  <a16:creationId xmlns:a16="http://schemas.microsoft.com/office/drawing/2014/main" id="{6A69451E-B7DE-45FC-AF33-6CAB62B1BF21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613" y="1474788"/>
              <a:ext cx="73025" cy="74613"/>
            </a:xfrm>
            <a:custGeom>
              <a:avLst/>
              <a:gdLst/>
              <a:ahLst/>
              <a:cxnLst>
                <a:cxn ang="0">
                  <a:pos x="25" y="0"/>
                </a:cxn>
                <a:cxn ang="0">
                  <a:pos x="3" y="0"/>
                </a:cxn>
                <a:cxn ang="0">
                  <a:pos x="0" y="4"/>
                </a:cxn>
                <a:cxn ang="0">
                  <a:pos x="0" y="26"/>
                </a:cxn>
                <a:cxn ang="0">
                  <a:pos x="3" y="30"/>
                </a:cxn>
                <a:cxn ang="0">
                  <a:pos x="25" y="30"/>
                </a:cxn>
                <a:cxn ang="0">
                  <a:pos x="29" y="26"/>
                </a:cxn>
                <a:cxn ang="0">
                  <a:pos x="29" y="4"/>
                </a:cxn>
                <a:cxn ang="0">
                  <a:pos x="25" y="0"/>
                </a:cxn>
              </a:cxnLst>
              <a:rect l="0" t="0" r="r" b="b"/>
              <a:pathLst>
                <a:path w="29" h="30">
                  <a:moveTo>
                    <a:pt x="25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8"/>
                    <a:pt x="1" y="30"/>
                    <a:pt x="3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7" y="30"/>
                    <a:pt x="29" y="28"/>
                    <a:pt x="29" y="26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9" y="2"/>
                    <a:pt x="27" y="0"/>
                    <a:pt x="25" y="0"/>
                  </a:cubicBez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15" name="Freeform 185">
              <a:extLst>
                <a:ext uri="{FF2B5EF4-FFF2-40B4-BE49-F238E27FC236}">
                  <a16:creationId xmlns:a16="http://schemas.microsoft.com/office/drawing/2014/main" id="{1605A2B4-F286-480C-80E2-653A936E571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563" y="1254125"/>
              <a:ext cx="73025" cy="73025"/>
            </a:xfrm>
            <a:custGeom>
              <a:avLst/>
              <a:gdLst/>
              <a:ahLst/>
              <a:cxnLst>
                <a:cxn ang="0">
                  <a:pos x="26" y="0"/>
                </a:cxn>
                <a:cxn ang="0">
                  <a:pos x="4" y="0"/>
                </a:cxn>
                <a:cxn ang="0">
                  <a:pos x="0" y="4"/>
                </a:cxn>
                <a:cxn ang="0">
                  <a:pos x="0" y="26"/>
                </a:cxn>
                <a:cxn ang="0">
                  <a:pos x="4" y="29"/>
                </a:cxn>
                <a:cxn ang="0">
                  <a:pos x="26" y="29"/>
                </a:cxn>
                <a:cxn ang="0">
                  <a:pos x="29" y="26"/>
                </a:cxn>
                <a:cxn ang="0">
                  <a:pos x="29" y="4"/>
                </a:cxn>
                <a:cxn ang="0">
                  <a:pos x="26" y="0"/>
                </a:cxn>
              </a:cxnLst>
              <a:rect l="0" t="0" r="r" b="b"/>
              <a:pathLst>
                <a:path w="29" h="29">
                  <a:moveTo>
                    <a:pt x="26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8"/>
                    <a:pt x="2" y="29"/>
                    <a:pt x="4" y="29"/>
                  </a:cubicBezTo>
                  <a:cubicBezTo>
                    <a:pt x="26" y="29"/>
                    <a:pt x="26" y="29"/>
                    <a:pt x="26" y="29"/>
                  </a:cubicBezTo>
                  <a:cubicBezTo>
                    <a:pt x="28" y="29"/>
                    <a:pt x="29" y="28"/>
                    <a:pt x="29" y="26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9" y="2"/>
                    <a:pt x="28" y="0"/>
                    <a:pt x="26" y="0"/>
                  </a:cubicBez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16" name="Freeform 186">
              <a:extLst>
                <a:ext uri="{FF2B5EF4-FFF2-40B4-BE49-F238E27FC236}">
                  <a16:creationId xmlns:a16="http://schemas.microsoft.com/office/drawing/2014/main" id="{EC494CFA-87D3-4B5E-B9D0-E47E96EE7C3F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563" y="1365250"/>
              <a:ext cx="73025" cy="73025"/>
            </a:xfrm>
            <a:custGeom>
              <a:avLst/>
              <a:gdLst/>
              <a:ahLst/>
              <a:cxnLst>
                <a:cxn ang="0">
                  <a:pos x="26" y="0"/>
                </a:cxn>
                <a:cxn ang="0">
                  <a:pos x="4" y="0"/>
                </a:cxn>
                <a:cxn ang="0">
                  <a:pos x="0" y="4"/>
                </a:cxn>
                <a:cxn ang="0">
                  <a:pos x="0" y="25"/>
                </a:cxn>
                <a:cxn ang="0">
                  <a:pos x="4" y="29"/>
                </a:cxn>
                <a:cxn ang="0">
                  <a:pos x="26" y="29"/>
                </a:cxn>
                <a:cxn ang="0">
                  <a:pos x="29" y="25"/>
                </a:cxn>
                <a:cxn ang="0">
                  <a:pos x="29" y="4"/>
                </a:cxn>
                <a:cxn ang="0">
                  <a:pos x="26" y="0"/>
                </a:cxn>
              </a:cxnLst>
              <a:rect l="0" t="0" r="r" b="b"/>
              <a:pathLst>
                <a:path w="29" h="29">
                  <a:moveTo>
                    <a:pt x="26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7"/>
                    <a:pt x="2" y="29"/>
                    <a:pt x="4" y="29"/>
                  </a:cubicBezTo>
                  <a:cubicBezTo>
                    <a:pt x="26" y="29"/>
                    <a:pt x="26" y="29"/>
                    <a:pt x="26" y="29"/>
                  </a:cubicBezTo>
                  <a:cubicBezTo>
                    <a:pt x="28" y="29"/>
                    <a:pt x="29" y="27"/>
                    <a:pt x="29" y="25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9" y="2"/>
                    <a:pt x="28" y="0"/>
                    <a:pt x="26" y="0"/>
                  </a:cubicBez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17" name="Freeform 187">
              <a:extLst>
                <a:ext uri="{FF2B5EF4-FFF2-40B4-BE49-F238E27FC236}">
                  <a16:creationId xmlns:a16="http://schemas.microsoft.com/office/drawing/2014/main" id="{482A6659-7424-4CFB-A7A9-F0CA21868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563" y="1474788"/>
              <a:ext cx="73025" cy="74613"/>
            </a:xfrm>
            <a:custGeom>
              <a:avLst/>
              <a:gdLst/>
              <a:ahLst/>
              <a:cxnLst>
                <a:cxn ang="0">
                  <a:pos x="26" y="0"/>
                </a:cxn>
                <a:cxn ang="0">
                  <a:pos x="4" y="0"/>
                </a:cxn>
                <a:cxn ang="0">
                  <a:pos x="0" y="4"/>
                </a:cxn>
                <a:cxn ang="0">
                  <a:pos x="0" y="26"/>
                </a:cxn>
                <a:cxn ang="0">
                  <a:pos x="4" y="30"/>
                </a:cxn>
                <a:cxn ang="0">
                  <a:pos x="26" y="30"/>
                </a:cxn>
                <a:cxn ang="0">
                  <a:pos x="29" y="26"/>
                </a:cxn>
                <a:cxn ang="0">
                  <a:pos x="29" y="4"/>
                </a:cxn>
                <a:cxn ang="0">
                  <a:pos x="26" y="0"/>
                </a:cxn>
              </a:cxnLst>
              <a:rect l="0" t="0" r="r" b="b"/>
              <a:pathLst>
                <a:path w="29" h="30">
                  <a:moveTo>
                    <a:pt x="26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8"/>
                    <a:pt x="2" y="30"/>
                    <a:pt x="4" y="30"/>
                  </a:cubicBezTo>
                  <a:cubicBezTo>
                    <a:pt x="26" y="30"/>
                    <a:pt x="26" y="30"/>
                    <a:pt x="26" y="30"/>
                  </a:cubicBezTo>
                  <a:cubicBezTo>
                    <a:pt x="28" y="30"/>
                    <a:pt x="29" y="28"/>
                    <a:pt x="29" y="26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9" y="2"/>
                    <a:pt x="28" y="0"/>
                    <a:pt x="26" y="0"/>
                  </a:cubicBez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18" name="Freeform 188">
              <a:extLst>
                <a:ext uri="{FF2B5EF4-FFF2-40B4-BE49-F238E27FC236}">
                  <a16:creationId xmlns:a16="http://schemas.microsoft.com/office/drawing/2014/main" id="{F189B416-8FEA-4453-BA4F-1929B85FFA6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688" y="1254125"/>
              <a:ext cx="73025" cy="73025"/>
            </a:xfrm>
            <a:custGeom>
              <a:avLst/>
              <a:gdLst/>
              <a:ahLst/>
              <a:cxnLst>
                <a:cxn ang="0">
                  <a:pos x="25" y="0"/>
                </a:cxn>
                <a:cxn ang="0">
                  <a:pos x="4" y="0"/>
                </a:cxn>
                <a:cxn ang="0">
                  <a:pos x="0" y="4"/>
                </a:cxn>
                <a:cxn ang="0">
                  <a:pos x="0" y="26"/>
                </a:cxn>
                <a:cxn ang="0">
                  <a:pos x="4" y="29"/>
                </a:cxn>
                <a:cxn ang="0">
                  <a:pos x="25" y="29"/>
                </a:cxn>
                <a:cxn ang="0">
                  <a:pos x="29" y="26"/>
                </a:cxn>
                <a:cxn ang="0">
                  <a:pos x="29" y="4"/>
                </a:cxn>
                <a:cxn ang="0">
                  <a:pos x="25" y="0"/>
                </a:cxn>
              </a:cxnLst>
              <a:rect l="0" t="0" r="r" b="b"/>
              <a:pathLst>
                <a:path w="29" h="29">
                  <a:moveTo>
                    <a:pt x="25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8"/>
                    <a:pt x="2" y="29"/>
                    <a:pt x="4" y="29"/>
                  </a:cubicBezTo>
                  <a:cubicBezTo>
                    <a:pt x="25" y="29"/>
                    <a:pt x="25" y="29"/>
                    <a:pt x="25" y="29"/>
                  </a:cubicBezTo>
                  <a:cubicBezTo>
                    <a:pt x="27" y="29"/>
                    <a:pt x="29" y="28"/>
                    <a:pt x="29" y="26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9" y="2"/>
                    <a:pt x="27" y="0"/>
                    <a:pt x="25" y="0"/>
                  </a:cubicBez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19" name="Freeform 189">
              <a:extLst>
                <a:ext uri="{FF2B5EF4-FFF2-40B4-BE49-F238E27FC236}">
                  <a16:creationId xmlns:a16="http://schemas.microsoft.com/office/drawing/2014/main" id="{FE80E044-C4AB-4304-A705-39310F246B1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688" y="1365250"/>
              <a:ext cx="73025" cy="73025"/>
            </a:xfrm>
            <a:custGeom>
              <a:avLst/>
              <a:gdLst/>
              <a:ahLst/>
              <a:cxnLst>
                <a:cxn ang="0">
                  <a:pos x="25" y="0"/>
                </a:cxn>
                <a:cxn ang="0">
                  <a:pos x="4" y="0"/>
                </a:cxn>
                <a:cxn ang="0">
                  <a:pos x="0" y="4"/>
                </a:cxn>
                <a:cxn ang="0">
                  <a:pos x="0" y="25"/>
                </a:cxn>
                <a:cxn ang="0">
                  <a:pos x="4" y="29"/>
                </a:cxn>
                <a:cxn ang="0">
                  <a:pos x="25" y="29"/>
                </a:cxn>
                <a:cxn ang="0">
                  <a:pos x="29" y="25"/>
                </a:cxn>
                <a:cxn ang="0">
                  <a:pos x="29" y="4"/>
                </a:cxn>
                <a:cxn ang="0">
                  <a:pos x="25" y="0"/>
                </a:cxn>
              </a:cxnLst>
              <a:rect l="0" t="0" r="r" b="b"/>
              <a:pathLst>
                <a:path w="29" h="29">
                  <a:moveTo>
                    <a:pt x="25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7"/>
                    <a:pt x="2" y="29"/>
                    <a:pt x="4" y="29"/>
                  </a:cubicBezTo>
                  <a:cubicBezTo>
                    <a:pt x="25" y="29"/>
                    <a:pt x="25" y="29"/>
                    <a:pt x="25" y="29"/>
                  </a:cubicBezTo>
                  <a:cubicBezTo>
                    <a:pt x="27" y="29"/>
                    <a:pt x="29" y="27"/>
                    <a:pt x="29" y="25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9" y="2"/>
                    <a:pt x="27" y="0"/>
                    <a:pt x="25" y="0"/>
                  </a:cubicBez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20" name="Freeform 190">
              <a:extLst>
                <a:ext uri="{FF2B5EF4-FFF2-40B4-BE49-F238E27FC236}">
                  <a16:creationId xmlns:a16="http://schemas.microsoft.com/office/drawing/2014/main" id="{EBA00E15-4893-489F-99BF-D3AB291E039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688" y="1474788"/>
              <a:ext cx="73025" cy="74613"/>
            </a:xfrm>
            <a:custGeom>
              <a:avLst/>
              <a:gdLst/>
              <a:ahLst/>
              <a:cxnLst>
                <a:cxn ang="0">
                  <a:pos x="25" y="0"/>
                </a:cxn>
                <a:cxn ang="0">
                  <a:pos x="4" y="0"/>
                </a:cxn>
                <a:cxn ang="0">
                  <a:pos x="0" y="4"/>
                </a:cxn>
                <a:cxn ang="0">
                  <a:pos x="0" y="26"/>
                </a:cxn>
                <a:cxn ang="0">
                  <a:pos x="4" y="30"/>
                </a:cxn>
                <a:cxn ang="0">
                  <a:pos x="25" y="30"/>
                </a:cxn>
                <a:cxn ang="0">
                  <a:pos x="29" y="26"/>
                </a:cxn>
                <a:cxn ang="0">
                  <a:pos x="29" y="4"/>
                </a:cxn>
                <a:cxn ang="0">
                  <a:pos x="25" y="0"/>
                </a:cxn>
              </a:cxnLst>
              <a:rect l="0" t="0" r="r" b="b"/>
              <a:pathLst>
                <a:path w="29" h="30">
                  <a:moveTo>
                    <a:pt x="25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8"/>
                    <a:pt x="2" y="30"/>
                    <a:pt x="4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7" y="30"/>
                    <a:pt x="29" y="28"/>
                    <a:pt x="29" y="26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9" y="2"/>
                    <a:pt x="27" y="0"/>
                    <a:pt x="25" y="0"/>
                  </a:cubicBez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</p:grp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2E52A08-4720-4219-A640-DCE87FA11FC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79470" y="1393315"/>
          <a:ext cx="4623269" cy="3491628"/>
        </p:xfrm>
        <a:graphic>
          <a:graphicData uri="http://schemas.openxmlformats.org/drawingml/2006/table">
            <a:tbl>
              <a:tblPr firstRow="1" firstCol="1" bandRow="1">
                <a:tableStyleId>{5202B0CA-FC54-4496-8BCA-5EF66A818D29}</a:tableStyleId>
              </a:tblPr>
              <a:tblGrid>
                <a:gridCol w="2236611">
                  <a:extLst>
                    <a:ext uri="{9D8B030D-6E8A-4147-A177-3AD203B41FA5}">
                      <a16:colId xmlns:a16="http://schemas.microsoft.com/office/drawing/2014/main" val="3786567289"/>
                    </a:ext>
                  </a:extLst>
                </a:gridCol>
                <a:gridCol w="977514">
                  <a:extLst>
                    <a:ext uri="{9D8B030D-6E8A-4147-A177-3AD203B41FA5}">
                      <a16:colId xmlns:a16="http://schemas.microsoft.com/office/drawing/2014/main" val="2032196923"/>
                    </a:ext>
                  </a:extLst>
                </a:gridCol>
                <a:gridCol w="1409144">
                  <a:extLst>
                    <a:ext uri="{9D8B030D-6E8A-4147-A177-3AD203B41FA5}">
                      <a16:colId xmlns:a16="http://schemas.microsoft.com/office/drawing/2014/main" val="2667186092"/>
                    </a:ext>
                  </a:extLst>
                </a:gridCol>
              </a:tblGrid>
              <a:tr h="49655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sl-SI" sz="1050">
                          <a:effectLst/>
                        </a:rPr>
                        <a:t>Vir sredstev za razvojna vlaganja</a:t>
                      </a:r>
                      <a:endParaRPr lang="sl-SI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sl-SI" sz="1050">
                          <a:effectLst/>
                        </a:rPr>
                        <a:t>Ocenjena vrednost</a:t>
                      </a:r>
                      <a:endParaRPr lang="sl-SI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sl-SI" sz="1050">
                          <a:effectLst/>
                        </a:rPr>
                        <a:t>Delež</a:t>
                      </a:r>
                      <a:endParaRPr lang="sl-SI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290606114"/>
                  </a:ext>
                </a:extLst>
              </a:tr>
              <a:tr h="49655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sl-SI" sz="105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Obstoječi, že predvideni in zagotovljeni javni viri na nacionalni ravni vključno z EU viri</a:t>
                      </a:r>
                      <a:endParaRPr lang="sl-SI" sz="1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dk1">
                        <a:tint val="4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sl-SI" sz="105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323.743.529 €</a:t>
                      </a:r>
                      <a:endParaRPr lang="sl-SI" sz="11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dk1">
                        <a:tint val="4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sl-SI" sz="1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14 %</a:t>
                      </a:r>
                      <a:endParaRPr lang="sl-SI" sz="18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dk1">
                        <a:tint val="40000"/>
                        <a:alpha val="5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360953"/>
                  </a:ext>
                </a:extLst>
              </a:tr>
              <a:tr h="49655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sl-SI" sz="105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Indikativna ocena potrebnih dodatnih javnih virov na EU in nacionalni ravni</a:t>
                      </a:r>
                      <a:endParaRPr lang="sl-SI" sz="11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dk1">
                        <a:tint val="2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sl-SI" sz="105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439.325.000 €</a:t>
                      </a:r>
                      <a:endParaRPr lang="sl-SI" sz="1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dk1">
                        <a:tint val="2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sl-SI" sz="1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19 %</a:t>
                      </a:r>
                      <a:endParaRPr lang="sl-SI" sz="18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dk1">
                        <a:tint val="20000"/>
                        <a:alpha val="5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5591696"/>
                  </a:ext>
                </a:extLst>
              </a:tr>
              <a:tr h="74483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sl-SI" sz="105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Ocena predvidene lastne udeležbe zasebnih virov, lokalnih skupnosti, destinacij, idr.)</a:t>
                      </a:r>
                      <a:endParaRPr lang="sl-SI" sz="11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dk1">
                        <a:tint val="4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sl-SI" sz="105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842.202.835 €</a:t>
                      </a:r>
                      <a:endParaRPr lang="sl-SI" sz="1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dk1">
                        <a:tint val="4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sl-SI" sz="1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37 %</a:t>
                      </a:r>
                      <a:endParaRPr lang="sl-SI" sz="18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dk1">
                        <a:tint val="40000"/>
                        <a:alpha val="5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8789437"/>
                  </a:ext>
                </a:extLst>
              </a:tr>
              <a:tr h="49655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sl-SI" sz="105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Ocena predvidenih razvojnih in zasebnih kreditnih virov</a:t>
                      </a:r>
                      <a:endParaRPr lang="sl-SI" sz="11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dk1">
                        <a:tint val="2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sl-SI" sz="105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681.268.230 €</a:t>
                      </a:r>
                      <a:endParaRPr lang="sl-SI" sz="1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dk1">
                        <a:tint val="2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sl-SI" sz="1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30 %</a:t>
                      </a:r>
                      <a:endParaRPr lang="sl-SI" sz="18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dk1">
                        <a:tint val="20000"/>
                        <a:alpha val="5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6281206"/>
                  </a:ext>
                </a:extLst>
              </a:tr>
              <a:tr h="46552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sl-SI" sz="105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SKUPAJ OCENJENA VREDNOST RAZVOJNIH VLAGANJ</a:t>
                      </a:r>
                      <a:endParaRPr lang="sl-SI" sz="1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sl-SI" sz="105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2.286.539.594 €</a:t>
                      </a:r>
                      <a:endParaRPr lang="sl-SI" sz="11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sl-SI" sz="1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100 %</a:t>
                      </a:r>
                      <a:endParaRPr lang="sl-SI" sz="18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873321694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3C984878-1C50-476C-AC93-F84668564D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9903" y="377838"/>
            <a:ext cx="4023924" cy="4765662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F83E28E6-2ED0-4F9C-A84E-D908D66E371A}"/>
              </a:ext>
            </a:extLst>
          </p:cNvPr>
          <p:cNvSpPr txBox="1"/>
          <p:nvPr/>
        </p:nvSpPr>
        <p:spPr>
          <a:xfrm>
            <a:off x="5093775" y="-4153"/>
            <a:ext cx="4023924" cy="4308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sl-SI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Višina in delež financiranja po posameznih ključnih politikah Strategije slovenskega turizma 2022–2028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E06E6FC6-12C1-432D-AB70-289BBD2DDB9B}"/>
              </a:ext>
            </a:extLst>
          </p:cNvPr>
          <p:cNvSpPr txBox="1"/>
          <p:nvPr/>
        </p:nvSpPr>
        <p:spPr>
          <a:xfrm>
            <a:off x="1117485" y="312087"/>
            <a:ext cx="378525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Ocenjena višina virov razvojnega financiranja turizma, </a:t>
            </a:r>
            <a:r>
              <a:rPr lang="sl-SI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vključno s preostalimi zasebnimi naložbami (ocena celotnega naložbenega ciklusa slovenskega turizma v strateškem obdobju 2022-2028)</a:t>
            </a:r>
            <a:endParaRPr lang="sl-SI" sz="12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921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Заголовок 15">
            <a:extLst>
              <a:ext uri="{FF2B5EF4-FFF2-40B4-BE49-F238E27FC236}">
                <a16:creationId xmlns:a16="http://schemas.microsoft.com/office/drawing/2014/main" id="{9D661341-148A-7C4B-89A7-265CFC0D9A05}"/>
              </a:ext>
            </a:extLst>
          </p:cNvPr>
          <p:cNvSpPr txBox="1">
            <a:spLocks/>
          </p:cNvSpPr>
          <p:nvPr/>
        </p:nvSpPr>
        <p:spPr>
          <a:xfrm>
            <a:off x="189631" y="1552863"/>
            <a:ext cx="3575966" cy="214621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r" defTabSz="243864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41907" algn="l"/>
              </a:tabLst>
              <a:defRPr lang="ru-RU" sz="23900" b="1" i="0" kern="1200" spc="0" baseline="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marL="457200" indent="-457200" algn="l">
              <a:buFont typeface="Wingdings" panose="05000000000000000000" pitchFamily="2" charset="2"/>
              <a:buChar char="v"/>
            </a:pPr>
            <a:r>
              <a:rPr lang="sl-SI" sz="1600" b="0" spc="300" dirty="0" smtClean="0">
                <a:solidFill>
                  <a:srgbClr val="78A22F"/>
                </a:solidFill>
                <a:latin typeface="+mj-lt"/>
              </a:rPr>
              <a:t>Preko 600 društev in zvez po Sloveniji.</a:t>
            </a:r>
          </a:p>
          <a:p>
            <a:pPr marL="457200" indent="-457200" algn="l">
              <a:buFont typeface="Wingdings" panose="05000000000000000000" pitchFamily="2" charset="2"/>
              <a:buChar char="v"/>
            </a:pPr>
            <a:r>
              <a:rPr lang="sl-SI" sz="1600" b="0" spc="300" dirty="0" smtClean="0">
                <a:solidFill>
                  <a:srgbClr val="78A22F"/>
                </a:solidFill>
                <a:latin typeface="+mj-lt"/>
              </a:rPr>
              <a:t>Civilna družba je pomemben partner pri razvoju slovenskega turizma.</a:t>
            </a:r>
            <a:endParaRPr lang="sl-SI" sz="1600" b="0" spc="300" dirty="0">
              <a:solidFill>
                <a:srgbClr val="78A22F"/>
              </a:solidFill>
              <a:latin typeface="+mj-lt"/>
            </a:endParaRPr>
          </a:p>
          <a:p>
            <a:pPr marL="457200" indent="-457200" algn="l">
              <a:buFont typeface="Wingdings" panose="05000000000000000000" pitchFamily="2" charset="2"/>
              <a:buChar char="v"/>
            </a:pPr>
            <a:r>
              <a:rPr lang="sl-SI" sz="1600" b="0" spc="300" dirty="0" smtClean="0">
                <a:solidFill>
                  <a:srgbClr val="78A22F"/>
                </a:solidFill>
                <a:latin typeface="+mj-lt"/>
              </a:rPr>
              <a:t>Krepitev socialnega kapitala in prostovoljstva.</a:t>
            </a:r>
          </a:p>
          <a:p>
            <a:pPr marL="457200" indent="-457200" algn="l">
              <a:buFont typeface="Wingdings" panose="05000000000000000000" pitchFamily="2" charset="2"/>
              <a:buChar char="v"/>
            </a:pPr>
            <a:r>
              <a:rPr lang="sl-SI" sz="1600" b="0" spc="300" dirty="0" smtClean="0">
                <a:solidFill>
                  <a:srgbClr val="78A22F"/>
                </a:solidFill>
                <a:latin typeface="+mj-lt"/>
              </a:rPr>
              <a:t>Akumulacija tihih (neartikuliranih) znanj.</a:t>
            </a:r>
          </a:p>
          <a:p>
            <a:pPr marL="457200" indent="-457200" algn="l">
              <a:buFont typeface="Wingdings" panose="05000000000000000000" pitchFamily="2" charset="2"/>
              <a:buChar char="v"/>
            </a:pPr>
            <a:r>
              <a:rPr lang="sl-SI" sz="1600" b="0" spc="300" dirty="0" smtClean="0">
                <a:solidFill>
                  <a:srgbClr val="78A22F"/>
                </a:solidFill>
                <a:latin typeface="+mj-lt"/>
              </a:rPr>
              <a:t>Podpora notranjemu razvoju destinacije.</a:t>
            </a:r>
          </a:p>
        </p:txBody>
      </p: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3CA479D7-D6E6-774C-AA38-300C8EDAC603}"/>
              </a:ext>
            </a:extLst>
          </p:cNvPr>
          <p:cNvGrpSpPr/>
          <p:nvPr/>
        </p:nvGrpSpPr>
        <p:grpSpPr>
          <a:xfrm>
            <a:off x="-47819" y="-23320"/>
            <a:ext cx="9212756" cy="5137024"/>
            <a:chOff x="-127534" y="-62294"/>
            <a:chExt cx="24570548" cy="13700513"/>
          </a:xfrm>
        </p:grpSpPr>
        <p:grpSp>
          <p:nvGrpSpPr>
            <p:cNvPr id="31" name="Группа 30">
              <a:extLst>
                <a:ext uri="{FF2B5EF4-FFF2-40B4-BE49-F238E27FC236}">
                  <a16:creationId xmlns:a16="http://schemas.microsoft.com/office/drawing/2014/main" id="{D7B493CE-58B9-C14F-8EC0-28F37F88D902}"/>
                </a:ext>
              </a:extLst>
            </p:cNvPr>
            <p:cNvGrpSpPr/>
            <p:nvPr/>
          </p:nvGrpSpPr>
          <p:grpSpPr>
            <a:xfrm>
              <a:off x="-127534" y="-62294"/>
              <a:ext cx="24570548" cy="13700513"/>
              <a:chOff x="-127534" y="-62294"/>
              <a:chExt cx="24570548" cy="13700513"/>
            </a:xfrm>
          </p:grpSpPr>
          <p:cxnSp>
            <p:nvCxnSpPr>
              <p:cNvPr id="34" name="Прямая соединительная линия 33">
                <a:extLst>
                  <a:ext uri="{FF2B5EF4-FFF2-40B4-BE49-F238E27FC236}">
                    <a16:creationId xmlns:a16="http://schemas.microsoft.com/office/drawing/2014/main" id="{7114EF7B-9619-6840-B8AF-FDB2C56EBA8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6846863"/>
                <a:ext cx="24387175" cy="0"/>
              </a:xfrm>
              <a:prstGeom prst="line">
                <a:avLst/>
              </a:prstGeom>
              <a:ln>
                <a:solidFill>
                  <a:schemeClr val="tx2">
                    <a:lumMod val="75000"/>
                    <a:lumOff val="25000"/>
                    <a:alpha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Полилиния 34">
                <a:extLst>
                  <a:ext uri="{FF2B5EF4-FFF2-40B4-BE49-F238E27FC236}">
                    <a16:creationId xmlns:a16="http://schemas.microsoft.com/office/drawing/2014/main" id="{C8307AE9-3047-8B4E-BEA6-8F10361B9536}"/>
                  </a:ext>
                </a:extLst>
              </p:cNvPr>
              <p:cNvSpPr/>
              <p:nvPr userDrawn="1"/>
            </p:nvSpPr>
            <p:spPr>
              <a:xfrm>
                <a:off x="2112219" y="-62294"/>
                <a:ext cx="7909994" cy="13700513"/>
              </a:xfrm>
              <a:custGeom>
                <a:avLst/>
                <a:gdLst>
                  <a:gd name="connsiteX0" fmla="*/ 3959926 w 10128823"/>
                  <a:gd name="connsiteY0" fmla="*/ 0 h 6858794"/>
                  <a:gd name="connsiteX1" fmla="*/ 10128823 w 10128823"/>
                  <a:gd name="connsiteY1" fmla="*/ 0 h 6858794"/>
                  <a:gd name="connsiteX2" fmla="*/ 6168897 w 10128823"/>
                  <a:gd name="connsiteY2" fmla="*/ 6858794 h 6858794"/>
                  <a:gd name="connsiteX3" fmla="*/ 0 w 10128823"/>
                  <a:gd name="connsiteY3" fmla="*/ 6858794 h 6858794"/>
                  <a:gd name="connsiteX0" fmla="*/ 3959926 w 10128823"/>
                  <a:gd name="connsiteY0" fmla="*/ 0 h 6858794"/>
                  <a:gd name="connsiteX1" fmla="*/ 10128823 w 10128823"/>
                  <a:gd name="connsiteY1" fmla="*/ 0 h 6858794"/>
                  <a:gd name="connsiteX2" fmla="*/ 6168897 w 10128823"/>
                  <a:gd name="connsiteY2" fmla="*/ 6858794 h 6858794"/>
                  <a:gd name="connsiteX3" fmla="*/ 0 w 10128823"/>
                  <a:gd name="connsiteY3" fmla="*/ 6858794 h 6858794"/>
                  <a:gd name="connsiteX4" fmla="*/ 4051366 w 10128823"/>
                  <a:gd name="connsiteY4" fmla="*/ 91440 h 6858794"/>
                  <a:gd name="connsiteX0" fmla="*/ 3959926 w 10128823"/>
                  <a:gd name="connsiteY0" fmla="*/ 0 h 6858794"/>
                  <a:gd name="connsiteX1" fmla="*/ 10128823 w 10128823"/>
                  <a:gd name="connsiteY1" fmla="*/ 0 h 6858794"/>
                  <a:gd name="connsiteX2" fmla="*/ 6168897 w 10128823"/>
                  <a:gd name="connsiteY2" fmla="*/ 6858794 h 6858794"/>
                  <a:gd name="connsiteX3" fmla="*/ 0 w 10128823"/>
                  <a:gd name="connsiteY3" fmla="*/ 6858794 h 6858794"/>
                  <a:gd name="connsiteX0" fmla="*/ 10128823 w 10128823"/>
                  <a:gd name="connsiteY0" fmla="*/ 0 h 6858794"/>
                  <a:gd name="connsiteX1" fmla="*/ 6168897 w 10128823"/>
                  <a:gd name="connsiteY1" fmla="*/ 6858794 h 6858794"/>
                  <a:gd name="connsiteX2" fmla="*/ 0 w 10128823"/>
                  <a:gd name="connsiteY2" fmla="*/ 6858794 h 6858794"/>
                  <a:gd name="connsiteX0" fmla="*/ 3959926 w 3959926"/>
                  <a:gd name="connsiteY0" fmla="*/ 0 h 6858794"/>
                  <a:gd name="connsiteX1" fmla="*/ 0 w 3959926"/>
                  <a:gd name="connsiteY1" fmla="*/ 6858794 h 6858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959926" h="6858794">
                    <a:moveTo>
                      <a:pt x="3959926" y="0"/>
                    </a:moveTo>
                    <a:lnTo>
                      <a:pt x="0" y="6858794"/>
                    </a:lnTo>
                  </a:path>
                </a:pathLst>
              </a:custGeom>
              <a:ln>
                <a:solidFill>
                  <a:schemeClr val="tx2">
                    <a:lumMod val="75000"/>
                    <a:lumOff val="25000"/>
                    <a:alpha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34286" tIns="17143" rIns="34286" bIns="17143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ru-RU" sz="675" b="1"/>
              </a:p>
            </p:txBody>
          </p:sp>
          <p:sp>
            <p:nvSpPr>
              <p:cNvPr id="36" name="Полилиния 35">
                <a:extLst>
                  <a:ext uri="{FF2B5EF4-FFF2-40B4-BE49-F238E27FC236}">
                    <a16:creationId xmlns:a16="http://schemas.microsoft.com/office/drawing/2014/main" id="{969729A9-DEF2-0447-B376-7E15266C8270}"/>
                  </a:ext>
                </a:extLst>
              </p:cNvPr>
              <p:cNvSpPr/>
              <p:nvPr userDrawn="1"/>
            </p:nvSpPr>
            <p:spPr>
              <a:xfrm>
                <a:off x="8220290" y="-62294"/>
                <a:ext cx="7909994" cy="13700513"/>
              </a:xfrm>
              <a:custGeom>
                <a:avLst/>
                <a:gdLst>
                  <a:gd name="connsiteX0" fmla="*/ 3959926 w 10128823"/>
                  <a:gd name="connsiteY0" fmla="*/ 0 h 6858794"/>
                  <a:gd name="connsiteX1" fmla="*/ 10128823 w 10128823"/>
                  <a:gd name="connsiteY1" fmla="*/ 0 h 6858794"/>
                  <a:gd name="connsiteX2" fmla="*/ 6168897 w 10128823"/>
                  <a:gd name="connsiteY2" fmla="*/ 6858794 h 6858794"/>
                  <a:gd name="connsiteX3" fmla="*/ 0 w 10128823"/>
                  <a:gd name="connsiteY3" fmla="*/ 6858794 h 6858794"/>
                  <a:gd name="connsiteX0" fmla="*/ 3959926 w 10128823"/>
                  <a:gd name="connsiteY0" fmla="*/ 0 h 6858794"/>
                  <a:gd name="connsiteX1" fmla="*/ 10128823 w 10128823"/>
                  <a:gd name="connsiteY1" fmla="*/ 0 h 6858794"/>
                  <a:gd name="connsiteX2" fmla="*/ 6168897 w 10128823"/>
                  <a:gd name="connsiteY2" fmla="*/ 6858794 h 6858794"/>
                  <a:gd name="connsiteX3" fmla="*/ 0 w 10128823"/>
                  <a:gd name="connsiteY3" fmla="*/ 6858794 h 6858794"/>
                  <a:gd name="connsiteX4" fmla="*/ 4051366 w 10128823"/>
                  <a:gd name="connsiteY4" fmla="*/ 91440 h 6858794"/>
                  <a:gd name="connsiteX0" fmla="*/ 3959926 w 10128823"/>
                  <a:gd name="connsiteY0" fmla="*/ 0 h 6858794"/>
                  <a:gd name="connsiteX1" fmla="*/ 10128823 w 10128823"/>
                  <a:gd name="connsiteY1" fmla="*/ 0 h 6858794"/>
                  <a:gd name="connsiteX2" fmla="*/ 6168897 w 10128823"/>
                  <a:gd name="connsiteY2" fmla="*/ 6858794 h 6858794"/>
                  <a:gd name="connsiteX3" fmla="*/ 0 w 10128823"/>
                  <a:gd name="connsiteY3" fmla="*/ 6858794 h 6858794"/>
                  <a:gd name="connsiteX0" fmla="*/ 10128823 w 10128823"/>
                  <a:gd name="connsiteY0" fmla="*/ 0 h 6858794"/>
                  <a:gd name="connsiteX1" fmla="*/ 6168897 w 10128823"/>
                  <a:gd name="connsiteY1" fmla="*/ 6858794 h 6858794"/>
                  <a:gd name="connsiteX2" fmla="*/ 0 w 10128823"/>
                  <a:gd name="connsiteY2" fmla="*/ 6858794 h 6858794"/>
                  <a:gd name="connsiteX0" fmla="*/ 3959926 w 3959926"/>
                  <a:gd name="connsiteY0" fmla="*/ 0 h 6858794"/>
                  <a:gd name="connsiteX1" fmla="*/ 0 w 3959926"/>
                  <a:gd name="connsiteY1" fmla="*/ 6858794 h 6858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959926" h="6858794">
                    <a:moveTo>
                      <a:pt x="3959926" y="0"/>
                    </a:moveTo>
                    <a:lnTo>
                      <a:pt x="0" y="6858794"/>
                    </a:lnTo>
                  </a:path>
                </a:pathLst>
              </a:custGeom>
              <a:ln>
                <a:solidFill>
                  <a:schemeClr val="tx2">
                    <a:lumMod val="75000"/>
                    <a:lumOff val="25000"/>
                    <a:alpha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34286" tIns="17143" rIns="34286" bIns="17143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ru-RU" sz="675" b="1"/>
              </a:p>
            </p:txBody>
          </p:sp>
          <p:sp>
            <p:nvSpPr>
              <p:cNvPr id="37" name="Полилиния 36">
                <a:extLst>
                  <a:ext uri="{FF2B5EF4-FFF2-40B4-BE49-F238E27FC236}">
                    <a16:creationId xmlns:a16="http://schemas.microsoft.com/office/drawing/2014/main" id="{B6741522-03E5-AC4C-BA68-9BF44DD33A9A}"/>
                  </a:ext>
                </a:extLst>
              </p:cNvPr>
              <p:cNvSpPr/>
              <p:nvPr userDrawn="1"/>
            </p:nvSpPr>
            <p:spPr>
              <a:xfrm>
                <a:off x="14364713" y="-62294"/>
                <a:ext cx="7909994" cy="13700513"/>
              </a:xfrm>
              <a:custGeom>
                <a:avLst/>
                <a:gdLst>
                  <a:gd name="connsiteX0" fmla="*/ 3959926 w 10128823"/>
                  <a:gd name="connsiteY0" fmla="*/ 0 h 6858794"/>
                  <a:gd name="connsiteX1" fmla="*/ 10128823 w 10128823"/>
                  <a:gd name="connsiteY1" fmla="*/ 0 h 6858794"/>
                  <a:gd name="connsiteX2" fmla="*/ 6168897 w 10128823"/>
                  <a:gd name="connsiteY2" fmla="*/ 6858794 h 6858794"/>
                  <a:gd name="connsiteX3" fmla="*/ 0 w 10128823"/>
                  <a:gd name="connsiteY3" fmla="*/ 6858794 h 6858794"/>
                  <a:gd name="connsiteX0" fmla="*/ 3959926 w 10128823"/>
                  <a:gd name="connsiteY0" fmla="*/ 0 h 6858794"/>
                  <a:gd name="connsiteX1" fmla="*/ 10128823 w 10128823"/>
                  <a:gd name="connsiteY1" fmla="*/ 0 h 6858794"/>
                  <a:gd name="connsiteX2" fmla="*/ 6168897 w 10128823"/>
                  <a:gd name="connsiteY2" fmla="*/ 6858794 h 6858794"/>
                  <a:gd name="connsiteX3" fmla="*/ 0 w 10128823"/>
                  <a:gd name="connsiteY3" fmla="*/ 6858794 h 6858794"/>
                  <a:gd name="connsiteX4" fmla="*/ 4051366 w 10128823"/>
                  <a:gd name="connsiteY4" fmla="*/ 91440 h 6858794"/>
                  <a:gd name="connsiteX0" fmla="*/ 3959926 w 10128823"/>
                  <a:gd name="connsiteY0" fmla="*/ 0 h 6858794"/>
                  <a:gd name="connsiteX1" fmla="*/ 10128823 w 10128823"/>
                  <a:gd name="connsiteY1" fmla="*/ 0 h 6858794"/>
                  <a:gd name="connsiteX2" fmla="*/ 6168897 w 10128823"/>
                  <a:gd name="connsiteY2" fmla="*/ 6858794 h 6858794"/>
                  <a:gd name="connsiteX3" fmla="*/ 0 w 10128823"/>
                  <a:gd name="connsiteY3" fmla="*/ 6858794 h 6858794"/>
                  <a:gd name="connsiteX0" fmla="*/ 10128823 w 10128823"/>
                  <a:gd name="connsiteY0" fmla="*/ 0 h 6858794"/>
                  <a:gd name="connsiteX1" fmla="*/ 6168897 w 10128823"/>
                  <a:gd name="connsiteY1" fmla="*/ 6858794 h 6858794"/>
                  <a:gd name="connsiteX2" fmla="*/ 0 w 10128823"/>
                  <a:gd name="connsiteY2" fmla="*/ 6858794 h 6858794"/>
                  <a:gd name="connsiteX0" fmla="*/ 3959926 w 3959926"/>
                  <a:gd name="connsiteY0" fmla="*/ 0 h 6858794"/>
                  <a:gd name="connsiteX1" fmla="*/ 0 w 3959926"/>
                  <a:gd name="connsiteY1" fmla="*/ 6858794 h 6858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959926" h="6858794">
                    <a:moveTo>
                      <a:pt x="3959926" y="0"/>
                    </a:moveTo>
                    <a:lnTo>
                      <a:pt x="0" y="6858794"/>
                    </a:lnTo>
                  </a:path>
                </a:pathLst>
              </a:custGeom>
              <a:ln>
                <a:solidFill>
                  <a:schemeClr val="tx2">
                    <a:lumMod val="75000"/>
                    <a:lumOff val="25000"/>
                    <a:alpha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34286" tIns="17143" rIns="34286" bIns="17143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ru-RU" sz="675" b="1"/>
              </a:p>
            </p:txBody>
          </p:sp>
          <p:sp>
            <p:nvSpPr>
              <p:cNvPr id="39" name="Полилиния 38">
                <a:extLst>
                  <a:ext uri="{FF2B5EF4-FFF2-40B4-BE49-F238E27FC236}">
                    <a16:creationId xmlns:a16="http://schemas.microsoft.com/office/drawing/2014/main" id="{77C60181-3239-F741-9E8D-973F0F7FB69C}"/>
                  </a:ext>
                </a:extLst>
              </p:cNvPr>
              <p:cNvSpPr/>
              <p:nvPr userDrawn="1"/>
            </p:nvSpPr>
            <p:spPr>
              <a:xfrm>
                <a:off x="-127534" y="-62294"/>
                <a:ext cx="4041676" cy="7000389"/>
              </a:xfrm>
              <a:custGeom>
                <a:avLst/>
                <a:gdLst>
                  <a:gd name="connsiteX0" fmla="*/ 3959926 w 10128823"/>
                  <a:gd name="connsiteY0" fmla="*/ 0 h 6858794"/>
                  <a:gd name="connsiteX1" fmla="*/ 10128823 w 10128823"/>
                  <a:gd name="connsiteY1" fmla="*/ 0 h 6858794"/>
                  <a:gd name="connsiteX2" fmla="*/ 6168897 w 10128823"/>
                  <a:gd name="connsiteY2" fmla="*/ 6858794 h 6858794"/>
                  <a:gd name="connsiteX3" fmla="*/ 0 w 10128823"/>
                  <a:gd name="connsiteY3" fmla="*/ 6858794 h 6858794"/>
                  <a:gd name="connsiteX0" fmla="*/ 3959926 w 10128823"/>
                  <a:gd name="connsiteY0" fmla="*/ 0 h 6858794"/>
                  <a:gd name="connsiteX1" fmla="*/ 10128823 w 10128823"/>
                  <a:gd name="connsiteY1" fmla="*/ 0 h 6858794"/>
                  <a:gd name="connsiteX2" fmla="*/ 6168897 w 10128823"/>
                  <a:gd name="connsiteY2" fmla="*/ 6858794 h 6858794"/>
                  <a:gd name="connsiteX3" fmla="*/ 0 w 10128823"/>
                  <a:gd name="connsiteY3" fmla="*/ 6858794 h 6858794"/>
                  <a:gd name="connsiteX4" fmla="*/ 4051366 w 10128823"/>
                  <a:gd name="connsiteY4" fmla="*/ 91440 h 6858794"/>
                  <a:gd name="connsiteX0" fmla="*/ 3959926 w 10128823"/>
                  <a:gd name="connsiteY0" fmla="*/ 0 h 6858794"/>
                  <a:gd name="connsiteX1" fmla="*/ 10128823 w 10128823"/>
                  <a:gd name="connsiteY1" fmla="*/ 0 h 6858794"/>
                  <a:gd name="connsiteX2" fmla="*/ 6168897 w 10128823"/>
                  <a:gd name="connsiteY2" fmla="*/ 6858794 h 6858794"/>
                  <a:gd name="connsiteX3" fmla="*/ 0 w 10128823"/>
                  <a:gd name="connsiteY3" fmla="*/ 6858794 h 6858794"/>
                  <a:gd name="connsiteX0" fmla="*/ 10128823 w 10128823"/>
                  <a:gd name="connsiteY0" fmla="*/ 0 h 6858794"/>
                  <a:gd name="connsiteX1" fmla="*/ 6168897 w 10128823"/>
                  <a:gd name="connsiteY1" fmla="*/ 6858794 h 6858794"/>
                  <a:gd name="connsiteX2" fmla="*/ 0 w 10128823"/>
                  <a:gd name="connsiteY2" fmla="*/ 6858794 h 6858794"/>
                  <a:gd name="connsiteX0" fmla="*/ 3959926 w 3959926"/>
                  <a:gd name="connsiteY0" fmla="*/ 0 h 6858794"/>
                  <a:gd name="connsiteX1" fmla="*/ 0 w 3959926"/>
                  <a:gd name="connsiteY1" fmla="*/ 6858794 h 6858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959926" h="6858794">
                    <a:moveTo>
                      <a:pt x="3959926" y="0"/>
                    </a:moveTo>
                    <a:lnTo>
                      <a:pt x="0" y="6858794"/>
                    </a:lnTo>
                  </a:path>
                </a:pathLst>
              </a:custGeom>
              <a:ln>
                <a:solidFill>
                  <a:schemeClr val="tx2">
                    <a:lumMod val="75000"/>
                    <a:lumOff val="25000"/>
                    <a:alpha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34286" tIns="17143" rIns="34286" bIns="17143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ru-RU" sz="675" b="1"/>
              </a:p>
            </p:txBody>
          </p:sp>
          <p:sp>
            <p:nvSpPr>
              <p:cNvPr id="40" name="Полилиния 39">
                <a:extLst>
                  <a:ext uri="{FF2B5EF4-FFF2-40B4-BE49-F238E27FC236}">
                    <a16:creationId xmlns:a16="http://schemas.microsoft.com/office/drawing/2014/main" id="{D546DF6B-0761-F543-99EB-AEED69D3088B}"/>
                  </a:ext>
                </a:extLst>
              </p:cNvPr>
              <p:cNvSpPr/>
              <p:nvPr userDrawn="1"/>
            </p:nvSpPr>
            <p:spPr>
              <a:xfrm>
                <a:off x="20474507" y="6764562"/>
                <a:ext cx="3968507" cy="6873657"/>
              </a:xfrm>
              <a:custGeom>
                <a:avLst/>
                <a:gdLst>
                  <a:gd name="connsiteX0" fmla="*/ 3959926 w 10128823"/>
                  <a:gd name="connsiteY0" fmla="*/ 0 h 6858794"/>
                  <a:gd name="connsiteX1" fmla="*/ 10128823 w 10128823"/>
                  <a:gd name="connsiteY1" fmla="*/ 0 h 6858794"/>
                  <a:gd name="connsiteX2" fmla="*/ 6168897 w 10128823"/>
                  <a:gd name="connsiteY2" fmla="*/ 6858794 h 6858794"/>
                  <a:gd name="connsiteX3" fmla="*/ 0 w 10128823"/>
                  <a:gd name="connsiteY3" fmla="*/ 6858794 h 6858794"/>
                  <a:gd name="connsiteX0" fmla="*/ 3959926 w 10128823"/>
                  <a:gd name="connsiteY0" fmla="*/ 0 h 6858794"/>
                  <a:gd name="connsiteX1" fmla="*/ 10128823 w 10128823"/>
                  <a:gd name="connsiteY1" fmla="*/ 0 h 6858794"/>
                  <a:gd name="connsiteX2" fmla="*/ 6168897 w 10128823"/>
                  <a:gd name="connsiteY2" fmla="*/ 6858794 h 6858794"/>
                  <a:gd name="connsiteX3" fmla="*/ 0 w 10128823"/>
                  <a:gd name="connsiteY3" fmla="*/ 6858794 h 6858794"/>
                  <a:gd name="connsiteX4" fmla="*/ 4051366 w 10128823"/>
                  <a:gd name="connsiteY4" fmla="*/ 91440 h 6858794"/>
                  <a:gd name="connsiteX0" fmla="*/ 3959926 w 10128823"/>
                  <a:gd name="connsiteY0" fmla="*/ 0 h 6858794"/>
                  <a:gd name="connsiteX1" fmla="*/ 10128823 w 10128823"/>
                  <a:gd name="connsiteY1" fmla="*/ 0 h 6858794"/>
                  <a:gd name="connsiteX2" fmla="*/ 6168897 w 10128823"/>
                  <a:gd name="connsiteY2" fmla="*/ 6858794 h 6858794"/>
                  <a:gd name="connsiteX3" fmla="*/ 0 w 10128823"/>
                  <a:gd name="connsiteY3" fmla="*/ 6858794 h 6858794"/>
                  <a:gd name="connsiteX0" fmla="*/ 10128823 w 10128823"/>
                  <a:gd name="connsiteY0" fmla="*/ 0 h 6858794"/>
                  <a:gd name="connsiteX1" fmla="*/ 6168897 w 10128823"/>
                  <a:gd name="connsiteY1" fmla="*/ 6858794 h 6858794"/>
                  <a:gd name="connsiteX2" fmla="*/ 0 w 10128823"/>
                  <a:gd name="connsiteY2" fmla="*/ 6858794 h 6858794"/>
                  <a:gd name="connsiteX0" fmla="*/ 3959926 w 3959926"/>
                  <a:gd name="connsiteY0" fmla="*/ 0 h 6858794"/>
                  <a:gd name="connsiteX1" fmla="*/ 0 w 3959926"/>
                  <a:gd name="connsiteY1" fmla="*/ 6858794 h 6858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959926" h="6858794">
                    <a:moveTo>
                      <a:pt x="3959926" y="0"/>
                    </a:moveTo>
                    <a:lnTo>
                      <a:pt x="0" y="6858794"/>
                    </a:lnTo>
                  </a:path>
                </a:pathLst>
              </a:custGeom>
              <a:ln>
                <a:solidFill>
                  <a:schemeClr val="tx2">
                    <a:lumMod val="75000"/>
                    <a:lumOff val="25000"/>
                    <a:alpha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34286" tIns="17143" rIns="34286" bIns="17143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ru-RU" sz="675" b="1"/>
              </a:p>
            </p:txBody>
          </p:sp>
        </p:grpSp>
        <p:cxnSp>
          <p:nvCxnSpPr>
            <p:cNvPr id="32" name="Прямая соединительная линия 31">
              <a:extLst>
                <a:ext uri="{FF2B5EF4-FFF2-40B4-BE49-F238E27FC236}">
                  <a16:creationId xmlns:a16="http://schemas.microsoft.com/office/drawing/2014/main" id="{9D337EC4-60BE-BC4E-A28D-29190A2A06A6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0288191"/>
              <a:ext cx="24387175" cy="0"/>
            </a:xfrm>
            <a:prstGeom prst="line">
              <a:avLst/>
            </a:prstGeom>
            <a:ln>
              <a:solidFill>
                <a:schemeClr val="tx2">
                  <a:lumMod val="75000"/>
                  <a:lumOff val="25000"/>
                  <a:alpha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Прямая соединительная линия 32">
              <a:extLst>
                <a:ext uri="{FF2B5EF4-FFF2-40B4-BE49-F238E27FC236}">
                  <a16:creationId xmlns:a16="http://schemas.microsoft.com/office/drawing/2014/main" id="{5935438F-7ECD-B94B-8C22-D709C87B4CD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429397"/>
              <a:ext cx="24387175" cy="0"/>
            </a:xfrm>
            <a:prstGeom prst="line">
              <a:avLst/>
            </a:prstGeom>
            <a:ln>
              <a:solidFill>
                <a:schemeClr val="tx2">
                  <a:lumMod val="75000"/>
                  <a:lumOff val="25000"/>
                  <a:alpha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9876CB6E-7F44-40F9-BFC3-6B31BF04BE0C}"/>
              </a:ext>
            </a:extLst>
          </p:cNvPr>
          <p:cNvPicPr>
            <a:picLocks noGrp="1" noChangeAspect="1"/>
          </p:cNvPicPr>
          <p:nvPr>
            <p:ph type="pic" sz="quarter" idx="38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287" y="177314"/>
            <a:ext cx="5742502" cy="4848340"/>
          </a:xfrm>
        </p:spPr>
      </p:pic>
      <p:sp>
        <p:nvSpPr>
          <p:cNvPr id="15" name="Заголовок 15">
            <a:extLst>
              <a:ext uri="{FF2B5EF4-FFF2-40B4-BE49-F238E27FC236}">
                <a16:creationId xmlns:a16="http://schemas.microsoft.com/office/drawing/2014/main" id="{9D661341-148A-7C4B-89A7-265CFC0D9A05}"/>
              </a:ext>
            </a:extLst>
          </p:cNvPr>
          <p:cNvSpPr txBox="1">
            <a:spLocks/>
          </p:cNvSpPr>
          <p:nvPr/>
        </p:nvSpPr>
        <p:spPr>
          <a:xfrm>
            <a:off x="403842" y="201798"/>
            <a:ext cx="4160684" cy="1662224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r" defTabSz="243864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41907" algn="l"/>
              </a:tabLst>
              <a:defRPr lang="ru-RU" sz="23900" b="1" i="0" kern="1200" spc="0" baseline="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algn="l"/>
            <a:r>
              <a:rPr lang="sl-SI" sz="2800" spc="300" dirty="0" smtClean="0">
                <a:solidFill>
                  <a:srgbClr val="78A22F"/>
                </a:solidFill>
                <a:latin typeface="+mj-lt"/>
              </a:rPr>
              <a:t>VLOGA TURISTIČNE ZVEZE SLOVE</a:t>
            </a:r>
            <a:r>
              <a:rPr lang="sl-SI" sz="2800" b="0" spc="300" dirty="0" smtClean="0">
                <a:solidFill>
                  <a:srgbClr val="78A22F"/>
                </a:solidFill>
                <a:latin typeface="+mj-lt"/>
              </a:rPr>
              <a:t>NIJE</a:t>
            </a:r>
            <a:endParaRPr lang="en" sz="2800" b="0" spc="300" dirty="0">
              <a:solidFill>
                <a:srgbClr val="78A22F"/>
              </a:solidFill>
              <a:latin typeface="+mj-lt"/>
            </a:endParaRPr>
          </a:p>
        </p:txBody>
      </p:sp>
      <p:grpSp>
        <p:nvGrpSpPr>
          <p:cNvPr id="16" name="Skupina 15"/>
          <p:cNvGrpSpPr>
            <a:grpSpLocks noChangeAspect="1"/>
          </p:cNvGrpSpPr>
          <p:nvPr/>
        </p:nvGrpSpPr>
        <p:grpSpPr>
          <a:xfrm>
            <a:off x="7241667" y="279447"/>
            <a:ext cx="1688122" cy="378385"/>
            <a:chOff x="0" y="0"/>
            <a:chExt cx="5025118" cy="1189861"/>
          </a:xfrm>
          <a:solidFill>
            <a:schemeClr val="tx2">
              <a:lumMod val="25000"/>
              <a:lumOff val="75000"/>
            </a:schemeClr>
          </a:solidFill>
        </p:grpSpPr>
        <p:pic>
          <p:nvPicPr>
            <p:cNvPr id="17" name="Slika 16" descr="Državni simboli | GOV.SI"/>
            <p:cNvPicPr>
              <a:picLocks noChangeAspect="1" noChangeArrowheads="1"/>
            </p:cNvPicPr>
            <p:nvPr/>
          </p:nvPicPr>
          <p:blipFill>
            <a:blip r:embed="rId4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43639"/>
              <a:ext cx="560613" cy="709525"/>
            </a:xfrm>
            <a:prstGeom prst="rect">
              <a:avLst/>
            </a:prstGeom>
            <a:grpFill/>
            <a:extLst/>
          </p:spPr>
        </p:pic>
        <p:pic>
          <p:nvPicPr>
            <p:cNvPr id="18" name="Slika 17" descr="TROIA - asset management project specialists"/>
            <p:cNvPicPr>
              <a:picLocks noChangeAspect="1" noChangeArrowheads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99"/>
            <a:stretch/>
          </p:blipFill>
          <p:spPr bwMode="auto">
            <a:xfrm>
              <a:off x="789214" y="0"/>
              <a:ext cx="4235904" cy="1189861"/>
            </a:xfrm>
            <a:prstGeom prst="rect">
              <a:avLst/>
            </a:prstGeom>
            <a:grpFill/>
            <a:extLst/>
          </p:spPr>
        </p:pic>
      </p:grpSp>
    </p:spTree>
    <p:extLst>
      <p:ext uri="{BB962C8B-B14F-4D97-AF65-F5344CB8AC3E}">
        <p14:creationId xmlns:p14="http://schemas.microsoft.com/office/powerpoint/2010/main" val="1039519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Placeholder 5">
            <a:extLst>
              <a:ext uri="{FF2B5EF4-FFF2-40B4-BE49-F238E27FC236}">
                <a16:creationId xmlns:a16="http://schemas.microsoft.com/office/drawing/2014/main" id="{23BAB740-8DBF-40B8-BF7D-1753F15AB37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46" b="7546"/>
          <a:stretch>
            <a:fillRect/>
          </a:stretch>
        </p:blipFill>
        <p:spPr>
          <a:xfrm>
            <a:off x="0" y="-13720"/>
            <a:ext cx="9144000" cy="5170939"/>
          </a:xfrm>
          <a:prstGeom prst="rect">
            <a:avLst/>
          </a:prstGeom>
        </p:spPr>
      </p:pic>
      <p:sp>
        <p:nvSpPr>
          <p:cNvPr id="2" name="AutoShape 2" descr="Rezultat iskanja slik za SUMMER OLYMPIC GAMES TOKY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685783">
              <a:defRPr/>
            </a:pPr>
            <a:endParaRPr lang="sl-SI" sz="18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073957D-00B0-43C7-B1A6-281161231164}"/>
              </a:ext>
            </a:extLst>
          </p:cNvPr>
          <p:cNvSpPr txBox="1"/>
          <p:nvPr/>
        </p:nvSpPr>
        <p:spPr>
          <a:xfrm>
            <a:off x="3788218" y="1241795"/>
            <a:ext cx="5040340" cy="397031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algn="r" defTabSz="457178" hangingPunct="0"/>
            <a:r>
              <a:rPr lang="sl-SI" sz="1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Slovenski turizem </a:t>
            </a:r>
          </a:p>
          <a:p>
            <a:pPr algn="r" defTabSz="457178" hangingPunct="0"/>
            <a:r>
              <a:rPr lang="sl-SI" sz="1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 novem strateškem obdobju </a:t>
            </a:r>
          </a:p>
          <a:p>
            <a:pPr algn="r" defTabSz="457178" hangingPunct="0"/>
            <a:r>
              <a:rPr lang="sl-SI" sz="1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novi normalnosti potrebuje </a:t>
            </a:r>
          </a:p>
          <a:p>
            <a:pPr algn="r" defTabSz="457178" hangingPunct="0"/>
            <a:r>
              <a:rPr lang="sl-SI" sz="1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nadgrajeno, transformativno </a:t>
            </a:r>
          </a:p>
          <a:p>
            <a:pPr algn="r" defTabSz="457178" hangingPunct="0"/>
            <a:r>
              <a:rPr lang="sl-SI" sz="1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vizijo, ki nas bo združila </a:t>
            </a:r>
          </a:p>
          <a:p>
            <a:pPr algn="r" defTabSz="457178" hangingPunct="0"/>
            <a:r>
              <a:rPr lang="sl-SI" sz="1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 nujno potrebnem premiku</a:t>
            </a:r>
          </a:p>
          <a:p>
            <a:pPr algn="r" defTabSz="457178" hangingPunct="0"/>
            <a:r>
              <a:rPr lang="sl-SI" sz="1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 bolj uravnoteženemu in </a:t>
            </a:r>
          </a:p>
          <a:p>
            <a:pPr algn="r" defTabSz="457178" hangingPunct="0"/>
            <a:r>
              <a:rPr lang="sl-SI" sz="1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odpornemu turizmu, </a:t>
            </a:r>
          </a:p>
          <a:p>
            <a:pPr algn="r" defTabSz="457178" hangingPunct="0"/>
            <a:r>
              <a:rPr lang="sl-SI" sz="1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 bolj izraženim karakterjem </a:t>
            </a:r>
          </a:p>
          <a:p>
            <a:pPr algn="r" defTabSz="457178" hangingPunct="0"/>
            <a:r>
              <a:rPr lang="sl-SI" sz="1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slovenske identitete, </a:t>
            </a:r>
          </a:p>
          <a:p>
            <a:pPr algn="r" defTabSz="457178" hangingPunct="0"/>
            <a:r>
              <a:rPr lang="sl-SI" sz="1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odločno višje dodane vrednosti in </a:t>
            </a:r>
          </a:p>
          <a:p>
            <a:pPr algn="r" defTabSz="457178" hangingPunct="0"/>
            <a:r>
              <a:rPr lang="sl-SI" sz="1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 interesu vseh deležnikov. </a:t>
            </a:r>
          </a:p>
          <a:p>
            <a:pPr algn="r" defTabSz="457178" hangingPunct="0"/>
            <a:endParaRPr lang="sl-SI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defTabSz="457178" hangingPunct="0"/>
            <a:r>
              <a:rPr lang="sl-SI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 obsegu turizma želimo ustvariti nekaj več </a:t>
            </a:r>
          </a:p>
          <a:p>
            <a:pPr algn="r" defTabSz="457178" hangingPunct="0"/>
            <a:r>
              <a:rPr lang="sl-SI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kot v predhodnem obdobju, predvsem pa</a:t>
            </a:r>
          </a:p>
          <a:p>
            <a:pPr algn="r" defTabSz="457178" hangingPunct="0"/>
            <a:r>
              <a:rPr lang="sl-SI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želimo, da je to veliko bolj kakovostno </a:t>
            </a:r>
          </a:p>
          <a:p>
            <a:pPr algn="r" defTabSz="457178" hangingPunct="0"/>
            <a:r>
              <a:rPr lang="sl-SI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veliko bolje. Za vse. </a:t>
            </a:r>
          </a:p>
          <a:p>
            <a:pPr algn="r" defTabSz="457178" hangingPunct="0"/>
            <a:r>
              <a:rPr lang="sl-SI" sz="1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6169CA8-0F9E-40DE-B759-3B1432331608}"/>
              </a:ext>
            </a:extLst>
          </p:cNvPr>
          <p:cNvSpPr/>
          <p:nvPr/>
        </p:nvSpPr>
        <p:spPr>
          <a:xfrm>
            <a:off x="6005233" y="1639395"/>
            <a:ext cx="3062568" cy="248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783"/>
            <a:endParaRPr lang="sl-SI" sz="1013" dirty="0">
              <a:solidFill>
                <a:prstClr val="white"/>
              </a:solidFill>
              <a:highlight>
                <a:srgbClr val="0000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Logo">
            <a:extLst>
              <a:ext uri="{FF2B5EF4-FFF2-40B4-BE49-F238E27FC236}">
                <a16:creationId xmlns:a16="http://schemas.microsoft.com/office/drawing/2014/main" id="{B65E6BE4-F399-4A47-99A5-72820390A9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280" y="124342"/>
            <a:ext cx="558799" cy="2794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E422185-8B14-4B12-A9E2-9B6DD98A3C43}"/>
              </a:ext>
            </a:extLst>
          </p:cNvPr>
          <p:cNvSpPr txBox="1"/>
          <p:nvPr/>
        </p:nvSpPr>
        <p:spPr>
          <a:xfrm>
            <a:off x="180076" y="2099969"/>
            <a:ext cx="31751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83"/>
            <a:r>
              <a:rPr lang="sl-SI" sz="3200" spc="300" dirty="0">
                <a:solidFill>
                  <a:prstClr val="white"/>
                </a:solidFill>
                <a:latin typeface="Palatino Linotype"/>
              </a:rPr>
              <a:t>IZHODIŠČE</a:t>
            </a:r>
            <a:endParaRPr lang="en-GB" sz="3200" spc="300" dirty="0">
              <a:solidFill>
                <a:prstClr val="white"/>
              </a:solidFill>
              <a:latin typeface="Palatino Linotype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68DFDEC-8FA7-4B9C-8E97-76E18252D035}"/>
              </a:ext>
            </a:extLst>
          </p:cNvPr>
          <p:cNvSpPr/>
          <p:nvPr/>
        </p:nvSpPr>
        <p:spPr>
          <a:xfrm>
            <a:off x="4566836" y="566939"/>
            <a:ext cx="4861344" cy="48768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AFAA180-E2A7-4F61-B55A-80E10D36C17F}"/>
              </a:ext>
            </a:extLst>
          </p:cNvPr>
          <p:cNvSpPr/>
          <p:nvPr/>
        </p:nvSpPr>
        <p:spPr>
          <a:xfrm>
            <a:off x="4670942" y="737390"/>
            <a:ext cx="4861344" cy="48768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ED23390-E426-4CFA-88EE-05EF8A550312}"/>
              </a:ext>
            </a:extLst>
          </p:cNvPr>
          <p:cNvSpPr/>
          <p:nvPr/>
        </p:nvSpPr>
        <p:spPr>
          <a:xfrm>
            <a:off x="4681136" y="681239"/>
            <a:ext cx="4861344" cy="48768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3CCC543-9225-4333-93F0-CE388D30E753}"/>
              </a:ext>
            </a:extLst>
          </p:cNvPr>
          <p:cNvSpPr/>
          <p:nvPr/>
        </p:nvSpPr>
        <p:spPr>
          <a:xfrm>
            <a:off x="4745832" y="731693"/>
            <a:ext cx="4861344" cy="48768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grpSp>
        <p:nvGrpSpPr>
          <p:cNvPr id="14" name="Skupina 13"/>
          <p:cNvGrpSpPr>
            <a:grpSpLocks noChangeAspect="1"/>
          </p:cNvGrpSpPr>
          <p:nvPr/>
        </p:nvGrpSpPr>
        <p:grpSpPr>
          <a:xfrm>
            <a:off x="6940549" y="124342"/>
            <a:ext cx="2051051" cy="459734"/>
            <a:chOff x="0" y="0"/>
            <a:chExt cx="5025118" cy="1189861"/>
          </a:xfrm>
        </p:grpSpPr>
        <p:pic>
          <p:nvPicPr>
            <p:cNvPr id="16" name="Slika 15" descr="Državni simboli | GOV.SI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43639"/>
              <a:ext cx="560613" cy="7095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Slika 19" descr="TROIA - asset management project specialists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99"/>
            <a:stretch/>
          </p:blipFill>
          <p:spPr bwMode="auto">
            <a:xfrm>
              <a:off x="789214" y="0"/>
              <a:ext cx="4235904" cy="11898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93939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Oval 103">
            <a:extLst>
              <a:ext uri="{FF2B5EF4-FFF2-40B4-BE49-F238E27FC236}">
                <a16:creationId xmlns:a16="http://schemas.microsoft.com/office/drawing/2014/main" id="{2306F5A5-4D29-4208-83D3-8687A79C1AFC}"/>
              </a:ext>
            </a:extLst>
          </p:cNvPr>
          <p:cNvSpPr/>
          <p:nvPr/>
        </p:nvSpPr>
        <p:spPr>
          <a:xfrm>
            <a:off x="0" y="586031"/>
            <a:ext cx="3886200" cy="3917294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E789C8C4-4A19-45FC-97A1-EB3762020D70}"/>
              </a:ext>
            </a:extLst>
          </p:cNvPr>
          <p:cNvSpPr txBox="1"/>
          <p:nvPr/>
        </p:nvSpPr>
        <p:spPr>
          <a:xfrm>
            <a:off x="620908" y="1181902"/>
            <a:ext cx="245386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Horizontalna politika </a:t>
            </a:r>
            <a:r>
              <a:rPr lang="sl-SI" sz="2000" dirty="0">
                <a:solidFill>
                  <a:prstClr val="white"/>
                </a:solidFill>
                <a:latin typeface="Arial"/>
              </a:rPr>
              <a:t>10</a:t>
            </a:r>
            <a:r>
              <a:rPr kumimoji="0" lang="sl-SI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INSTITUCIONALNI OKVIR IN HORIZONTALNO  MEDRESORSKO UPRAVLJANJE/ USKLAJEVANJE POLITIK</a:t>
            </a:r>
            <a:endParaRPr kumimoji="0" lang="sl-SI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C925EF4-E915-4668-B381-9952A6BD5A0C}"/>
              </a:ext>
            </a:extLst>
          </p:cNvPr>
          <p:cNvGrpSpPr/>
          <p:nvPr/>
        </p:nvGrpSpPr>
        <p:grpSpPr>
          <a:xfrm>
            <a:off x="371879" y="377838"/>
            <a:ext cx="673843" cy="697068"/>
            <a:chOff x="328613" y="1254125"/>
            <a:chExt cx="292100" cy="295276"/>
          </a:xfrm>
          <a:solidFill>
            <a:schemeClr val="bg1">
              <a:lumMod val="50000"/>
            </a:schemeClr>
          </a:solidFill>
        </p:grpSpPr>
        <p:sp>
          <p:nvSpPr>
            <p:cNvPr id="12" name="Freeform 182">
              <a:extLst>
                <a:ext uri="{FF2B5EF4-FFF2-40B4-BE49-F238E27FC236}">
                  <a16:creationId xmlns:a16="http://schemas.microsoft.com/office/drawing/2014/main" id="{4151BD52-3D4B-4607-8D5E-D690FD78CB5A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613" y="1254125"/>
              <a:ext cx="73025" cy="73025"/>
            </a:xfrm>
            <a:custGeom>
              <a:avLst/>
              <a:gdLst/>
              <a:ahLst/>
              <a:cxnLst>
                <a:cxn ang="0">
                  <a:pos x="25" y="0"/>
                </a:cxn>
                <a:cxn ang="0">
                  <a:pos x="3" y="0"/>
                </a:cxn>
                <a:cxn ang="0">
                  <a:pos x="0" y="4"/>
                </a:cxn>
                <a:cxn ang="0">
                  <a:pos x="0" y="26"/>
                </a:cxn>
                <a:cxn ang="0">
                  <a:pos x="3" y="29"/>
                </a:cxn>
                <a:cxn ang="0">
                  <a:pos x="25" y="29"/>
                </a:cxn>
                <a:cxn ang="0">
                  <a:pos x="29" y="26"/>
                </a:cxn>
                <a:cxn ang="0">
                  <a:pos x="29" y="4"/>
                </a:cxn>
                <a:cxn ang="0">
                  <a:pos x="25" y="0"/>
                </a:cxn>
              </a:cxnLst>
              <a:rect l="0" t="0" r="r" b="b"/>
              <a:pathLst>
                <a:path w="29" h="29">
                  <a:moveTo>
                    <a:pt x="25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8"/>
                    <a:pt x="1" y="29"/>
                    <a:pt x="3" y="29"/>
                  </a:cubicBezTo>
                  <a:cubicBezTo>
                    <a:pt x="25" y="29"/>
                    <a:pt x="25" y="29"/>
                    <a:pt x="25" y="29"/>
                  </a:cubicBezTo>
                  <a:cubicBezTo>
                    <a:pt x="27" y="29"/>
                    <a:pt x="29" y="28"/>
                    <a:pt x="29" y="26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9" y="2"/>
                    <a:pt x="27" y="0"/>
                    <a:pt x="25" y="0"/>
                  </a:cubicBez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13" name="Freeform 183">
              <a:extLst>
                <a:ext uri="{FF2B5EF4-FFF2-40B4-BE49-F238E27FC236}">
                  <a16:creationId xmlns:a16="http://schemas.microsoft.com/office/drawing/2014/main" id="{8235D787-9462-4379-A68C-B9E373B80C2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613" y="1365250"/>
              <a:ext cx="73025" cy="73025"/>
            </a:xfrm>
            <a:custGeom>
              <a:avLst/>
              <a:gdLst/>
              <a:ahLst/>
              <a:cxnLst>
                <a:cxn ang="0">
                  <a:pos x="25" y="0"/>
                </a:cxn>
                <a:cxn ang="0">
                  <a:pos x="3" y="0"/>
                </a:cxn>
                <a:cxn ang="0">
                  <a:pos x="0" y="4"/>
                </a:cxn>
                <a:cxn ang="0">
                  <a:pos x="0" y="25"/>
                </a:cxn>
                <a:cxn ang="0">
                  <a:pos x="3" y="29"/>
                </a:cxn>
                <a:cxn ang="0">
                  <a:pos x="25" y="29"/>
                </a:cxn>
                <a:cxn ang="0">
                  <a:pos x="29" y="25"/>
                </a:cxn>
                <a:cxn ang="0">
                  <a:pos x="29" y="4"/>
                </a:cxn>
                <a:cxn ang="0">
                  <a:pos x="25" y="0"/>
                </a:cxn>
              </a:cxnLst>
              <a:rect l="0" t="0" r="r" b="b"/>
              <a:pathLst>
                <a:path w="29" h="29">
                  <a:moveTo>
                    <a:pt x="25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7"/>
                    <a:pt x="1" y="29"/>
                    <a:pt x="3" y="29"/>
                  </a:cubicBezTo>
                  <a:cubicBezTo>
                    <a:pt x="25" y="29"/>
                    <a:pt x="25" y="29"/>
                    <a:pt x="25" y="29"/>
                  </a:cubicBezTo>
                  <a:cubicBezTo>
                    <a:pt x="27" y="29"/>
                    <a:pt x="29" y="27"/>
                    <a:pt x="29" y="25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9" y="2"/>
                    <a:pt x="27" y="0"/>
                    <a:pt x="25" y="0"/>
                  </a:cubicBez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14" name="Freeform 184">
              <a:extLst>
                <a:ext uri="{FF2B5EF4-FFF2-40B4-BE49-F238E27FC236}">
                  <a16:creationId xmlns:a16="http://schemas.microsoft.com/office/drawing/2014/main" id="{6A69451E-B7DE-45FC-AF33-6CAB62B1BF21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613" y="1474788"/>
              <a:ext cx="73025" cy="74613"/>
            </a:xfrm>
            <a:custGeom>
              <a:avLst/>
              <a:gdLst/>
              <a:ahLst/>
              <a:cxnLst>
                <a:cxn ang="0">
                  <a:pos x="25" y="0"/>
                </a:cxn>
                <a:cxn ang="0">
                  <a:pos x="3" y="0"/>
                </a:cxn>
                <a:cxn ang="0">
                  <a:pos x="0" y="4"/>
                </a:cxn>
                <a:cxn ang="0">
                  <a:pos x="0" y="26"/>
                </a:cxn>
                <a:cxn ang="0">
                  <a:pos x="3" y="30"/>
                </a:cxn>
                <a:cxn ang="0">
                  <a:pos x="25" y="30"/>
                </a:cxn>
                <a:cxn ang="0">
                  <a:pos x="29" y="26"/>
                </a:cxn>
                <a:cxn ang="0">
                  <a:pos x="29" y="4"/>
                </a:cxn>
                <a:cxn ang="0">
                  <a:pos x="25" y="0"/>
                </a:cxn>
              </a:cxnLst>
              <a:rect l="0" t="0" r="r" b="b"/>
              <a:pathLst>
                <a:path w="29" h="30">
                  <a:moveTo>
                    <a:pt x="25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8"/>
                    <a:pt x="1" y="30"/>
                    <a:pt x="3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7" y="30"/>
                    <a:pt x="29" y="28"/>
                    <a:pt x="29" y="26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9" y="2"/>
                    <a:pt x="27" y="0"/>
                    <a:pt x="25" y="0"/>
                  </a:cubicBez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15" name="Freeform 185">
              <a:extLst>
                <a:ext uri="{FF2B5EF4-FFF2-40B4-BE49-F238E27FC236}">
                  <a16:creationId xmlns:a16="http://schemas.microsoft.com/office/drawing/2014/main" id="{1605A2B4-F286-480C-80E2-653A936E571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563" y="1254125"/>
              <a:ext cx="73025" cy="73025"/>
            </a:xfrm>
            <a:custGeom>
              <a:avLst/>
              <a:gdLst/>
              <a:ahLst/>
              <a:cxnLst>
                <a:cxn ang="0">
                  <a:pos x="26" y="0"/>
                </a:cxn>
                <a:cxn ang="0">
                  <a:pos x="4" y="0"/>
                </a:cxn>
                <a:cxn ang="0">
                  <a:pos x="0" y="4"/>
                </a:cxn>
                <a:cxn ang="0">
                  <a:pos x="0" y="26"/>
                </a:cxn>
                <a:cxn ang="0">
                  <a:pos x="4" y="29"/>
                </a:cxn>
                <a:cxn ang="0">
                  <a:pos x="26" y="29"/>
                </a:cxn>
                <a:cxn ang="0">
                  <a:pos x="29" y="26"/>
                </a:cxn>
                <a:cxn ang="0">
                  <a:pos x="29" y="4"/>
                </a:cxn>
                <a:cxn ang="0">
                  <a:pos x="26" y="0"/>
                </a:cxn>
              </a:cxnLst>
              <a:rect l="0" t="0" r="r" b="b"/>
              <a:pathLst>
                <a:path w="29" h="29">
                  <a:moveTo>
                    <a:pt x="26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8"/>
                    <a:pt x="2" y="29"/>
                    <a:pt x="4" y="29"/>
                  </a:cubicBezTo>
                  <a:cubicBezTo>
                    <a:pt x="26" y="29"/>
                    <a:pt x="26" y="29"/>
                    <a:pt x="26" y="29"/>
                  </a:cubicBezTo>
                  <a:cubicBezTo>
                    <a:pt x="28" y="29"/>
                    <a:pt x="29" y="28"/>
                    <a:pt x="29" y="26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9" y="2"/>
                    <a:pt x="28" y="0"/>
                    <a:pt x="26" y="0"/>
                  </a:cubicBez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16" name="Freeform 186">
              <a:extLst>
                <a:ext uri="{FF2B5EF4-FFF2-40B4-BE49-F238E27FC236}">
                  <a16:creationId xmlns:a16="http://schemas.microsoft.com/office/drawing/2014/main" id="{EC494CFA-87D3-4B5E-B9D0-E47E96EE7C3F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563" y="1365250"/>
              <a:ext cx="73025" cy="73025"/>
            </a:xfrm>
            <a:custGeom>
              <a:avLst/>
              <a:gdLst/>
              <a:ahLst/>
              <a:cxnLst>
                <a:cxn ang="0">
                  <a:pos x="26" y="0"/>
                </a:cxn>
                <a:cxn ang="0">
                  <a:pos x="4" y="0"/>
                </a:cxn>
                <a:cxn ang="0">
                  <a:pos x="0" y="4"/>
                </a:cxn>
                <a:cxn ang="0">
                  <a:pos x="0" y="25"/>
                </a:cxn>
                <a:cxn ang="0">
                  <a:pos x="4" y="29"/>
                </a:cxn>
                <a:cxn ang="0">
                  <a:pos x="26" y="29"/>
                </a:cxn>
                <a:cxn ang="0">
                  <a:pos x="29" y="25"/>
                </a:cxn>
                <a:cxn ang="0">
                  <a:pos x="29" y="4"/>
                </a:cxn>
                <a:cxn ang="0">
                  <a:pos x="26" y="0"/>
                </a:cxn>
              </a:cxnLst>
              <a:rect l="0" t="0" r="r" b="b"/>
              <a:pathLst>
                <a:path w="29" h="29">
                  <a:moveTo>
                    <a:pt x="26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7"/>
                    <a:pt x="2" y="29"/>
                    <a:pt x="4" y="29"/>
                  </a:cubicBezTo>
                  <a:cubicBezTo>
                    <a:pt x="26" y="29"/>
                    <a:pt x="26" y="29"/>
                    <a:pt x="26" y="29"/>
                  </a:cubicBezTo>
                  <a:cubicBezTo>
                    <a:pt x="28" y="29"/>
                    <a:pt x="29" y="27"/>
                    <a:pt x="29" y="25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9" y="2"/>
                    <a:pt x="28" y="0"/>
                    <a:pt x="26" y="0"/>
                  </a:cubicBez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17" name="Freeform 187">
              <a:extLst>
                <a:ext uri="{FF2B5EF4-FFF2-40B4-BE49-F238E27FC236}">
                  <a16:creationId xmlns:a16="http://schemas.microsoft.com/office/drawing/2014/main" id="{482A6659-7424-4CFB-A7A9-F0CA21868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563" y="1474788"/>
              <a:ext cx="73025" cy="74613"/>
            </a:xfrm>
            <a:custGeom>
              <a:avLst/>
              <a:gdLst/>
              <a:ahLst/>
              <a:cxnLst>
                <a:cxn ang="0">
                  <a:pos x="26" y="0"/>
                </a:cxn>
                <a:cxn ang="0">
                  <a:pos x="4" y="0"/>
                </a:cxn>
                <a:cxn ang="0">
                  <a:pos x="0" y="4"/>
                </a:cxn>
                <a:cxn ang="0">
                  <a:pos x="0" y="26"/>
                </a:cxn>
                <a:cxn ang="0">
                  <a:pos x="4" y="30"/>
                </a:cxn>
                <a:cxn ang="0">
                  <a:pos x="26" y="30"/>
                </a:cxn>
                <a:cxn ang="0">
                  <a:pos x="29" y="26"/>
                </a:cxn>
                <a:cxn ang="0">
                  <a:pos x="29" y="4"/>
                </a:cxn>
                <a:cxn ang="0">
                  <a:pos x="26" y="0"/>
                </a:cxn>
              </a:cxnLst>
              <a:rect l="0" t="0" r="r" b="b"/>
              <a:pathLst>
                <a:path w="29" h="30">
                  <a:moveTo>
                    <a:pt x="26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8"/>
                    <a:pt x="2" y="30"/>
                    <a:pt x="4" y="30"/>
                  </a:cubicBezTo>
                  <a:cubicBezTo>
                    <a:pt x="26" y="30"/>
                    <a:pt x="26" y="30"/>
                    <a:pt x="26" y="30"/>
                  </a:cubicBezTo>
                  <a:cubicBezTo>
                    <a:pt x="28" y="30"/>
                    <a:pt x="29" y="28"/>
                    <a:pt x="29" y="26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9" y="2"/>
                    <a:pt x="28" y="0"/>
                    <a:pt x="26" y="0"/>
                  </a:cubicBez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18" name="Freeform 188">
              <a:extLst>
                <a:ext uri="{FF2B5EF4-FFF2-40B4-BE49-F238E27FC236}">
                  <a16:creationId xmlns:a16="http://schemas.microsoft.com/office/drawing/2014/main" id="{F189B416-8FEA-4453-BA4F-1929B85FFA6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688" y="1254125"/>
              <a:ext cx="73025" cy="73025"/>
            </a:xfrm>
            <a:custGeom>
              <a:avLst/>
              <a:gdLst/>
              <a:ahLst/>
              <a:cxnLst>
                <a:cxn ang="0">
                  <a:pos x="25" y="0"/>
                </a:cxn>
                <a:cxn ang="0">
                  <a:pos x="4" y="0"/>
                </a:cxn>
                <a:cxn ang="0">
                  <a:pos x="0" y="4"/>
                </a:cxn>
                <a:cxn ang="0">
                  <a:pos x="0" y="26"/>
                </a:cxn>
                <a:cxn ang="0">
                  <a:pos x="4" y="29"/>
                </a:cxn>
                <a:cxn ang="0">
                  <a:pos x="25" y="29"/>
                </a:cxn>
                <a:cxn ang="0">
                  <a:pos x="29" y="26"/>
                </a:cxn>
                <a:cxn ang="0">
                  <a:pos x="29" y="4"/>
                </a:cxn>
                <a:cxn ang="0">
                  <a:pos x="25" y="0"/>
                </a:cxn>
              </a:cxnLst>
              <a:rect l="0" t="0" r="r" b="b"/>
              <a:pathLst>
                <a:path w="29" h="29">
                  <a:moveTo>
                    <a:pt x="25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8"/>
                    <a:pt x="2" y="29"/>
                    <a:pt x="4" y="29"/>
                  </a:cubicBezTo>
                  <a:cubicBezTo>
                    <a:pt x="25" y="29"/>
                    <a:pt x="25" y="29"/>
                    <a:pt x="25" y="29"/>
                  </a:cubicBezTo>
                  <a:cubicBezTo>
                    <a:pt x="27" y="29"/>
                    <a:pt x="29" y="28"/>
                    <a:pt x="29" y="26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9" y="2"/>
                    <a:pt x="27" y="0"/>
                    <a:pt x="25" y="0"/>
                  </a:cubicBez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19" name="Freeform 189">
              <a:extLst>
                <a:ext uri="{FF2B5EF4-FFF2-40B4-BE49-F238E27FC236}">
                  <a16:creationId xmlns:a16="http://schemas.microsoft.com/office/drawing/2014/main" id="{FE80E044-C4AB-4304-A705-39310F246B1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688" y="1365250"/>
              <a:ext cx="73025" cy="73025"/>
            </a:xfrm>
            <a:custGeom>
              <a:avLst/>
              <a:gdLst/>
              <a:ahLst/>
              <a:cxnLst>
                <a:cxn ang="0">
                  <a:pos x="25" y="0"/>
                </a:cxn>
                <a:cxn ang="0">
                  <a:pos x="4" y="0"/>
                </a:cxn>
                <a:cxn ang="0">
                  <a:pos x="0" y="4"/>
                </a:cxn>
                <a:cxn ang="0">
                  <a:pos x="0" y="25"/>
                </a:cxn>
                <a:cxn ang="0">
                  <a:pos x="4" y="29"/>
                </a:cxn>
                <a:cxn ang="0">
                  <a:pos x="25" y="29"/>
                </a:cxn>
                <a:cxn ang="0">
                  <a:pos x="29" y="25"/>
                </a:cxn>
                <a:cxn ang="0">
                  <a:pos x="29" y="4"/>
                </a:cxn>
                <a:cxn ang="0">
                  <a:pos x="25" y="0"/>
                </a:cxn>
              </a:cxnLst>
              <a:rect l="0" t="0" r="r" b="b"/>
              <a:pathLst>
                <a:path w="29" h="29">
                  <a:moveTo>
                    <a:pt x="25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7"/>
                    <a:pt x="2" y="29"/>
                    <a:pt x="4" y="29"/>
                  </a:cubicBezTo>
                  <a:cubicBezTo>
                    <a:pt x="25" y="29"/>
                    <a:pt x="25" y="29"/>
                    <a:pt x="25" y="29"/>
                  </a:cubicBezTo>
                  <a:cubicBezTo>
                    <a:pt x="27" y="29"/>
                    <a:pt x="29" y="27"/>
                    <a:pt x="29" y="25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9" y="2"/>
                    <a:pt x="27" y="0"/>
                    <a:pt x="25" y="0"/>
                  </a:cubicBez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20" name="Freeform 190">
              <a:extLst>
                <a:ext uri="{FF2B5EF4-FFF2-40B4-BE49-F238E27FC236}">
                  <a16:creationId xmlns:a16="http://schemas.microsoft.com/office/drawing/2014/main" id="{EBA00E15-4893-489F-99BF-D3AB291E039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688" y="1474788"/>
              <a:ext cx="73025" cy="74613"/>
            </a:xfrm>
            <a:custGeom>
              <a:avLst/>
              <a:gdLst/>
              <a:ahLst/>
              <a:cxnLst>
                <a:cxn ang="0">
                  <a:pos x="25" y="0"/>
                </a:cxn>
                <a:cxn ang="0">
                  <a:pos x="4" y="0"/>
                </a:cxn>
                <a:cxn ang="0">
                  <a:pos x="0" y="4"/>
                </a:cxn>
                <a:cxn ang="0">
                  <a:pos x="0" y="26"/>
                </a:cxn>
                <a:cxn ang="0">
                  <a:pos x="4" y="30"/>
                </a:cxn>
                <a:cxn ang="0">
                  <a:pos x="25" y="30"/>
                </a:cxn>
                <a:cxn ang="0">
                  <a:pos x="29" y="26"/>
                </a:cxn>
                <a:cxn ang="0">
                  <a:pos x="29" y="4"/>
                </a:cxn>
                <a:cxn ang="0">
                  <a:pos x="25" y="0"/>
                </a:cxn>
              </a:cxnLst>
              <a:rect l="0" t="0" r="r" b="b"/>
              <a:pathLst>
                <a:path w="29" h="30">
                  <a:moveTo>
                    <a:pt x="25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8"/>
                    <a:pt x="2" y="30"/>
                    <a:pt x="4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7" y="30"/>
                    <a:pt x="29" y="28"/>
                    <a:pt x="29" y="26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9" y="2"/>
                    <a:pt x="27" y="0"/>
                    <a:pt x="25" y="0"/>
                  </a:cubicBez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</p:grpSp>
      <p:grpSp>
        <p:nvGrpSpPr>
          <p:cNvPr id="21" name="Skupina 118">
            <a:extLst>
              <a:ext uri="{FF2B5EF4-FFF2-40B4-BE49-F238E27FC236}">
                <a16:creationId xmlns:a16="http://schemas.microsoft.com/office/drawing/2014/main" id="{00000000-0008-0000-0000-000077000000}"/>
              </a:ext>
            </a:extLst>
          </p:cNvPr>
          <p:cNvGrpSpPr/>
          <p:nvPr/>
        </p:nvGrpSpPr>
        <p:grpSpPr>
          <a:xfrm>
            <a:off x="4507108" y="38911"/>
            <a:ext cx="4372974" cy="4970834"/>
            <a:chOff x="0" y="0"/>
            <a:chExt cx="6004214" cy="8172450"/>
          </a:xfrm>
        </p:grpSpPr>
        <p:sp>
          <p:nvSpPr>
            <p:cNvPr id="22" name="Zaobljeni pravokotnik 2">
              <a:extLst>
                <a:ext uri="{FF2B5EF4-FFF2-40B4-BE49-F238E27FC236}">
                  <a16:creationId xmlns:a16="http://schemas.microsoft.com/office/drawing/2014/main" id="{00000000-0008-0000-0000-000003000000}"/>
                </a:ext>
              </a:extLst>
            </p:cNvPr>
            <p:cNvSpPr/>
            <p:nvPr/>
          </p:nvSpPr>
          <p:spPr>
            <a:xfrm>
              <a:off x="0" y="0"/>
              <a:ext cx="5947064" cy="6981826"/>
            </a:xfrm>
            <a:prstGeom prst="roundRect">
              <a:avLst>
                <a:gd name="adj" fmla="val 9404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sl-SI" sz="800" dirty="0"/>
            </a:p>
          </p:txBody>
        </p:sp>
        <p:sp>
          <p:nvSpPr>
            <p:cNvPr id="23" name="Zaobljeni pravokotnik 4">
              <a:extLst>
                <a:ext uri="{FF2B5EF4-FFF2-40B4-BE49-F238E27FC236}">
                  <a16:creationId xmlns:a16="http://schemas.microsoft.com/office/drawing/2014/main" id="{00000000-0008-0000-0000-000005000000}"/>
                </a:ext>
              </a:extLst>
            </p:cNvPr>
            <p:cNvSpPr/>
            <p:nvPr/>
          </p:nvSpPr>
          <p:spPr>
            <a:xfrm>
              <a:off x="453737" y="257175"/>
              <a:ext cx="5001491" cy="352425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sl-SI" sz="900" b="1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Vlada RS</a:t>
              </a:r>
            </a:p>
          </p:txBody>
        </p:sp>
        <p:sp>
          <p:nvSpPr>
            <p:cNvPr id="24" name="Zaobljeni pravokotnik 5">
              <a:extLst>
                <a:ext uri="{FF2B5EF4-FFF2-40B4-BE49-F238E27FC236}">
                  <a16:creationId xmlns:a16="http://schemas.microsoft.com/office/drawing/2014/main" id="{00000000-0008-0000-0000-000006000000}"/>
                </a:ext>
              </a:extLst>
            </p:cNvPr>
            <p:cNvSpPr/>
            <p:nvPr/>
          </p:nvSpPr>
          <p:spPr>
            <a:xfrm>
              <a:off x="444212" y="742949"/>
              <a:ext cx="897948" cy="885825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sl-SI" sz="900" b="1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MGRT</a:t>
              </a:r>
            </a:p>
          </p:txBody>
        </p:sp>
        <p:sp>
          <p:nvSpPr>
            <p:cNvPr id="25" name="Zaobljeni pravokotnik 6">
              <a:extLst>
                <a:ext uri="{FF2B5EF4-FFF2-40B4-BE49-F238E27FC236}">
                  <a16:creationId xmlns:a16="http://schemas.microsoft.com/office/drawing/2014/main" id="{00000000-0008-0000-0000-000007000000}"/>
                </a:ext>
              </a:extLst>
            </p:cNvPr>
            <p:cNvSpPr/>
            <p:nvPr/>
          </p:nvSpPr>
          <p:spPr>
            <a:xfrm>
              <a:off x="1485035" y="742949"/>
              <a:ext cx="4008293" cy="904875"/>
            </a:xfrm>
            <a:prstGeom prst="roundRect">
              <a:avLst/>
            </a:prstGeom>
            <a:solidFill>
              <a:srgbClr val="78A2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sl-SI" sz="90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Medresorska vladna skupina za spremljanje, nadzor in</a:t>
              </a:r>
              <a:r>
                <a:rPr lang="sl-SI" sz="900" baseline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sl-SI" sz="90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usmerjanje izvajanja strategije razvoja turizma</a:t>
              </a:r>
              <a:endParaRPr lang="sl-SI" sz="90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sl-SI" sz="50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MGRT, SVRK, MK, MKGP, MOP, MF, MZIŠ, CPI, MZI, MDDSZ, MZZ, STO, SDH, SRIPS-RS, SPIRIT, TGZ, OPZS, TZS, KGZS, ZRSZZ, </a:t>
              </a:r>
              <a:endParaRPr lang="sl-SI" sz="50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Zaobljeni pravokotnik 7">
              <a:extLst>
                <a:ext uri="{FF2B5EF4-FFF2-40B4-BE49-F238E27FC236}">
                  <a16:creationId xmlns:a16="http://schemas.microsoft.com/office/drawing/2014/main" id="{00000000-0008-0000-0000-000008000000}"/>
                </a:ext>
              </a:extLst>
            </p:cNvPr>
            <p:cNvSpPr/>
            <p:nvPr/>
          </p:nvSpPr>
          <p:spPr>
            <a:xfrm>
              <a:off x="453737" y="1781175"/>
              <a:ext cx="897948" cy="885825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sl-SI" sz="900" b="1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STO</a:t>
              </a:r>
            </a:p>
          </p:txBody>
        </p:sp>
        <p:sp>
          <p:nvSpPr>
            <p:cNvPr id="27" name="Zaobljeni pravokotnik 8">
              <a:extLst>
                <a:ext uri="{FF2B5EF4-FFF2-40B4-BE49-F238E27FC236}">
                  <a16:creationId xmlns:a16="http://schemas.microsoft.com/office/drawing/2014/main" id="{00000000-0008-0000-0000-000009000000}"/>
                </a:ext>
              </a:extLst>
            </p:cNvPr>
            <p:cNvSpPr/>
            <p:nvPr/>
          </p:nvSpPr>
          <p:spPr>
            <a:xfrm>
              <a:off x="3246294" y="1781175"/>
              <a:ext cx="2247034" cy="885825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sl-SI" sz="90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Zbornice,</a:t>
              </a:r>
              <a:r>
                <a:rPr lang="sl-SI" sz="900" baseline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stanovska združenja in zveze</a:t>
              </a:r>
            </a:p>
            <a:p>
              <a:pPr algn="ctr"/>
              <a:r>
                <a:rPr lang="sl-SI" sz="500" baseline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GZS, OZS, KGZS, TZS,...</a:t>
              </a:r>
              <a:endParaRPr lang="sl-SI" sz="5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Zaobljeni pravokotnik 9">
              <a:extLst>
                <a:ext uri="{FF2B5EF4-FFF2-40B4-BE49-F238E27FC236}">
                  <a16:creationId xmlns:a16="http://schemas.microsoft.com/office/drawing/2014/main" id="{00000000-0008-0000-0000-00000A000000}"/>
                </a:ext>
              </a:extLst>
            </p:cNvPr>
            <p:cNvSpPr/>
            <p:nvPr/>
          </p:nvSpPr>
          <p:spPr>
            <a:xfrm>
              <a:off x="1504086" y="1781175"/>
              <a:ext cx="1666009" cy="885825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sl-SI" sz="90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Produktna</a:t>
              </a:r>
              <a:r>
                <a:rPr lang="sl-SI" sz="900" baseline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združenja na nacionalni ravni</a:t>
              </a:r>
            </a:p>
            <a:p>
              <a:pPr algn="ctr"/>
              <a:r>
                <a:rPr lang="sl-SI" sz="500" baseline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Outdoor, ZZMS, KUS,...</a:t>
              </a:r>
              <a:endParaRPr lang="sl-SI" sz="5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Zaobljeni pravokotnik 10">
              <a:extLst>
                <a:ext uri="{FF2B5EF4-FFF2-40B4-BE49-F238E27FC236}">
                  <a16:creationId xmlns:a16="http://schemas.microsoft.com/office/drawing/2014/main" id="{00000000-0008-0000-0000-00000B000000}"/>
                </a:ext>
              </a:extLst>
            </p:cNvPr>
            <p:cNvSpPr/>
            <p:nvPr/>
          </p:nvSpPr>
          <p:spPr>
            <a:xfrm>
              <a:off x="1494560" y="2790825"/>
              <a:ext cx="4017817" cy="561975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sl-SI" sz="90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Javne</a:t>
              </a:r>
              <a:r>
                <a:rPr lang="sl-SI" sz="900" baseline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ustanove </a:t>
              </a:r>
              <a:r>
                <a:rPr lang="sl-SI" sz="90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 podporne</a:t>
              </a:r>
              <a:r>
                <a:rPr lang="sl-SI" sz="900" baseline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javne storitve</a:t>
              </a:r>
            </a:p>
            <a:p>
              <a:pPr algn="ctr"/>
              <a:r>
                <a:rPr lang="sl-SI" sz="500" baseline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Šolstvo, zdravstvo, upravni postopki, policija,...</a:t>
              </a:r>
              <a:endParaRPr lang="sl-SI" sz="5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Zaobljeni pravokotnik 12">
              <a:extLst>
                <a:ext uri="{FF2B5EF4-FFF2-40B4-BE49-F238E27FC236}">
                  <a16:creationId xmlns:a16="http://schemas.microsoft.com/office/drawing/2014/main" id="{00000000-0008-0000-0000-00000D000000}"/>
                </a:ext>
              </a:extLst>
            </p:cNvPr>
            <p:cNvSpPr/>
            <p:nvPr/>
          </p:nvSpPr>
          <p:spPr>
            <a:xfrm>
              <a:off x="1351685" y="3981450"/>
              <a:ext cx="1006186" cy="24384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sl-SI" sz="6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Regijske</a:t>
              </a:r>
              <a:r>
                <a:rPr lang="sl-SI" sz="600" baseline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Destinacijske organizacije</a:t>
              </a:r>
            </a:p>
            <a:p>
              <a:pPr algn="ctr"/>
              <a:r>
                <a:rPr lang="sl-SI" sz="600" b="1" baseline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DMO</a:t>
              </a:r>
              <a:endParaRPr lang="sl-SI" sz="5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Zaobljeni pravokotnik 13">
              <a:extLst>
                <a:ext uri="{FF2B5EF4-FFF2-40B4-BE49-F238E27FC236}">
                  <a16:creationId xmlns:a16="http://schemas.microsoft.com/office/drawing/2014/main" id="{00000000-0008-0000-0000-00000E000000}"/>
                </a:ext>
              </a:extLst>
            </p:cNvPr>
            <p:cNvSpPr/>
            <p:nvPr/>
          </p:nvSpPr>
          <p:spPr>
            <a:xfrm>
              <a:off x="1278947" y="3486150"/>
              <a:ext cx="4290580" cy="3209925"/>
            </a:xfrm>
            <a:prstGeom prst="round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sl-SI" sz="9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Destinacijsko</a:t>
              </a:r>
              <a:r>
                <a:rPr lang="sl-SI" sz="90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upravljanje</a:t>
              </a:r>
              <a:endParaRPr lang="sl-SI"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Zaobljeni pravokotnik 11">
              <a:extLst>
                <a:ext uri="{FF2B5EF4-FFF2-40B4-BE49-F238E27FC236}">
                  <a16:creationId xmlns:a16="http://schemas.microsoft.com/office/drawing/2014/main" id="{00000000-0008-0000-0000-00000C000000}"/>
                </a:ext>
              </a:extLst>
            </p:cNvPr>
            <p:cNvSpPr/>
            <p:nvPr/>
          </p:nvSpPr>
          <p:spPr>
            <a:xfrm>
              <a:off x="1399310" y="4924425"/>
              <a:ext cx="891886" cy="1352549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0079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sl-SI" sz="5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Destinacijske</a:t>
              </a:r>
              <a:r>
                <a:rPr lang="sl-SI" sz="500" baseline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Management Organizacije</a:t>
              </a:r>
            </a:p>
            <a:p>
              <a:pPr algn="ctr"/>
              <a:r>
                <a:rPr lang="sl-SI" sz="600" b="1" baseline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DMO</a:t>
              </a:r>
              <a:endParaRPr lang="sl-SI" sz="5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Zaobljeni pravokotnik 14">
              <a:extLst>
                <a:ext uri="{FF2B5EF4-FFF2-40B4-BE49-F238E27FC236}">
                  <a16:creationId xmlns:a16="http://schemas.microsoft.com/office/drawing/2014/main" id="{00000000-0008-0000-0000-00000F000000}"/>
                </a:ext>
              </a:extLst>
            </p:cNvPr>
            <p:cNvSpPr/>
            <p:nvPr/>
          </p:nvSpPr>
          <p:spPr>
            <a:xfrm>
              <a:off x="2491221" y="3933826"/>
              <a:ext cx="2992582" cy="2533650"/>
            </a:xfrm>
            <a:prstGeom prst="round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sl-SI" sz="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Lokalna partnerstva / verige vrednosti</a:t>
              </a:r>
            </a:p>
          </p:txBody>
        </p:sp>
        <p:sp>
          <p:nvSpPr>
            <p:cNvPr id="34" name="Zaobljeni pravokotnik 15">
              <a:extLst>
                <a:ext uri="{FF2B5EF4-FFF2-40B4-BE49-F238E27FC236}">
                  <a16:creationId xmlns:a16="http://schemas.microsoft.com/office/drawing/2014/main" id="{00000000-0008-0000-0000-000010000000}"/>
                </a:ext>
              </a:extLst>
            </p:cNvPr>
            <p:cNvSpPr/>
            <p:nvPr/>
          </p:nvSpPr>
          <p:spPr>
            <a:xfrm>
              <a:off x="2583007" y="4924425"/>
              <a:ext cx="1250373" cy="13716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sl-SI" sz="600" b="1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Neposredni turistični</a:t>
              </a:r>
              <a:r>
                <a:rPr lang="sl-SI" sz="600" b="1" baseline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ponudniki</a:t>
              </a:r>
            </a:p>
            <a:p>
              <a:pPr algn="ctr"/>
              <a:r>
                <a:rPr lang="sl-SI" sz="500" b="0" baseline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Gostinski nastanitveni obrati, strežba hrane in pijače, turistični agenti in organizatorji potovanj,...</a:t>
              </a:r>
              <a:endParaRPr lang="sl-SI" sz="500" b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Zaobljeni pravokotnik 16">
              <a:extLst>
                <a:ext uri="{FF2B5EF4-FFF2-40B4-BE49-F238E27FC236}">
                  <a16:creationId xmlns:a16="http://schemas.microsoft.com/office/drawing/2014/main" id="{00000000-0008-0000-0000-000011000000}"/>
                </a:ext>
              </a:extLst>
            </p:cNvPr>
            <p:cNvSpPr/>
            <p:nvPr/>
          </p:nvSpPr>
          <p:spPr>
            <a:xfrm>
              <a:off x="3890530" y="4924425"/>
              <a:ext cx="1364673" cy="1381125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sl-SI" sz="600" b="1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Dodatna in komplementarna turistična ponudba</a:t>
              </a:r>
            </a:p>
            <a:p>
              <a:pPr algn="ctr"/>
              <a:r>
                <a:rPr lang="sl-SI" sz="500" b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kultura, narava, šport in rekreacija, prevozništvo,  kmetijstvo, hrana, vino, pijača, obrt, trgovina, industrija,...</a:t>
              </a:r>
            </a:p>
          </p:txBody>
        </p:sp>
        <p:sp>
          <p:nvSpPr>
            <p:cNvPr id="36" name="Zaobljeni pravokotnik 17">
              <a:extLst>
                <a:ext uri="{FF2B5EF4-FFF2-40B4-BE49-F238E27FC236}">
                  <a16:creationId xmlns:a16="http://schemas.microsoft.com/office/drawing/2014/main" id="{00000000-0008-0000-0000-000012000000}"/>
                </a:ext>
              </a:extLst>
            </p:cNvPr>
            <p:cNvSpPr/>
            <p:nvPr/>
          </p:nvSpPr>
          <p:spPr>
            <a:xfrm>
              <a:off x="2573482" y="4467224"/>
              <a:ext cx="1808884" cy="33337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sl-SI" sz="500" b="1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Lokalne skupnosti </a:t>
              </a:r>
              <a:endParaRPr lang="sl-SI" sz="500" b="1" baseline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7" name="Kolenski povezovalnik 19">
              <a:extLst>
                <a:ext uri="{FF2B5EF4-FFF2-40B4-BE49-F238E27FC236}">
                  <a16:creationId xmlns:a16="http://schemas.microsoft.com/office/drawing/2014/main" id="{00000000-0008-0000-0000-000014000000}"/>
                </a:ext>
              </a:extLst>
            </p:cNvPr>
            <p:cNvCxnSpPr>
              <a:stCxn id="24" idx="1"/>
              <a:endCxn id="32" idx="1"/>
            </p:cNvCxnSpPr>
            <p:nvPr/>
          </p:nvCxnSpPr>
          <p:spPr>
            <a:xfrm rot="10800000" flipH="1" flipV="1">
              <a:off x="444211" y="1185862"/>
              <a:ext cx="955098" cy="4414838"/>
            </a:xfrm>
            <a:prstGeom prst="bentConnector3">
              <a:avLst>
                <a:gd name="adj1" fmla="val -23762"/>
              </a:avLst>
            </a:prstGeom>
            <a:ln>
              <a:solidFill>
                <a:srgbClr val="92D05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Kolenski povezovalnik 21">
              <a:extLst>
                <a:ext uri="{FF2B5EF4-FFF2-40B4-BE49-F238E27FC236}">
                  <a16:creationId xmlns:a16="http://schemas.microsoft.com/office/drawing/2014/main" id="{00000000-0008-0000-0000-000016000000}"/>
                </a:ext>
              </a:extLst>
            </p:cNvPr>
            <p:cNvCxnSpPr>
              <a:stCxn id="26" idx="2"/>
              <a:endCxn id="30" idx="1"/>
            </p:cNvCxnSpPr>
            <p:nvPr/>
          </p:nvCxnSpPr>
          <p:spPr>
            <a:xfrm rot="16200000" flipH="1">
              <a:off x="-139628" y="3709338"/>
              <a:ext cx="2533650" cy="448974"/>
            </a:xfrm>
            <a:prstGeom prst="bentConnector2">
              <a:avLst/>
            </a:prstGeom>
            <a:ln>
              <a:solidFill>
                <a:srgbClr val="92D05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Raven puščični povezovalnik 26">
              <a:extLst>
                <a:ext uri="{FF2B5EF4-FFF2-40B4-BE49-F238E27FC236}">
                  <a16:creationId xmlns:a16="http://schemas.microsoft.com/office/drawing/2014/main" id="{00000000-0008-0000-0000-00001B000000}"/>
                </a:ext>
              </a:extLst>
            </p:cNvPr>
            <p:cNvCxnSpPr>
              <a:stCxn id="24" idx="2"/>
              <a:endCxn id="26" idx="0"/>
            </p:cNvCxnSpPr>
            <p:nvPr/>
          </p:nvCxnSpPr>
          <p:spPr>
            <a:xfrm>
              <a:off x="893186" y="1628774"/>
              <a:ext cx="9525" cy="152401"/>
            </a:xfrm>
            <a:prstGeom prst="straightConnector1">
              <a:avLst/>
            </a:prstGeom>
            <a:ln>
              <a:solidFill>
                <a:srgbClr val="92D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Raven puščični povezovalnik 28">
              <a:extLst>
                <a:ext uri="{FF2B5EF4-FFF2-40B4-BE49-F238E27FC236}">
                  <a16:creationId xmlns:a16="http://schemas.microsoft.com/office/drawing/2014/main" id="{00000000-0008-0000-0000-00001D000000}"/>
                </a:ext>
              </a:extLst>
            </p:cNvPr>
            <p:cNvCxnSpPr>
              <a:endCxn id="28" idx="1"/>
            </p:cNvCxnSpPr>
            <p:nvPr/>
          </p:nvCxnSpPr>
          <p:spPr>
            <a:xfrm flipV="1">
              <a:off x="1361210" y="2224088"/>
              <a:ext cx="142876" cy="4762"/>
            </a:xfrm>
            <a:prstGeom prst="straightConnector1">
              <a:avLst/>
            </a:prstGeom>
            <a:ln>
              <a:solidFill>
                <a:srgbClr val="92D05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Raven puščični povezovalnik 29">
              <a:extLst>
                <a:ext uri="{FF2B5EF4-FFF2-40B4-BE49-F238E27FC236}">
                  <a16:creationId xmlns:a16="http://schemas.microsoft.com/office/drawing/2014/main" id="{00000000-0008-0000-0000-00001E000000}"/>
                </a:ext>
              </a:extLst>
            </p:cNvPr>
            <p:cNvCxnSpPr>
              <a:stCxn id="24" idx="3"/>
              <a:endCxn id="25" idx="1"/>
            </p:cNvCxnSpPr>
            <p:nvPr/>
          </p:nvCxnSpPr>
          <p:spPr>
            <a:xfrm>
              <a:off x="1342160" y="1185862"/>
              <a:ext cx="142875" cy="9525"/>
            </a:xfrm>
            <a:prstGeom prst="straightConnector1">
              <a:avLst/>
            </a:prstGeom>
            <a:ln>
              <a:solidFill>
                <a:srgbClr val="92D05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Raven puščični povezovalnik 32">
              <a:extLst>
                <a:ext uri="{FF2B5EF4-FFF2-40B4-BE49-F238E27FC236}">
                  <a16:creationId xmlns:a16="http://schemas.microsoft.com/office/drawing/2014/main" id="{00000000-0008-0000-0000-000021000000}"/>
                </a:ext>
              </a:extLst>
            </p:cNvPr>
            <p:cNvCxnSpPr/>
            <p:nvPr/>
          </p:nvCxnSpPr>
          <p:spPr>
            <a:xfrm flipH="1" flipV="1">
              <a:off x="2964007" y="581026"/>
              <a:ext cx="9525" cy="142874"/>
            </a:xfrm>
            <a:prstGeom prst="straightConnector1">
              <a:avLst/>
            </a:prstGeom>
            <a:ln>
              <a:solidFill>
                <a:srgbClr val="92D05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Raven puščični povezovalnik 36">
              <a:extLst>
                <a:ext uri="{FF2B5EF4-FFF2-40B4-BE49-F238E27FC236}">
                  <a16:creationId xmlns:a16="http://schemas.microsoft.com/office/drawing/2014/main" id="{00000000-0008-0000-0000-000025000000}"/>
                </a:ext>
              </a:extLst>
            </p:cNvPr>
            <p:cNvCxnSpPr/>
            <p:nvPr/>
          </p:nvCxnSpPr>
          <p:spPr>
            <a:xfrm flipH="1" flipV="1">
              <a:off x="2129271" y="5295900"/>
              <a:ext cx="390527" cy="9526"/>
            </a:xfrm>
            <a:prstGeom prst="straightConnector1">
              <a:avLst/>
            </a:prstGeom>
            <a:ln>
              <a:solidFill>
                <a:srgbClr val="92D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Kolenski povezovalnik 45">
              <a:extLst>
                <a:ext uri="{FF2B5EF4-FFF2-40B4-BE49-F238E27FC236}">
                  <a16:creationId xmlns:a16="http://schemas.microsoft.com/office/drawing/2014/main" id="{00000000-0008-0000-0000-00002E000000}"/>
                </a:ext>
              </a:extLst>
            </p:cNvPr>
            <p:cNvCxnSpPr>
              <a:stCxn id="27" idx="3"/>
              <a:endCxn id="35" idx="3"/>
            </p:cNvCxnSpPr>
            <p:nvPr/>
          </p:nvCxnSpPr>
          <p:spPr>
            <a:xfrm flipH="1">
              <a:off x="5255203" y="2224088"/>
              <a:ext cx="238125" cy="3390900"/>
            </a:xfrm>
            <a:prstGeom prst="bentConnector3">
              <a:avLst>
                <a:gd name="adj1" fmla="val -96000"/>
              </a:avLst>
            </a:prstGeom>
            <a:ln>
              <a:solidFill>
                <a:srgbClr val="92D05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Raven puščični povezovalnik 49">
              <a:extLst>
                <a:ext uri="{FF2B5EF4-FFF2-40B4-BE49-F238E27FC236}">
                  <a16:creationId xmlns:a16="http://schemas.microsoft.com/office/drawing/2014/main" id="{00000000-0008-0000-0000-000032000000}"/>
                </a:ext>
              </a:extLst>
            </p:cNvPr>
            <p:cNvCxnSpPr>
              <a:cxnSpLocks/>
              <a:stCxn id="36" idx="1"/>
            </p:cNvCxnSpPr>
            <p:nvPr/>
          </p:nvCxnSpPr>
          <p:spPr>
            <a:xfrm flipH="1">
              <a:off x="2148321" y="4633913"/>
              <a:ext cx="425161" cy="442914"/>
            </a:xfrm>
            <a:prstGeom prst="straightConnector1">
              <a:avLst/>
            </a:prstGeom>
            <a:ln>
              <a:solidFill>
                <a:srgbClr val="92D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Raven puščični povezovalnik 53">
              <a:extLst>
                <a:ext uri="{FF2B5EF4-FFF2-40B4-BE49-F238E27FC236}">
                  <a16:creationId xmlns:a16="http://schemas.microsoft.com/office/drawing/2014/main" id="{00000000-0008-0000-0000-00003600000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46984" y="4734639"/>
              <a:ext cx="0" cy="285748"/>
            </a:xfrm>
            <a:prstGeom prst="straightConnector1">
              <a:avLst/>
            </a:prstGeom>
            <a:ln>
              <a:solidFill>
                <a:srgbClr val="92D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Zaobljeni pravokotnik 56">
              <a:extLst>
                <a:ext uri="{FF2B5EF4-FFF2-40B4-BE49-F238E27FC236}">
                  <a16:creationId xmlns:a16="http://schemas.microsoft.com/office/drawing/2014/main" id="{00000000-0008-0000-0000-000039000000}"/>
                </a:ext>
              </a:extLst>
            </p:cNvPr>
            <p:cNvSpPr/>
            <p:nvPr/>
          </p:nvSpPr>
          <p:spPr>
            <a:xfrm rot="16200000">
              <a:off x="-283796" y="3628377"/>
              <a:ext cx="2305050" cy="687096"/>
            </a:xfrm>
            <a:prstGeom prst="roundRect">
              <a:avLst/>
            </a:prstGeom>
            <a:solidFill>
              <a:srgbClr val="78A2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sl-SI" sz="6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Skupina za regijsko in destinacijsko spremljanje in usklajevanje strategije razvoja turizma</a:t>
              </a:r>
            </a:p>
          </p:txBody>
        </p:sp>
        <p:sp>
          <p:nvSpPr>
            <p:cNvPr id="48" name="Zaobljeni pravokotnik 58">
              <a:extLst>
                <a:ext uri="{FF2B5EF4-FFF2-40B4-BE49-F238E27FC236}">
                  <a16:creationId xmlns:a16="http://schemas.microsoft.com/office/drawing/2014/main" id="{00000000-0008-0000-0000-00003B000000}"/>
                </a:ext>
              </a:extLst>
            </p:cNvPr>
            <p:cNvSpPr/>
            <p:nvPr/>
          </p:nvSpPr>
          <p:spPr>
            <a:xfrm>
              <a:off x="4449042" y="4467223"/>
              <a:ext cx="806161" cy="34290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sl-SI" sz="500" b="1" baseline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Društva in zveze</a:t>
              </a:r>
            </a:p>
          </p:txBody>
        </p:sp>
        <p:cxnSp>
          <p:nvCxnSpPr>
            <p:cNvPr id="49" name="Raven puščični povezovalnik 69">
              <a:extLst>
                <a:ext uri="{FF2B5EF4-FFF2-40B4-BE49-F238E27FC236}">
                  <a16:creationId xmlns:a16="http://schemas.microsoft.com/office/drawing/2014/main" id="{00000000-0008-0000-0000-000046000000}"/>
                </a:ext>
              </a:extLst>
            </p:cNvPr>
            <p:cNvCxnSpPr>
              <a:cxnSpLocks/>
              <a:stCxn id="36" idx="1"/>
            </p:cNvCxnSpPr>
            <p:nvPr/>
          </p:nvCxnSpPr>
          <p:spPr>
            <a:xfrm flipH="1" flipV="1">
              <a:off x="2319771" y="4572001"/>
              <a:ext cx="253711" cy="61911"/>
            </a:xfrm>
            <a:prstGeom prst="straightConnector1">
              <a:avLst/>
            </a:prstGeom>
            <a:ln>
              <a:solidFill>
                <a:srgbClr val="92D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Raven puščični povezovalnik 78">
              <a:extLst>
                <a:ext uri="{FF2B5EF4-FFF2-40B4-BE49-F238E27FC236}">
                  <a16:creationId xmlns:a16="http://schemas.microsoft.com/office/drawing/2014/main" id="{00000000-0008-0000-0000-00004F000000}"/>
                </a:ext>
              </a:extLst>
            </p:cNvPr>
            <p:cNvCxnSpPr/>
            <p:nvPr/>
          </p:nvCxnSpPr>
          <p:spPr>
            <a:xfrm flipV="1">
              <a:off x="4271530" y="3324225"/>
              <a:ext cx="0" cy="466725"/>
            </a:xfrm>
            <a:prstGeom prst="straightConnector1">
              <a:avLst/>
            </a:prstGeom>
            <a:ln>
              <a:solidFill>
                <a:srgbClr val="92D050"/>
              </a:solidFill>
              <a:prstDash val="sys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Raven puščični povezovalnik 82">
              <a:extLst>
                <a:ext uri="{FF2B5EF4-FFF2-40B4-BE49-F238E27FC236}">
                  <a16:creationId xmlns:a16="http://schemas.microsoft.com/office/drawing/2014/main" id="{00000000-0008-0000-0000-000053000000}"/>
                </a:ext>
              </a:extLst>
            </p:cNvPr>
            <p:cNvCxnSpPr>
              <a:stCxn id="27" idx="0"/>
            </p:cNvCxnSpPr>
            <p:nvPr/>
          </p:nvCxnSpPr>
          <p:spPr>
            <a:xfrm flipV="1">
              <a:off x="4371543" y="1609725"/>
              <a:ext cx="1298" cy="171450"/>
            </a:xfrm>
            <a:prstGeom prst="straightConnector1">
              <a:avLst/>
            </a:prstGeom>
            <a:ln>
              <a:solidFill>
                <a:srgbClr val="92D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Raven puščični povezovalnik 88">
              <a:extLst>
                <a:ext uri="{FF2B5EF4-FFF2-40B4-BE49-F238E27FC236}">
                  <a16:creationId xmlns:a16="http://schemas.microsoft.com/office/drawing/2014/main" id="{00000000-0008-0000-0000-000059000000}"/>
                </a:ext>
              </a:extLst>
            </p:cNvPr>
            <p:cNvCxnSpPr/>
            <p:nvPr/>
          </p:nvCxnSpPr>
          <p:spPr>
            <a:xfrm flipV="1">
              <a:off x="1317048" y="1590676"/>
              <a:ext cx="253712" cy="219074"/>
            </a:xfrm>
            <a:prstGeom prst="straightConnector1">
              <a:avLst/>
            </a:prstGeom>
            <a:ln>
              <a:solidFill>
                <a:srgbClr val="92D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Kolenski povezovalnik 91">
              <a:extLst>
                <a:ext uri="{FF2B5EF4-FFF2-40B4-BE49-F238E27FC236}">
                  <a16:creationId xmlns:a16="http://schemas.microsoft.com/office/drawing/2014/main" id="{00000000-0008-0000-0000-00005C000000}"/>
                </a:ext>
              </a:extLst>
            </p:cNvPr>
            <p:cNvCxnSpPr>
              <a:stCxn id="34" idx="2"/>
              <a:endCxn id="35" idx="2"/>
            </p:cNvCxnSpPr>
            <p:nvPr/>
          </p:nvCxnSpPr>
          <p:spPr>
            <a:xfrm rot="16200000" flipH="1">
              <a:off x="3885768" y="5618451"/>
              <a:ext cx="9525" cy="1364672"/>
            </a:xfrm>
            <a:prstGeom prst="bentConnector3">
              <a:avLst>
                <a:gd name="adj1" fmla="val 1300000"/>
              </a:avLst>
            </a:prstGeom>
            <a:ln>
              <a:solidFill>
                <a:srgbClr val="92D050"/>
              </a:solidFill>
              <a:prstDash val="sys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Zaobljeni pravokotnik 96">
              <a:extLst>
                <a:ext uri="{FF2B5EF4-FFF2-40B4-BE49-F238E27FC236}">
                  <a16:creationId xmlns:a16="http://schemas.microsoft.com/office/drawing/2014/main" id="{00000000-0008-0000-0000-000061000000}"/>
                </a:ext>
              </a:extLst>
            </p:cNvPr>
            <p:cNvSpPr/>
            <p:nvPr/>
          </p:nvSpPr>
          <p:spPr>
            <a:xfrm>
              <a:off x="47625" y="7096125"/>
              <a:ext cx="5947064" cy="438150"/>
            </a:xfrm>
            <a:prstGeom prst="roundRect">
              <a:avLst>
                <a:gd name="adj" fmla="val 34404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sl-SI" sz="900" dirty="0">
                  <a:latin typeface="Arial" panose="020B0604020202020204" pitchFamily="34" charset="0"/>
                  <a:cs typeface="Arial" panose="020B0604020202020204" pitchFamily="34" charset="0"/>
                </a:rPr>
                <a:t>Turistična</a:t>
              </a:r>
              <a:r>
                <a:rPr lang="sl-SI" sz="900" baseline="0" dirty="0">
                  <a:latin typeface="Arial" panose="020B0604020202020204" pitchFamily="34" charset="0"/>
                  <a:cs typeface="Arial" panose="020B0604020202020204" pitchFamily="34" charset="0"/>
                </a:rPr>
                <a:t> podoba, produkti in doživetja Slovenije </a:t>
              </a:r>
            </a:p>
            <a:p>
              <a:pPr algn="ctr"/>
              <a:r>
                <a:rPr lang="sl-SI" sz="900" baseline="0" dirty="0">
                  <a:latin typeface="Arial" panose="020B0604020202020204" pitchFamily="34" charset="0"/>
                  <a:cs typeface="Arial" panose="020B0604020202020204" pitchFamily="34" charset="0"/>
                </a:rPr>
                <a:t>z višjo dodano vrednostjo</a:t>
              </a:r>
              <a:endParaRPr lang="sl-SI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Zaobljeni pravokotnik 97">
              <a:extLst>
                <a:ext uri="{FF2B5EF4-FFF2-40B4-BE49-F238E27FC236}">
                  <a16:creationId xmlns:a16="http://schemas.microsoft.com/office/drawing/2014/main" id="{00000000-0008-0000-0000-000062000000}"/>
                </a:ext>
              </a:extLst>
            </p:cNvPr>
            <p:cNvSpPr/>
            <p:nvPr/>
          </p:nvSpPr>
          <p:spPr>
            <a:xfrm>
              <a:off x="57150" y="7734300"/>
              <a:ext cx="5947064" cy="438150"/>
            </a:xfrm>
            <a:prstGeom prst="roundRect">
              <a:avLst>
                <a:gd name="adj" fmla="val 34404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sl-SI" sz="1000">
                  <a:latin typeface="Arial" panose="020B0604020202020204" pitchFamily="34" charset="0"/>
                  <a:cs typeface="Arial" panose="020B0604020202020204" pitchFamily="34" charset="0"/>
                </a:rPr>
                <a:t>Turistični segmenti in trgi slovenskega</a:t>
              </a:r>
              <a:r>
                <a:rPr lang="sl-SI" sz="1000" baseline="0">
                  <a:latin typeface="Arial" panose="020B0604020202020204" pitchFamily="34" charset="0"/>
                  <a:cs typeface="Arial" panose="020B0604020202020204" pitchFamily="34" charset="0"/>
                </a:rPr>
                <a:t> turizma</a:t>
              </a:r>
              <a:endParaRPr lang="sl-SI" sz="1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Puščica dol 98">
              <a:extLst>
                <a:ext uri="{FF2B5EF4-FFF2-40B4-BE49-F238E27FC236}">
                  <a16:creationId xmlns:a16="http://schemas.microsoft.com/office/drawing/2014/main" id="{00000000-0008-0000-0000-000063000000}"/>
                </a:ext>
              </a:extLst>
            </p:cNvPr>
            <p:cNvSpPr/>
            <p:nvPr/>
          </p:nvSpPr>
          <p:spPr>
            <a:xfrm>
              <a:off x="1799361" y="6810374"/>
              <a:ext cx="2481695" cy="371478"/>
            </a:xfrm>
            <a:prstGeom prst="downArrow">
              <a:avLst/>
            </a:prstGeom>
            <a:solidFill>
              <a:srgbClr val="78A2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sl-SI" sz="800"/>
            </a:p>
          </p:txBody>
        </p:sp>
        <p:sp>
          <p:nvSpPr>
            <p:cNvPr id="57" name="Puščica dol 99">
              <a:extLst>
                <a:ext uri="{FF2B5EF4-FFF2-40B4-BE49-F238E27FC236}">
                  <a16:creationId xmlns:a16="http://schemas.microsoft.com/office/drawing/2014/main" id="{00000000-0008-0000-0000-000064000000}"/>
                </a:ext>
              </a:extLst>
            </p:cNvPr>
            <p:cNvSpPr/>
            <p:nvPr/>
          </p:nvSpPr>
          <p:spPr>
            <a:xfrm>
              <a:off x="1837461" y="7548563"/>
              <a:ext cx="2481695" cy="300040"/>
            </a:xfrm>
            <a:prstGeom prst="downArrow">
              <a:avLst/>
            </a:prstGeom>
            <a:solidFill>
              <a:srgbClr val="78A2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sl-SI" sz="800"/>
            </a:p>
          </p:txBody>
        </p:sp>
        <p:cxnSp>
          <p:nvCxnSpPr>
            <p:cNvPr id="58" name="Kolenski povezovalnik 100">
              <a:extLst>
                <a:ext uri="{FF2B5EF4-FFF2-40B4-BE49-F238E27FC236}">
                  <a16:creationId xmlns:a16="http://schemas.microsoft.com/office/drawing/2014/main" id="{00000000-0008-0000-0000-000065000000}"/>
                </a:ext>
              </a:extLst>
            </p:cNvPr>
            <p:cNvCxnSpPr>
              <a:stCxn id="23" idx="3"/>
              <a:endCxn id="29" idx="3"/>
            </p:cNvCxnSpPr>
            <p:nvPr/>
          </p:nvCxnSpPr>
          <p:spPr>
            <a:xfrm>
              <a:off x="5455228" y="433388"/>
              <a:ext cx="57149" cy="2638425"/>
            </a:xfrm>
            <a:prstGeom prst="bentConnector3">
              <a:avLst>
                <a:gd name="adj1" fmla="val 600009"/>
              </a:avLst>
            </a:prstGeom>
            <a:ln>
              <a:solidFill>
                <a:srgbClr val="92D05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Kolenski povezovalnik 109">
              <a:extLst>
                <a:ext uri="{FF2B5EF4-FFF2-40B4-BE49-F238E27FC236}">
                  <a16:creationId xmlns:a16="http://schemas.microsoft.com/office/drawing/2014/main" id="{00000000-0008-0000-0000-00006E000000}"/>
                </a:ext>
              </a:extLst>
            </p:cNvPr>
            <p:cNvCxnSpPr>
              <a:stCxn id="28" idx="2"/>
            </p:cNvCxnSpPr>
            <p:nvPr/>
          </p:nvCxnSpPr>
          <p:spPr>
            <a:xfrm rot="16200000" flipH="1">
              <a:off x="2173434" y="2832388"/>
              <a:ext cx="1266825" cy="936047"/>
            </a:xfrm>
            <a:prstGeom prst="bentConnector3">
              <a:avLst>
                <a:gd name="adj1" fmla="val 59774"/>
              </a:avLst>
            </a:prstGeom>
            <a:ln>
              <a:solidFill>
                <a:srgbClr val="92D05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31707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Freeform 365">
            <a:extLst>
              <a:ext uri="{FF2B5EF4-FFF2-40B4-BE49-F238E27FC236}">
                <a16:creationId xmlns:a16="http://schemas.microsoft.com/office/drawing/2014/main" id="{AA5A6EB7-75D6-4286-9401-A7345BD46D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12783" y="441472"/>
            <a:ext cx="421577" cy="432179"/>
          </a:xfrm>
          <a:custGeom>
            <a:avLst/>
            <a:gdLst>
              <a:gd name="T0" fmla="*/ 1169 w 2330"/>
              <a:gd name="T1" fmla="*/ 0 h 2313"/>
              <a:gd name="T2" fmla="*/ 1169 w 2330"/>
              <a:gd name="T3" fmla="*/ 0 h 2313"/>
              <a:gd name="T4" fmla="*/ 1453 w 2330"/>
              <a:gd name="T5" fmla="*/ 189 h 2313"/>
              <a:gd name="T6" fmla="*/ 1461 w 2330"/>
              <a:gd name="T7" fmla="*/ 189 h 2313"/>
              <a:gd name="T8" fmla="*/ 1796 w 2330"/>
              <a:gd name="T9" fmla="*/ 189 h 2313"/>
              <a:gd name="T10" fmla="*/ 1805 w 2330"/>
              <a:gd name="T11" fmla="*/ 189 h 2313"/>
              <a:gd name="T12" fmla="*/ 1943 w 2330"/>
              <a:gd name="T13" fmla="*/ 498 h 2313"/>
              <a:gd name="T14" fmla="*/ 1951 w 2330"/>
              <a:gd name="T15" fmla="*/ 507 h 2313"/>
              <a:gd name="T16" fmla="*/ 2235 w 2330"/>
              <a:gd name="T17" fmla="*/ 688 h 2313"/>
              <a:gd name="T18" fmla="*/ 2235 w 2330"/>
              <a:gd name="T19" fmla="*/ 696 h 2313"/>
              <a:gd name="T20" fmla="*/ 2192 w 2330"/>
              <a:gd name="T21" fmla="*/ 1031 h 2313"/>
              <a:gd name="T22" fmla="*/ 2192 w 2330"/>
              <a:gd name="T23" fmla="*/ 1040 h 2313"/>
              <a:gd name="T24" fmla="*/ 2329 w 2330"/>
              <a:gd name="T25" fmla="*/ 1349 h 2313"/>
              <a:gd name="T26" fmla="*/ 2329 w 2330"/>
              <a:gd name="T27" fmla="*/ 1349 h 2313"/>
              <a:gd name="T28" fmla="*/ 2106 w 2330"/>
              <a:gd name="T29" fmla="*/ 1607 h 2313"/>
              <a:gd name="T30" fmla="*/ 2106 w 2330"/>
              <a:gd name="T31" fmla="*/ 1616 h 2313"/>
              <a:gd name="T32" fmla="*/ 2054 w 2330"/>
              <a:gd name="T33" fmla="*/ 1951 h 2313"/>
              <a:gd name="T34" fmla="*/ 2054 w 2330"/>
              <a:gd name="T35" fmla="*/ 1960 h 2313"/>
              <a:gd name="T36" fmla="*/ 1728 w 2330"/>
              <a:gd name="T37" fmla="*/ 2054 h 2313"/>
              <a:gd name="T38" fmla="*/ 1719 w 2330"/>
              <a:gd name="T39" fmla="*/ 2054 h 2313"/>
              <a:gd name="T40" fmla="*/ 1504 w 2330"/>
              <a:gd name="T41" fmla="*/ 2312 h 2313"/>
              <a:gd name="T42" fmla="*/ 1496 w 2330"/>
              <a:gd name="T43" fmla="*/ 2312 h 2313"/>
              <a:gd name="T44" fmla="*/ 1169 w 2330"/>
              <a:gd name="T45" fmla="*/ 2217 h 2313"/>
              <a:gd name="T46" fmla="*/ 1160 w 2330"/>
              <a:gd name="T47" fmla="*/ 2217 h 2313"/>
              <a:gd name="T48" fmla="*/ 834 w 2330"/>
              <a:gd name="T49" fmla="*/ 2312 h 2313"/>
              <a:gd name="T50" fmla="*/ 825 w 2330"/>
              <a:gd name="T51" fmla="*/ 2312 h 2313"/>
              <a:gd name="T52" fmla="*/ 610 w 2330"/>
              <a:gd name="T53" fmla="*/ 2054 h 2313"/>
              <a:gd name="T54" fmla="*/ 602 w 2330"/>
              <a:gd name="T55" fmla="*/ 2054 h 2313"/>
              <a:gd name="T56" fmla="*/ 275 w 2330"/>
              <a:gd name="T57" fmla="*/ 1960 h 2313"/>
              <a:gd name="T58" fmla="*/ 275 w 2330"/>
              <a:gd name="T59" fmla="*/ 1951 h 2313"/>
              <a:gd name="T60" fmla="*/ 223 w 2330"/>
              <a:gd name="T61" fmla="*/ 1616 h 2313"/>
              <a:gd name="T62" fmla="*/ 223 w 2330"/>
              <a:gd name="T63" fmla="*/ 1607 h 2313"/>
              <a:gd name="T64" fmla="*/ 0 w 2330"/>
              <a:gd name="T65" fmla="*/ 1349 h 2313"/>
              <a:gd name="T66" fmla="*/ 0 w 2330"/>
              <a:gd name="T67" fmla="*/ 1349 h 2313"/>
              <a:gd name="T68" fmla="*/ 137 w 2330"/>
              <a:gd name="T69" fmla="*/ 1040 h 2313"/>
              <a:gd name="T70" fmla="*/ 137 w 2330"/>
              <a:gd name="T71" fmla="*/ 1031 h 2313"/>
              <a:gd name="T72" fmla="*/ 94 w 2330"/>
              <a:gd name="T73" fmla="*/ 696 h 2313"/>
              <a:gd name="T74" fmla="*/ 94 w 2330"/>
              <a:gd name="T75" fmla="*/ 688 h 2313"/>
              <a:gd name="T76" fmla="*/ 378 w 2330"/>
              <a:gd name="T77" fmla="*/ 507 h 2313"/>
              <a:gd name="T78" fmla="*/ 387 w 2330"/>
              <a:gd name="T79" fmla="*/ 498 h 2313"/>
              <a:gd name="T80" fmla="*/ 524 w 2330"/>
              <a:gd name="T81" fmla="*/ 189 h 2313"/>
              <a:gd name="T82" fmla="*/ 533 w 2330"/>
              <a:gd name="T83" fmla="*/ 189 h 2313"/>
              <a:gd name="T84" fmla="*/ 868 w 2330"/>
              <a:gd name="T85" fmla="*/ 189 h 2313"/>
              <a:gd name="T86" fmla="*/ 877 w 2330"/>
              <a:gd name="T87" fmla="*/ 189 h 2313"/>
              <a:gd name="T88" fmla="*/ 1160 w 2330"/>
              <a:gd name="T89" fmla="*/ 0 h 2313"/>
              <a:gd name="T90" fmla="*/ 1169 w 2330"/>
              <a:gd name="T91" fmla="*/ 0 h 23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330" h="2313">
                <a:moveTo>
                  <a:pt x="1169" y="0"/>
                </a:moveTo>
                <a:lnTo>
                  <a:pt x="1169" y="0"/>
                </a:lnTo>
                <a:cubicBezTo>
                  <a:pt x="1453" y="189"/>
                  <a:pt x="1453" y="189"/>
                  <a:pt x="1453" y="189"/>
                </a:cubicBezTo>
                <a:lnTo>
                  <a:pt x="1461" y="189"/>
                </a:lnTo>
                <a:cubicBezTo>
                  <a:pt x="1796" y="189"/>
                  <a:pt x="1796" y="189"/>
                  <a:pt x="1796" y="189"/>
                </a:cubicBezTo>
                <a:cubicBezTo>
                  <a:pt x="1805" y="189"/>
                  <a:pt x="1805" y="189"/>
                  <a:pt x="1805" y="189"/>
                </a:cubicBezTo>
                <a:cubicBezTo>
                  <a:pt x="1943" y="498"/>
                  <a:pt x="1943" y="498"/>
                  <a:pt x="1943" y="498"/>
                </a:cubicBezTo>
                <a:lnTo>
                  <a:pt x="1951" y="507"/>
                </a:lnTo>
                <a:cubicBezTo>
                  <a:pt x="2235" y="688"/>
                  <a:pt x="2235" y="688"/>
                  <a:pt x="2235" y="688"/>
                </a:cubicBezTo>
                <a:lnTo>
                  <a:pt x="2235" y="696"/>
                </a:lnTo>
                <a:cubicBezTo>
                  <a:pt x="2192" y="1031"/>
                  <a:pt x="2192" y="1031"/>
                  <a:pt x="2192" y="1031"/>
                </a:cubicBezTo>
                <a:cubicBezTo>
                  <a:pt x="2192" y="1031"/>
                  <a:pt x="2192" y="1031"/>
                  <a:pt x="2192" y="1040"/>
                </a:cubicBezTo>
                <a:cubicBezTo>
                  <a:pt x="2329" y="1349"/>
                  <a:pt x="2329" y="1349"/>
                  <a:pt x="2329" y="1349"/>
                </a:cubicBezTo>
                <a:lnTo>
                  <a:pt x="2329" y="1349"/>
                </a:lnTo>
                <a:cubicBezTo>
                  <a:pt x="2106" y="1607"/>
                  <a:pt x="2106" y="1607"/>
                  <a:pt x="2106" y="1607"/>
                </a:cubicBezTo>
                <a:lnTo>
                  <a:pt x="2106" y="1616"/>
                </a:lnTo>
                <a:cubicBezTo>
                  <a:pt x="2054" y="1951"/>
                  <a:pt x="2054" y="1951"/>
                  <a:pt x="2054" y="1951"/>
                </a:cubicBezTo>
                <a:cubicBezTo>
                  <a:pt x="2054" y="1951"/>
                  <a:pt x="2054" y="1951"/>
                  <a:pt x="2054" y="1960"/>
                </a:cubicBezTo>
                <a:cubicBezTo>
                  <a:pt x="1728" y="2054"/>
                  <a:pt x="1728" y="2054"/>
                  <a:pt x="1728" y="2054"/>
                </a:cubicBezTo>
                <a:cubicBezTo>
                  <a:pt x="1728" y="2054"/>
                  <a:pt x="1728" y="2054"/>
                  <a:pt x="1719" y="2054"/>
                </a:cubicBezTo>
                <a:cubicBezTo>
                  <a:pt x="1504" y="2312"/>
                  <a:pt x="1504" y="2312"/>
                  <a:pt x="1504" y="2312"/>
                </a:cubicBezTo>
                <a:cubicBezTo>
                  <a:pt x="1496" y="2312"/>
                  <a:pt x="1496" y="2312"/>
                  <a:pt x="1496" y="2312"/>
                </a:cubicBezTo>
                <a:cubicBezTo>
                  <a:pt x="1169" y="2217"/>
                  <a:pt x="1169" y="2217"/>
                  <a:pt x="1169" y="2217"/>
                </a:cubicBezTo>
                <a:lnTo>
                  <a:pt x="1160" y="2217"/>
                </a:lnTo>
                <a:cubicBezTo>
                  <a:pt x="834" y="2312"/>
                  <a:pt x="834" y="2312"/>
                  <a:pt x="834" y="2312"/>
                </a:cubicBezTo>
                <a:cubicBezTo>
                  <a:pt x="834" y="2312"/>
                  <a:pt x="834" y="2312"/>
                  <a:pt x="825" y="2312"/>
                </a:cubicBezTo>
                <a:cubicBezTo>
                  <a:pt x="610" y="2054"/>
                  <a:pt x="610" y="2054"/>
                  <a:pt x="610" y="2054"/>
                </a:cubicBezTo>
                <a:cubicBezTo>
                  <a:pt x="602" y="2054"/>
                  <a:pt x="602" y="2054"/>
                  <a:pt x="602" y="2054"/>
                </a:cubicBezTo>
                <a:cubicBezTo>
                  <a:pt x="275" y="1960"/>
                  <a:pt x="275" y="1960"/>
                  <a:pt x="275" y="1960"/>
                </a:cubicBezTo>
                <a:cubicBezTo>
                  <a:pt x="275" y="1951"/>
                  <a:pt x="275" y="1951"/>
                  <a:pt x="275" y="1951"/>
                </a:cubicBezTo>
                <a:cubicBezTo>
                  <a:pt x="223" y="1616"/>
                  <a:pt x="223" y="1616"/>
                  <a:pt x="223" y="1616"/>
                </a:cubicBezTo>
                <a:lnTo>
                  <a:pt x="223" y="1607"/>
                </a:lnTo>
                <a:cubicBezTo>
                  <a:pt x="0" y="1349"/>
                  <a:pt x="0" y="1349"/>
                  <a:pt x="0" y="1349"/>
                </a:cubicBezTo>
                <a:lnTo>
                  <a:pt x="0" y="1349"/>
                </a:lnTo>
                <a:cubicBezTo>
                  <a:pt x="137" y="1040"/>
                  <a:pt x="137" y="1040"/>
                  <a:pt x="137" y="1040"/>
                </a:cubicBezTo>
                <a:cubicBezTo>
                  <a:pt x="137" y="1031"/>
                  <a:pt x="137" y="1031"/>
                  <a:pt x="137" y="1031"/>
                </a:cubicBezTo>
                <a:cubicBezTo>
                  <a:pt x="94" y="696"/>
                  <a:pt x="94" y="696"/>
                  <a:pt x="94" y="696"/>
                </a:cubicBezTo>
                <a:lnTo>
                  <a:pt x="94" y="688"/>
                </a:lnTo>
                <a:cubicBezTo>
                  <a:pt x="378" y="507"/>
                  <a:pt x="378" y="507"/>
                  <a:pt x="378" y="507"/>
                </a:cubicBezTo>
                <a:cubicBezTo>
                  <a:pt x="378" y="507"/>
                  <a:pt x="378" y="498"/>
                  <a:pt x="387" y="498"/>
                </a:cubicBezTo>
                <a:cubicBezTo>
                  <a:pt x="524" y="189"/>
                  <a:pt x="524" y="189"/>
                  <a:pt x="524" y="189"/>
                </a:cubicBezTo>
                <a:cubicBezTo>
                  <a:pt x="524" y="189"/>
                  <a:pt x="524" y="189"/>
                  <a:pt x="533" y="189"/>
                </a:cubicBezTo>
                <a:cubicBezTo>
                  <a:pt x="868" y="189"/>
                  <a:pt x="868" y="189"/>
                  <a:pt x="868" y="189"/>
                </a:cubicBezTo>
                <a:lnTo>
                  <a:pt x="877" y="189"/>
                </a:lnTo>
                <a:cubicBezTo>
                  <a:pt x="1160" y="0"/>
                  <a:pt x="1160" y="0"/>
                  <a:pt x="1160" y="0"/>
                </a:cubicBezTo>
                <a:lnTo>
                  <a:pt x="1169" y="0"/>
                </a:lnTo>
              </a:path>
            </a:pathLst>
          </a:custGeom>
          <a:solidFill>
            <a:srgbClr val="3399FF"/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sl-SI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s-MX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Polje z besedilom 18">
            <a:extLst>
              <a:ext uri="{FF2B5EF4-FFF2-40B4-BE49-F238E27FC236}">
                <a16:creationId xmlns:a16="http://schemas.microsoft.com/office/drawing/2014/main" id="{145837DA-057C-4B02-B6DF-109877A482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757" y="6340079"/>
            <a:ext cx="864394" cy="783431"/>
          </a:xfrm>
          <a:prstGeom prst="rect">
            <a:avLst/>
          </a:prstGeom>
          <a:solidFill>
            <a:srgbClr val="E2EFD9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sl-SI" altLang="sl-SI" sz="750">
                <a:latin typeface="Arial" panose="020B0604020202020204" pitchFamily="34" charset="0"/>
                <a:ea typeface="Calibri" panose="020F0502020204030204" pitchFamily="34" charset="0"/>
              </a:rPr>
              <a:t>2.posvetovalna skupina za gospodarski sektor in podjetništvo</a:t>
            </a:r>
            <a:endParaRPr lang="sl-SI" altLang="sl-SI">
              <a:latin typeface="Arial" panose="020B0604020202020204" pitchFamily="34" charset="0"/>
            </a:endParaRPr>
          </a:p>
        </p:txBody>
      </p:sp>
      <p:sp>
        <p:nvSpPr>
          <p:cNvPr id="19" name="Freeform 240">
            <a:extLst>
              <a:ext uri="{FF2B5EF4-FFF2-40B4-BE49-F238E27FC236}">
                <a16:creationId xmlns:a16="http://schemas.microsoft.com/office/drawing/2014/main" id="{050E0C54-0544-403E-BAC7-17D4331C26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8526" y="806872"/>
            <a:ext cx="1099270" cy="3993728"/>
          </a:xfrm>
          <a:custGeom>
            <a:avLst/>
            <a:gdLst>
              <a:gd name="T0" fmla="*/ 1479 w 2950"/>
              <a:gd name="T1" fmla="*/ 0 h 7025"/>
              <a:gd name="T2" fmla="*/ 9 w 2950"/>
              <a:gd name="T3" fmla="*/ 846 h 7025"/>
              <a:gd name="T4" fmla="*/ 9 w 2950"/>
              <a:gd name="T5" fmla="*/ 872 h 7025"/>
              <a:gd name="T6" fmla="*/ 0 w 2950"/>
              <a:gd name="T7" fmla="*/ 872 h 7025"/>
              <a:gd name="T8" fmla="*/ 0 w 2950"/>
              <a:gd name="T9" fmla="*/ 7024 h 7025"/>
              <a:gd name="T10" fmla="*/ 2949 w 2950"/>
              <a:gd name="T11" fmla="*/ 7024 h 7025"/>
              <a:gd name="T12" fmla="*/ 2949 w 2950"/>
              <a:gd name="T13" fmla="*/ 2546 h 7025"/>
              <a:gd name="T14" fmla="*/ 2949 w 2950"/>
              <a:gd name="T15" fmla="*/ 872 h 7025"/>
              <a:gd name="T16" fmla="*/ 2949 w 2950"/>
              <a:gd name="T17" fmla="*/ 846 h 7025"/>
              <a:gd name="T18" fmla="*/ 1479 w 2950"/>
              <a:gd name="T19" fmla="*/ 0 h 70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950" h="7025">
                <a:moveTo>
                  <a:pt x="1479" y="0"/>
                </a:moveTo>
                <a:lnTo>
                  <a:pt x="9" y="846"/>
                </a:lnTo>
                <a:lnTo>
                  <a:pt x="9" y="872"/>
                </a:lnTo>
                <a:lnTo>
                  <a:pt x="0" y="872"/>
                </a:lnTo>
                <a:lnTo>
                  <a:pt x="0" y="7024"/>
                </a:lnTo>
                <a:lnTo>
                  <a:pt x="2949" y="7024"/>
                </a:lnTo>
                <a:lnTo>
                  <a:pt x="2949" y="2546"/>
                </a:lnTo>
                <a:lnTo>
                  <a:pt x="2949" y="872"/>
                </a:lnTo>
                <a:lnTo>
                  <a:pt x="2949" y="846"/>
                </a:lnTo>
                <a:lnTo>
                  <a:pt x="1479" y="0"/>
                </a:lnTo>
              </a:path>
            </a:pathLst>
          </a:custGeom>
          <a:solidFill>
            <a:schemeClr val="bg1">
              <a:lumMod val="95000"/>
            </a:schemeClr>
          </a:solidFill>
          <a:ln w="38100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pPr defTabSz="685663"/>
            <a:endParaRPr lang="es-MX">
              <a:solidFill>
                <a:srgbClr val="999999"/>
              </a:solidFill>
              <a:latin typeface="Calibri" panose="020F0502020204030204"/>
            </a:endParaRPr>
          </a:p>
        </p:txBody>
      </p:sp>
      <p:sp>
        <p:nvSpPr>
          <p:cNvPr id="21" name="Freeform 241">
            <a:extLst>
              <a:ext uri="{FF2B5EF4-FFF2-40B4-BE49-F238E27FC236}">
                <a16:creationId xmlns:a16="http://schemas.microsoft.com/office/drawing/2014/main" id="{92724FAA-DFFE-4005-979B-EC0E3ADC67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33412" y="806872"/>
            <a:ext cx="1146124" cy="3993728"/>
          </a:xfrm>
          <a:custGeom>
            <a:avLst/>
            <a:gdLst>
              <a:gd name="T0" fmla="*/ 2949 w 2950"/>
              <a:gd name="T1" fmla="*/ 872 h 7025"/>
              <a:gd name="T2" fmla="*/ 2949 w 2950"/>
              <a:gd name="T3" fmla="*/ 846 h 7025"/>
              <a:gd name="T4" fmla="*/ 1479 w 2950"/>
              <a:gd name="T5" fmla="*/ 0 h 7025"/>
              <a:gd name="T6" fmla="*/ 9 w 2950"/>
              <a:gd name="T7" fmla="*/ 846 h 7025"/>
              <a:gd name="T8" fmla="*/ 9 w 2950"/>
              <a:gd name="T9" fmla="*/ 872 h 7025"/>
              <a:gd name="T10" fmla="*/ 0 w 2950"/>
              <a:gd name="T11" fmla="*/ 872 h 7025"/>
              <a:gd name="T12" fmla="*/ 0 w 2950"/>
              <a:gd name="T13" fmla="*/ 7024 h 7025"/>
              <a:gd name="T14" fmla="*/ 2949 w 2950"/>
              <a:gd name="T15" fmla="*/ 7024 h 7025"/>
              <a:gd name="T16" fmla="*/ 2949 w 2950"/>
              <a:gd name="T17" fmla="*/ 872 h 70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50" h="7025">
                <a:moveTo>
                  <a:pt x="2949" y="872"/>
                </a:moveTo>
                <a:lnTo>
                  <a:pt x="2949" y="846"/>
                </a:lnTo>
                <a:lnTo>
                  <a:pt x="1479" y="0"/>
                </a:lnTo>
                <a:lnTo>
                  <a:pt x="9" y="846"/>
                </a:lnTo>
                <a:lnTo>
                  <a:pt x="9" y="872"/>
                </a:lnTo>
                <a:lnTo>
                  <a:pt x="0" y="872"/>
                </a:lnTo>
                <a:lnTo>
                  <a:pt x="0" y="7024"/>
                </a:lnTo>
                <a:lnTo>
                  <a:pt x="2949" y="7024"/>
                </a:lnTo>
                <a:lnTo>
                  <a:pt x="2949" y="872"/>
                </a:lnTo>
              </a:path>
            </a:pathLst>
          </a:custGeom>
          <a:solidFill>
            <a:schemeClr val="bg1">
              <a:lumMod val="95000"/>
            </a:schemeClr>
          </a:solidFill>
          <a:ln w="38100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pPr defTabSz="685663"/>
            <a:endParaRPr lang="es-MX">
              <a:solidFill>
                <a:srgbClr val="999999"/>
              </a:solidFill>
              <a:latin typeface="Calibri" panose="020F0502020204030204"/>
            </a:endParaRPr>
          </a:p>
        </p:txBody>
      </p:sp>
      <p:sp>
        <p:nvSpPr>
          <p:cNvPr id="22" name="Freeform 242">
            <a:extLst>
              <a:ext uri="{FF2B5EF4-FFF2-40B4-BE49-F238E27FC236}">
                <a16:creationId xmlns:a16="http://schemas.microsoft.com/office/drawing/2014/main" id="{AAB5221E-8616-4B44-8D81-63DDD2B6DB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6622" y="806872"/>
            <a:ext cx="1114249" cy="3993728"/>
          </a:xfrm>
          <a:custGeom>
            <a:avLst/>
            <a:gdLst>
              <a:gd name="T0" fmla="*/ 1478 w 2950"/>
              <a:gd name="T1" fmla="*/ 0 h 7025"/>
              <a:gd name="T2" fmla="*/ 8 w 2950"/>
              <a:gd name="T3" fmla="*/ 846 h 7025"/>
              <a:gd name="T4" fmla="*/ 8 w 2950"/>
              <a:gd name="T5" fmla="*/ 872 h 7025"/>
              <a:gd name="T6" fmla="*/ 0 w 2950"/>
              <a:gd name="T7" fmla="*/ 872 h 7025"/>
              <a:gd name="T8" fmla="*/ 0 w 2950"/>
              <a:gd name="T9" fmla="*/ 7024 h 7025"/>
              <a:gd name="T10" fmla="*/ 2949 w 2950"/>
              <a:gd name="T11" fmla="*/ 7024 h 7025"/>
              <a:gd name="T12" fmla="*/ 2949 w 2950"/>
              <a:gd name="T13" fmla="*/ 2546 h 7025"/>
              <a:gd name="T14" fmla="*/ 2949 w 2950"/>
              <a:gd name="T15" fmla="*/ 872 h 7025"/>
              <a:gd name="T16" fmla="*/ 2949 w 2950"/>
              <a:gd name="T17" fmla="*/ 846 h 7025"/>
              <a:gd name="T18" fmla="*/ 1478 w 2950"/>
              <a:gd name="T19" fmla="*/ 0 h 70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950" h="7025">
                <a:moveTo>
                  <a:pt x="1478" y="0"/>
                </a:moveTo>
                <a:lnTo>
                  <a:pt x="8" y="846"/>
                </a:lnTo>
                <a:lnTo>
                  <a:pt x="8" y="872"/>
                </a:lnTo>
                <a:lnTo>
                  <a:pt x="0" y="872"/>
                </a:lnTo>
                <a:lnTo>
                  <a:pt x="0" y="7024"/>
                </a:lnTo>
                <a:lnTo>
                  <a:pt x="2949" y="7024"/>
                </a:lnTo>
                <a:lnTo>
                  <a:pt x="2949" y="2546"/>
                </a:lnTo>
                <a:lnTo>
                  <a:pt x="2949" y="872"/>
                </a:lnTo>
                <a:lnTo>
                  <a:pt x="2949" y="846"/>
                </a:lnTo>
                <a:lnTo>
                  <a:pt x="1478" y="0"/>
                </a:lnTo>
              </a:path>
            </a:pathLst>
          </a:custGeom>
          <a:solidFill>
            <a:schemeClr val="bg1">
              <a:lumMod val="95000"/>
            </a:schemeClr>
          </a:solidFill>
          <a:ln w="38100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pPr defTabSz="685663"/>
            <a:endParaRPr lang="es-MX">
              <a:solidFill>
                <a:srgbClr val="999999"/>
              </a:solidFill>
              <a:latin typeface="Calibri" panose="020F0502020204030204"/>
            </a:endParaRPr>
          </a:p>
        </p:txBody>
      </p:sp>
      <p:sp>
        <p:nvSpPr>
          <p:cNvPr id="23" name="Freeform 243">
            <a:extLst>
              <a:ext uri="{FF2B5EF4-FFF2-40B4-BE49-F238E27FC236}">
                <a16:creationId xmlns:a16="http://schemas.microsoft.com/office/drawing/2014/main" id="{140AACE5-1F8A-4917-8C7B-C888AAE17A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77604" y="1098505"/>
            <a:ext cx="1025738" cy="3645751"/>
          </a:xfrm>
          <a:custGeom>
            <a:avLst/>
            <a:gdLst>
              <a:gd name="T0" fmla="*/ 1478 w 2949"/>
              <a:gd name="T1" fmla="*/ 0 h 7025"/>
              <a:gd name="T2" fmla="*/ 0 w 2949"/>
              <a:gd name="T3" fmla="*/ 846 h 7025"/>
              <a:gd name="T4" fmla="*/ 0 w 2949"/>
              <a:gd name="T5" fmla="*/ 872 h 7025"/>
              <a:gd name="T6" fmla="*/ 0 w 2949"/>
              <a:gd name="T7" fmla="*/ 872 h 7025"/>
              <a:gd name="T8" fmla="*/ 0 w 2949"/>
              <a:gd name="T9" fmla="*/ 7024 h 7025"/>
              <a:gd name="T10" fmla="*/ 2948 w 2949"/>
              <a:gd name="T11" fmla="*/ 7024 h 7025"/>
              <a:gd name="T12" fmla="*/ 2948 w 2949"/>
              <a:gd name="T13" fmla="*/ 2546 h 7025"/>
              <a:gd name="T14" fmla="*/ 2948 w 2949"/>
              <a:gd name="T15" fmla="*/ 872 h 7025"/>
              <a:gd name="T16" fmla="*/ 2948 w 2949"/>
              <a:gd name="T17" fmla="*/ 846 h 7025"/>
              <a:gd name="T18" fmla="*/ 1478 w 2949"/>
              <a:gd name="T19" fmla="*/ 0 h 70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949" h="7025">
                <a:moveTo>
                  <a:pt x="1478" y="0"/>
                </a:moveTo>
                <a:lnTo>
                  <a:pt x="0" y="846"/>
                </a:lnTo>
                <a:lnTo>
                  <a:pt x="0" y="872"/>
                </a:lnTo>
                <a:lnTo>
                  <a:pt x="0" y="872"/>
                </a:lnTo>
                <a:lnTo>
                  <a:pt x="0" y="7024"/>
                </a:lnTo>
                <a:lnTo>
                  <a:pt x="2948" y="7024"/>
                </a:lnTo>
                <a:lnTo>
                  <a:pt x="2948" y="2546"/>
                </a:lnTo>
                <a:lnTo>
                  <a:pt x="2948" y="872"/>
                </a:lnTo>
                <a:lnTo>
                  <a:pt x="2948" y="846"/>
                </a:lnTo>
                <a:lnTo>
                  <a:pt x="1478" y="0"/>
                </a:lnTo>
              </a:path>
            </a:pathLst>
          </a:custGeom>
          <a:solidFill>
            <a:schemeClr val="bg1">
              <a:lumMod val="95000"/>
            </a:schemeClr>
          </a:solidFill>
          <a:ln w="38100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pPr defTabSz="685663"/>
            <a:endParaRPr lang="es-MX">
              <a:solidFill>
                <a:srgbClr val="999999"/>
              </a:solidFill>
              <a:latin typeface="Calibri" panose="020F0502020204030204"/>
            </a:endParaRPr>
          </a:p>
        </p:txBody>
      </p:sp>
      <p:sp>
        <p:nvSpPr>
          <p:cNvPr id="24" name="Freeform 244">
            <a:extLst>
              <a:ext uri="{FF2B5EF4-FFF2-40B4-BE49-F238E27FC236}">
                <a16:creationId xmlns:a16="http://schemas.microsoft.com/office/drawing/2014/main" id="{D0DBA3AC-D79D-4648-8D95-1894F0B157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26395" y="806872"/>
            <a:ext cx="1108827" cy="3993728"/>
          </a:xfrm>
          <a:custGeom>
            <a:avLst/>
            <a:gdLst>
              <a:gd name="T0" fmla="*/ 2940 w 2941"/>
              <a:gd name="T1" fmla="*/ 872 h 7025"/>
              <a:gd name="T2" fmla="*/ 2940 w 2941"/>
              <a:gd name="T3" fmla="*/ 846 h 7025"/>
              <a:gd name="T4" fmla="*/ 1470 w 2941"/>
              <a:gd name="T5" fmla="*/ 0 h 7025"/>
              <a:gd name="T6" fmla="*/ 0 w 2941"/>
              <a:gd name="T7" fmla="*/ 846 h 7025"/>
              <a:gd name="T8" fmla="*/ 0 w 2941"/>
              <a:gd name="T9" fmla="*/ 872 h 7025"/>
              <a:gd name="T10" fmla="*/ 0 w 2941"/>
              <a:gd name="T11" fmla="*/ 872 h 7025"/>
              <a:gd name="T12" fmla="*/ 0 w 2941"/>
              <a:gd name="T13" fmla="*/ 7024 h 7025"/>
              <a:gd name="T14" fmla="*/ 2940 w 2941"/>
              <a:gd name="T15" fmla="*/ 7024 h 7025"/>
              <a:gd name="T16" fmla="*/ 2940 w 2941"/>
              <a:gd name="T17" fmla="*/ 872 h 70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41" h="7025">
                <a:moveTo>
                  <a:pt x="2940" y="872"/>
                </a:moveTo>
                <a:lnTo>
                  <a:pt x="2940" y="846"/>
                </a:lnTo>
                <a:lnTo>
                  <a:pt x="1470" y="0"/>
                </a:lnTo>
                <a:lnTo>
                  <a:pt x="0" y="846"/>
                </a:lnTo>
                <a:lnTo>
                  <a:pt x="0" y="872"/>
                </a:lnTo>
                <a:lnTo>
                  <a:pt x="0" y="872"/>
                </a:lnTo>
                <a:lnTo>
                  <a:pt x="0" y="7024"/>
                </a:lnTo>
                <a:lnTo>
                  <a:pt x="2940" y="7024"/>
                </a:lnTo>
                <a:lnTo>
                  <a:pt x="2940" y="872"/>
                </a:lnTo>
              </a:path>
            </a:pathLst>
          </a:custGeom>
          <a:solidFill>
            <a:schemeClr val="bg1">
              <a:lumMod val="95000"/>
            </a:schemeClr>
          </a:solidFill>
          <a:ln w="38100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pPr defTabSz="685663"/>
            <a:endParaRPr lang="es-MX">
              <a:solidFill>
                <a:srgbClr val="999999"/>
              </a:solidFill>
              <a:latin typeface="Calibri" panose="020F0502020204030204"/>
            </a:endParaRPr>
          </a:p>
        </p:txBody>
      </p:sp>
      <p:sp>
        <p:nvSpPr>
          <p:cNvPr id="46" name="Freeform 251">
            <a:extLst>
              <a:ext uri="{FF2B5EF4-FFF2-40B4-BE49-F238E27FC236}">
                <a16:creationId xmlns:a16="http://schemas.microsoft.com/office/drawing/2014/main" id="{2A507182-C09E-473C-A123-6F4C5ECFCA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0946" y="1264848"/>
            <a:ext cx="377453" cy="374098"/>
          </a:xfrm>
          <a:custGeom>
            <a:avLst/>
            <a:gdLst>
              <a:gd name="T0" fmla="*/ 846 w 993"/>
              <a:gd name="T1" fmla="*/ 145 h 983"/>
              <a:gd name="T2" fmla="*/ 846 w 993"/>
              <a:gd name="T3" fmla="*/ 145 h 983"/>
              <a:gd name="T4" fmla="*/ 496 w 993"/>
              <a:gd name="T5" fmla="*/ 0 h 983"/>
              <a:gd name="T6" fmla="*/ 145 w 993"/>
              <a:gd name="T7" fmla="*/ 145 h 983"/>
              <a:gd name="T8" fmla="*/ 0 w 993"/>
              <a:gd name="T9" fmla="*/ 495 h 983"/>
              <a:gd name="T10" fmla="*/ 145 w 993"/>
              <a:gd name="T11" fmla="*/ 837 h 983"/>
              <a:gd name="T12" fmla="*/ 487 w 993"/>
              <a:gd name="T13" fmla="*/ 982 h 983"/>
              <a:gd name="T14" fmla="*/ 496 w 993"/>
              <a:gd name="T15" fmla="*/ 982 h 983"/>
              <a:gd name="T16" fmla="*/ 496 w 993"/>
              <a:gd name="T17" fmla="*/ 982 h 983"/>
              <a:gd name="T18" fmla="*/ 496 w 993"/>
              <a:gd name="T19" fmla="*/ 982 h 983"/>
              <a:gd name="T20" fmla="*/ 846 w 993"/>
              <a:gd name="T21" fmla="*/ 837 h 983"/>
              <a:gd name="T22" fmla="*/ 992 w 993"/>
              <a:gd name="T23" fmla="*/ 495 h 983"/>
              <a:gd name="T24" fmla="*/ 846 w 993"/>
              <a:gd name="T25" fmla="*/ 145 h 983"/>
              <a:gd name="T26" fmla="*/ 205 w 993"/>
              <a:gd name="T27" fmla="*/ 802 h 983"/>
              <a:gd name="T28" fmla="*/ 205 w 993"/>
              <a:gd name="T29" fmla="*/ 802 h 983"/>
              <a:gd name="T30" fmla="*/ 205 w 993"/>
              <a:gd name="T31" fmla="*/ 794 h 983"/>
              <a:gd name="T32" fmla="*/ 205 w 993"/>
              <a:gd name="T33" fmla="*/ 794 h 983"/>
              <a:gd name="T34" fmla="*/ 487 w 993"/>
              <a:gd name="T35" fmla="*/ 700 h 983"/>
              <a:gd name="T36" fmla="*/ 778 w 993"/>
              <a:gd name="T37" fmla="*/ 802 h 983"/>
              <a:gd name="T38" fmla="*/ 778 w 993"/>
              <a:gd name="T39" fmla="*/ 802 h 983"/>
              <a:gd name="T40" fmla="*/ 778 w 993"/>
              <a:gd name="T41" fmla="*/ 802 h 983"/>
              <a:gd name="T42" fmla="*/ 496 w 993"/>
              <a:gd name="T43" fmla="*/ 922 h 983"/>
              <a:gd name="T44" fmla="*/ 487 w 993"/>
              <a:gd name="T45" fmla="*/ 922 h 983"/>
              <a:gd name="T46" fmla="*/ 205 w 993"/>
              <a:gd name="T47" fmla="*/ 802 h 983"/>
              <a:gd name="T48" fmla="*/ 829 w 993"/>
              <a:gd name="T49" fmla="*/ 760 h 983"/>
              <a:gd name="T50" fmla="*/ 829 w 993"/>
              <a:gd name="T51" fmla="*/ 760 h 983"/>
              <a:gd name="T52" fmla="*/ 821 w 993"/>
              <a:gd name="T53" fmla="*/ 751 h 983"/>
              <a:gd name="T54" fmla="*/ 675 w 993"/>
              <a:gd name="T55" fmla="*/ 666 h 983"/>
              <a:gd name="T56" fmla="*/ 487 w 993"/>
              <a:gd name="T57" fmla="*/ 640 h 983"/>
              <a:gd name="T58" fmla="*/ 163 w 993"/>
              <a:gd name="T59" fmla="*/ 743 h 983"/>
              <a:gd name="T60" fmla="*/ 154 w 993"/>
              <a:gd name="T61" fmla="*/ 751 h 983"/>
              <a:gd name="T62" fmla="*/ 69 w 993"/>
              <a:gd name="T63" fmla="*/ 495 h 983"/>
              <a:gd name="T64" fmla="*/ 188 w 993"/>
              <a:gd name="T65" fmla="*/ 188 h 983"/>
              <a:gd name="T66" fmla="*/ 496 w 993"/>
              <a:gd name="T67" fmla="*/ 60 h 983"/>
              <a:gd name="T68" fmla="*/ 795 w 993"/>
              <a:gd name="T69" fmla="*/ 188 h 983"/>
              <a:gd name="T70" fmla="*/ 923 w 993"/>
              <a:gd name="T71" fmla="*/ 495 h 983"/>
              <a:gd name="T72" fmla="*/ 829 w 993"/>
              <a:gd name="T73" fmla="*/ 760 h 9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93" h="983">
                <a:moveTo>
                  <a:pt x="846" y="145"/>
                </a:moveTo>
                <a:lnTo>
                  <a:pt x="846" y="145"/>
                </a:lnTo>
                <a:cubicBezTo>
                  <a:pt x="752" y="51"/>
                  <a:pt x="624" y="0"/>
                  <a:pt x="496" y="0"/>
                </a:cubicBezTo>
                <a:cubicBezTo>
                  <a:pt x="359" y="0"/>
                  <a:pt x="239" y="51"/>
                  <a:pt x="145" y="145"/>
                </a:cubicBezTo>
                <a:cubicBezTo>
                  <a:pt x="51" y="230"/>
                  <a:pt x="0" y="358"/>
                  <a:pt x="0" y="495"/>
                </a:cubicBezTo>
                <a:cubicBezTo>
                  <a:pt x="0" y="623"/>
                  <a:pt x="51" y="751"/>
                  <a:pt x="145" y="837"/>
                </a:cubicBezTo>
                <a:cubicBezTo>
                  <a:pt x="239" y="931"/>
                  <a:pt x="359" y="982"/>
                  <a:pt x="487" y="982"/>
                </a:cubicBezTo>
                <a:lnTo>
                  <a:pt x="496" y="982"/>
                </a:lnTo>
                <a:lnTo>
                  <a:pt x="496" y="982"/>
                </a:lnTo>
                <a:lnTo>
                  <a:pt x="496" y="982"/>
                </a:lnTo>
                <a:cubicBezTo>
                  <a:pt x="624" y="982"/>
                  <a:pt x="752" y="931"/>
                  <a:pt x="846" y="837"/>
                </a:cubicBezTo>
                <a:cubicBezTo>
                  <a:pt x="940" y="751"/>
                  <a:pt x="992" y="623"/>
                  <a:pt x="992" y="495"/>
                </a:cubicBezTo>
                <a:cubicBezTo>
                  <a:pt x="992" y="358"/>
                  <a:pt x="940" y="230"/>
                  <a:pt x="846" y="145"/>
                </a:cubicBezTo>
                <a:close/>
                <a:moveTo>
                  <a:pt x="205" y="802"/>
                </a:moveTo>
                <a:lnTo>
                  <a:pt x="205" y="802"/>
                </a:lnTo>
                <a:lnTo>
                  <a:pt x="205" y="794"/>
                </a:lnTo>
                <a:lnTo>
                  <a:pt x="205" y="794"/>
                </a:lnTo>
                <a:cubicBezTo>
                  <a:pt x="274" y="734"/>
                  <a:pt x="376" y="700"/>
                  <a:pt x="487" y="700"/>
                </a:cubicBezTo>
                <a:cubicBezTo>
                  <a:pt x="607" y="700"/>
                  <a:pt x="710" y="743"/>
                  <a:pt x="778" y="802"/>
                </a:cubicBezTo>
                <a:lnTo>
                  <a:pt x="778" y="802"/>
                </a:lnTo>
                <a:lnTo>
                  <a:pt x="778" y="802"/>
                </a:lnTo>
                <a:cubicBezTo>
                  <a:pt x="701" y="879"/>
                  <a:pt x="598" y="922"/>
                  <a:pt x="496" y="922"/>
                </a:cubicBezTo>
                <a:cubicBezTo>
                  <a:pt x="487" y="922"/>
                  <a:pt x="487" y="922"/>
                  <a:pt x="487" y="922"/>
                </a:cubicBezTo>
                <a:cubicBezTo>
                  <a:pt x="376" y="914"/>
                  <a:pt x="282" y="871"/>
                  <a:pt x="205" y="802"/>
                </a:cubicBezTo>
                <a:close/>
                <a:moveTo>
                  <a:pt x="829" y="760"/>
                </a:moveTo>
                <a:lnTo>
                  <a:pt x="829" y="760"/>
                </a:lnTo>
                <a:lnTo>
                  <a:pt x="821" y="751"/>
                </a:lnTo>
                <a:cubicBezTo>
                  <a:pt x="786" y="717"/>
                  <a:pt x="735" y="691"/>
                  <a:pt x="675" y="666"/>
                </a:cubicBezTo>
                <a:cubicBezTo>
                  <a:pt x="616" y="649"/>
                  <a:pt x="556" y="640"/>
                  <a:pt x="487" y="640"/>
                </a:cubicBezTo>
                <a:cubicBezTo>
                  <a:pt x="359" y="640"/>
                  <a:pt x="239" y="674"/>
                  <a:pt x="163" y="743"/>
                </a:cubicBezTo>
                <a:cubicBezTo>
                  <a:pt x="163" y="751"/>
                  <a:pt x="154" y="751"/>
                  <a:pt x="154" y="751"/>
                </a:cubicBezTo>
                <a:cubicBezTo>
                  <a:pt x="94" y="683"/>
                  <a:pt x="69" y="589"/>
                  <a:pt x="69" y="495"/>
                </a:cubicBezTo>
                <a:cubicBezTo>
                  <a:pt x="69" y="375"/>
                  <a:pt x="111" y="264"/>
                  <a:pt x="188" y="188"/>
                </a:cubicBezTo>
                <a:cubicBezTo>
                  <a:pt x="274" y="103"/>
                  <a:pt x="376" y="60"/>
                  <a:pt x="496" y="60"/>
                </a:cubicBezTo>
                <a:cubicBezTo>
                  <a:pt x="607" y="60"/>
                  <a:pt x="718" y="103"/>
                  <a:pt x="795" y="188"/>
                </a:cubicBezTo>
                <a:cubicBezTo>
                  <a:pt x="881" y="264"/>
                  <a:pt x="923" y="375"/>
                  <a:pt x="923" y="495"/>
                </a:cubicBezTo>
                <a:cubicBezTo>
                  <a:pt x="923" y="589"/>
                  <a:pt x="889" y="683"/>
                  <a:pt x="829" y="76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ffectLst/>
        </p:spPr>
        <p:txBody>
          <a:bodyPr wrap="none" anchor="ctr"/>
          <a:lstStyle/>
          <a:p>
            <a:pPr defTabSz="685663"/>
            <a:endParaRPr lang="es-MX">
              <a:solidFill>
                <a:srgbClr val="999999"/>
              </a:solidFill>
              <a:latin typeface="Calibri" panose="020F0502020204030204"/>
            </a:endParaRPr>
          </a:p>
        </p:txBody>
      </p:sp>
      <p:sp>
        <p:nvSpPr>
          <p:cNvPr id="47" name="Freeform 252">
            <a:extLst>
              <a:ext uri="{FF2B5EF4-FFF2-40B4-BE49-F238E27FC236}">
                <a16:creationId xmlns:a16="http://schemas.microsoft.com/office/drawing/2014/main" id="{3CDCDCBA-2430-4C9E-90B7-8CB83F6B4A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9858" y="1303432"/>
            <a:ext cx="196275" cy="194598"/>
          </a:xfrm>
          <a:custGeom>
            <a:avLst/>
            <a:gdLst>
              <a:gd name="T0" fmla="*/ 256 w 514"/>
              <a:gd name="T1" fmla="*/ 0 h 512"/>
              <a:gd name="T2" fmla="*/ 256 w 514"/>
              <a:gd name="T3" fmla="*/ 0 h 512"/>
              <a:gd name="T4" fmla="*/ 0 w 514"/>
              <a:gd name="T5" fmla="*/ 255 h 512"/>
              <a:gd name="T6" fmla="*/ 256 w 514"/>
              <a:gd name="T7" fmla="*/ 511 h 512"/>
              <a:gd name="T8" fmla="*/ 513 w 514"/>
              <a:gd name="T9" fmla="*/ 255 h 512"/>
              <a:gd name="T10" fmla="*/ 256 w 514"/>
              <a:gd name="T11" fmla="*/ 0 h 512"/>
              <a:gd name="T12" fmla="*/ 256 w 514"/>
              <a:gd name="T13" fmla="*/ 443 h 512"/>
              <a:gd name="T14" fmla="*/ 256 w 514"/>
              <a:gd name="T15" fmla="*/ 443 h 512"/>
              <a:gd name="T16" fmla="*/ 68 w 514"/>
              <a:gd name="T17" fmla="*/ 255 h 512"/>
              <a:gd name="T18" fmla="*/ 256 w 514"/>
              <a:gd name="T19" fmla="*/ 68 h 512"/>
              <a:gd name="T20" fmla="*/ 444 w 514"/>
              <a:gd name="T21" fmla="*/ 255 h 512"/>
              <a:gd name="T22" fmla="*/ 256 w 514"/>
              <a:gd name="T23" fmla="*/ 443 h 5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514" h="512">
                <a:moveTo>
                  <a:pt x="256" y="0"/>
                </a:moveTo>
                <a:lnTo>
                  <a:pt x="256" y="0"/>
                </a:lnTo>
                <a:cubicBezTo>
                  <a:pt x="120" y="0"/>
                  <a:pt x="0" y="110"/>
                  <a:pt x="0" y="255"/>
                </a:cubicBezTo>
                <a:cubicBezTo>
                  <a:pt x="0" y="392"/>
                  <a:pt x="120" y="511"/>
                  <a:pt x="256" y="511"/>
                </a:cubicBezTo>
                <a:cubicBezTo>
                  <a:pt x="402" y="511"/>
                  <a:pt x="513" y="392"/>
                  <a:pt x="513" y="255"/>
                </a:cubicBezTo>
                <a:cubicBezTo>
                  <a:pt x="513" y="110"/>
                  <a:pt x="402" y="0"/>
                  <a:pt x="256" y="0"/>
                </a:cubicBezTo>
                <a:close/>
                <a:moveTo>
                  <a:pt x="256" y="443"/>
                </a:moveTo>
                <a:lnTo>
                  <a:pt x="256" y="443"/>
                </a:lnTo>
                <a:cubicBezTo>
                  <a:pt x="154" y="443"/>
                  <a:pt x="68" y="357"/>
                  <a:pt x="68" y="255"/>
                </a:cubicBezTo>
                <a:cubicBezTo>
                  <a:pt x="68" y="152"/>
                  <a:pt x="154" y="68"/>
                  <a:pt x="256" y="68"/>
                </a:cubicBezTo>
                <a:cubicBezTo>
                  <a:pt x="359" y="68"/>
                  <a:pt x="444" y="152"/>
                  <a:pt x="444" y="255"/>
                </a:cubicBezTo>
                <a:cubicBezTo>
                  <a:pt x="444" y="357"/>
                  <a:pt x="359" y="443"/>
                  <a:pt x="256" y="443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ffectLst/>
        </p:spPr>
        <p:txBody>
          <a:bodyPr wrap="none" anchor="ctr"/>
          <a:lstStyle/>
          <a:p>
            <a:pPr defTabSz="685663"/>
            <a:endParaRPr lang="es-MX">
              <a:solidFill>
                <a:srgbClr val="999999"/>
              </a:solidFill>
              <a:latin typeface="Calibri" panose="020F0502020204030204"/>
            </a:endParaRPr>
          </a:p>
        </p:txBody>
      </p:sp>
      <p:sp>
        <p:nvSpPr>
          <p:cNvPr id="48" name="Freeform 253">
            <a:extLst>
              <a:ext uri="{FF2B5EF4-FFF2-40B4-BE49-F238E27FC236}">
                <a16:creationId xmlns:a16="http://schemas.microsoft.com/office/drawing/2014/main" id="{69ACD413-2B31-4809-8F4A-B67F2BC16C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64008" y="1261493"/>
            <a:ext cx="384164" cy="380808"/>
          </a:xfrm>
          <a:custGeom>
            <a:avLst/>
            <a:gdLst>
              <a:gd name="T0" fmla="*/ 504 w 1009"/>
              <a:gd name="T1" fmla="*/ 999 h 1000"/>
              <a:gd name="T2" fmla="*/ 504 w 1009"/>
              <a:gd name="T3" fmla="*/ 999 h 1000"/>
              <a:gd name="T4" fmla="*/ 145 w 1009"/>
              <a:gd name="T5" fmla="*/ 853 h 1000"/>
              <a:gd name="T6" fmla="*/ 0 w 1009"/>
              <a:gd name="T7" fmla="*/ 503 h 1000"/>
              <a:gd name="T8" fmla="*/ 145 w 1009"/>
              <a:gd name="T9" fmla="*/ 145 h 1000"/>
              <a:gd name="T10" fmla="*/ 504 w 1009"/>
              <a:gd name="T11" fmla="*/ 0 h 1000"/>
              <a:gd name="T12" fmla="*/ 863 w 1009"/>
              <a:gd name="T13" fmla="*/ 145 h 1000"/>
              <a:gd name="T14" fmla="*/ 1008 w 1009"/>
              <a:gd name="T15" fmla="*/ 503 h 1000"/>
              <a:gd name="T16" fmla="*/ 863 w 1009"/>
              <a:gd name="T17" fmla="*/ 853 h 1000"/>
              <a:gd name="T18" fmla="*/ 504 w 1009"/>
              <a:gd name="T19" fmla="*/ 999 h 1000"/>
              <a:gd name="T20" fmla="*/ 504 w 1009"/>
              <a:gd name="T21" fmla="*/ 59 h 1000"/>
              <a:gd name="T22" fmla="*/ 504 w 1009"/>
              <a:gd name="T23" fmla="*/ 59 h 1000"/>
              <a:gd name="T24" fmla="*/ 196 w 1009"/>
              <a:gd name="T25" fmla="*/ 188 h 1000"/>
              <a:gd name="T26" fmla="*/ 68 w 1009"/>
              <a:gd name="T27" fmla="*/ 503 h 1000"/>
              <a:gd name="T28" fmla="*/ 196 w 1009"/>
              <a:gd name="T29" fmla="*/ 810 h 1000"/>
              <a:gd name="T30" fmla="*/ 504 w 1009"/>
              <a:gd name="T31" fmla="*/ 939 h 1000"/>
              <a:gd name="T32" fmla="*/ 812 w 1009"/>
              <a:gd name="T33" fmla="*/ 810 h 1000"/>
              <a:gd name="T34" fmla="*/ 940 w 1009"/>
              <a:gd name="T35" fmla="*/ 503 h 1000"/>
              <a:gd name="T36" fmla="*/ 812 w 1009"/>
              <a:gd name="T37" fmla="*/ 188 h 1000"/>
              <a:gd name="T38" fmla="*/ 504 w 1009"/>
              <a:gd name="T39" fmla="*/ 59 h 1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009" h="1000">
                <a:moveTo>
                  <a:pt x="504" y="999"/>
                </a:moveTo>
                <a:lnTo>
                  <a:pt x="504" y="999"/>
                </a:lnTo>
                <a:cubicBezTo>
                  <a:pt x="367" y="999"/>
                  <a:pt x="239" y="947"/>
                  <a:pt x="145" y="853"/>
                </a:cubicBezTo>
                <a:cubicBezTo>
                  <a:pt x="51" y="759"/>
                  <a:pt x="0" y="631"/>
                  <a:pt x="0" y="503"/>
                </a:cubicBezTo>
                <a:cubicBezTo>
                  <a:pt x="0" y="366"/>
                  <a:pt x="51" y="238"/>
                  <a:pt x="145" y="145"/>
                </a:cubicBezTo>
                <a:cubicBezTo>
                  <a:pt x="239" y="51"/>
                  <a:pt x="367" y="0"/>
                  <a:pt x="504" y="0"/>
                </a:cubicBezTo>
                <a:cubicBezTo>
                  <a:pt x="641" y="0"/>
                  <a:pt x="760" y="51"/>
                  <a:pt x="863" y="145"/>
                </a:cubicBezTo>
                <a:cubicBezTo>
                  <a:pt x="957" y="238"/>
                  <a:pt x="1008" y="366"/>
                  <a:pt x="1008" y="503"/>
                </a:cubicBezTo>
                <a:cubicBezTo>
                  <a:pt x="1008" y="631"/>
                  <a:pt x="957" y="759"/>
                  <a:pt x="863" y="853"/>
                </a:cubicBezTo>
                <a:cubicBezTo>
                  <a:pt x="760" y="947"/>
                  <a:pt x="641" y="999"/>
                  <a:pt x="504" y="999"/>
                </a:cubicBezTo>
                <a:close/>
                <a:moveTo>
                  <a:pt x="504" y="59"/>
                </a:moveTo>
                <a:lnTo>
                  <a:pt x="504" y="59"/>
                </a:lnTo>
                <a:cubicBezTo>
                  <a:pt x="384" y="59"/>
                  <a:pt x="273" y="111"/>
                  <a:pt x="196" y="188"/>
                </a:cubicBezTo>
                <a:cubicBezTo>
                  <a:pt x="111" y="272"/>
                  <a:pt x="68" y="383"/>
                  <a:pt x="68" y="503"/>
                </a:cubicBezTo>
                <a:cubicBezTo>
                  <a:pt x="68" y="614"/>
                  <a:pt x="111" y="725"/>
                  <a:pt x="196" y="810"/>
                </a:cubicBezTo>
                <a:cubicBezTo>
                  <a:pt x="273" y="887"/>
                  <a:pt x="384" y="939"/>
                  <a:pt x="504" y="939"/>
                </a:cubicBezTo>
                <a:cubicBezTo>
                  <a:pt x="624" y="939"/>
                  <a:pt x="726" y="887"/>
                  <a:pt x="812" y="810"/>
                </a:cubicBezTo>
                <a:cubicBezTo>
                  <a:pt x="897" y="725"/>
                  <a:pt x="940" y="614"/>
                  <a:pt x="940" y="503"/>
                </a:cubicBezTo>
                <a:cubicBezTo>
                  <a:pt x="940" y="383"/>
                  <a:pt x="897" y="272"/>
                  <a:pt x="812" y="188"/>
                </a:cubicBezTo>
                <a:cubicBezTo>
                  <a:pt x="726" y="111"/>
                  <a:pt x="624" y="59"/>
                  <a:pt x="504" y="59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ffectLst/>
        </p:spPr>
        <p:txBody>
          <a:bodyPr wrap="none" anchor="ctr"/>
          <a:lstStyle/>
          <a:p>
            <a:pPr defTabSz="685663"/>
            <a:endParaRPr lang="es-MX">
              <a:solidFill>
                <a:srgbClr val="999999"/>
              </a:solidFill>
              <a:latin typeface="Calibri" panose="020F0502020204030204"/>
            </a:endParaRPr>
          </a:p>
        </p:txBody>
      </p:sp>
      <p:sp>
        <p:nvSpPr>
          <p:cNvPr id="49" name="Freeform 254">
            <a:extLst>
              <a:ext uri="{FF2B5EF4-FFF2-40B4-BE49-F238E27FC236}">
                <a16:creationId xmlns:a16="http://schemas.microsoft.com/office/drawing/2014/main" id="{50E432BC-BB6E-43EF-BD66-75B5BCAC19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8018" y="1340339"/>
            <a:ext cx="197953" cy="124140"/>
          </a:xfrm>
          <a:custGeom>
            <a:avLst/>
            <a:gdLst>
              <a:gd name="T0" fmla="*/ 504 w 522"/>
              <a:gd name="T1" fmla="*/ 59 h 325"/>
              <a:gd name="T2" fmla="*/ 504 w 522"/>
              <a:gd name="T3" fmla="*/ 59 h 325"/>
              <a:gd name="T4" fmla="*/ 256 w 522"/>
              <a:gd name="T5" fmla="*/ 307 h 325"/>
              <a:gd name="T6" fmla="*/ 222 w 522"/>
              <a:gd name="T7" fmla="*/ 324 h 325"/>
              <a:gd name="T8" fmla="*/ 34 w 522"/>
              <a:gd name="T9" fmla="*/ 324 h 325"/>
              <a:gd name="T10" fmla="*/ 0 w 522"/>
              <a:gd name="T11" fmla="*/ 290 h 325"/>
              <a:gd name="T12" fmla="*/ 34 w 522"/>
              <a:gd name="T13" fmla="*/ 256 h 325"/>
              <a:gd name="T14" fmla="*/ 214 w 522"/>
              <a:gd name="T15" fmla="*/ 256 h 325"/>
              <a:gd name="T16" fmla="*/ 462 w 522"/>
              <a:gd name="T17" fmla="*/ 8 h 325"/>
              <a:gd name="T18" fmla="*/ 504 w 522"/>
              <a:gd name="T19" fmla="*/ 8 h 325"/>
              <a:gd name="T20" fmla="*/ 504 w 522"/>
              <a:gd name="T21" fmla="*/ 59 h 3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22" h="325">
                <a:moveTo>
                  <a:pt x="504" y="59"/>
                </a:moveTo>
                <a:lnTo>
                  <a:pt x="504" y="59"/>
                </a:lnTo>
                <a:cubicBezTo>
                  <a:pt x="256" y="307"/>
                  <a:pt x="256" y="307"/>
                  <a:pt x="256" y="307"/>
                </a:cubicBezTo>
                <a:cubicBezTo>
                  <a:pt x="248" y="316"/>
                  <a:pt x="239" y="324"/>
                  <a:pt x="222" y="324"/>
                </a:cubicBezTo>
                <a:cubicBezTo>
                  <a:pt x="34" y="324"/>
                  <a:pt x="34" y="324"/>
                  <a:pt x="34" y="324"/>
                </a:cubicBezTo>
                <a:cubicBezTo>
                  <a:pt x="17" y="324"/>
                  <a:pt x="0" y="307"/>
                  <a:pt x="0" y="290"/>
                </a:cubicBezTo>
                <a:cubicBezTo>
                  <a:pt x="0" y="273"/>
                  <a:pt x="17" y="256"/>
                  <a:pt x="34" y="256"/>
                </a:cubicBezTo>
                <a:cubicBezTo>
                  <a:pt x="214" y="256"/>
                  <a:pt x="214" y="256"/>
                  <a:pt x="214" y="256"/>
                </a:cubicBezTo>
                <a:cubicBezTo>
                  <a:pt x="462" y="8"/>
                  <a:pt x="462" y="8"/>
                  <a:pt x="462" y="8"/>
                </a:cubicBezTo>
                <a:cubicBezTo>
                  <a:pt x="470" y="0"/>
                  <a:pt x="496" y="0"/>
                  <a:pt x="504" y="8"/>
                </a:cubicBezTo>
                <a:cubicBezTo>
                  <a:pt x="521" y="25"/>
                  <a:pt x="521" y="42"/>
                  <a:pt x="504" y="59"/>
                </a:cubicBezTo>
              </a:path>
            </a:pathLst>
          </a:custGeom>
          <a:solidFill>
            <a:schemeClr val="bg2"/>
          </a:solidFill>
          <a:ln>
            <a:noFill/>
          </a:ln>
          <a:effectLst/>
        </p:spPr>
        <p:txBody>
          <a:bodyPr wrap="none" anchor="ctr"/>
          <a:lstStyle/>
          <a:p>
            <a:pPr defTabSz="685663"/>
            <a:endParaRPr lang="es-MX">
              <a:solidFill>
                <a:srgbClr val="999999"/>
              </a:solidFill>
              <a:latin typeface="Calibri" panose="020F0502020204030204"/>
            </a:endParaRPr>
          </a:p>
        </p:txBody>
      </p:sp>
      <p:sp>
        <p:nvSpPr>
          <p:cNvPr id="50" name="Freeform 255">
            <a:extLst>
              <a:ext uri="{FF2B5EF4-FFF2-40B4-BE49-F238E27FC236}">
                <a16:creationId xmlns:a16="http://schemas.microsoft.com/office/drawing/2014/main" id="{CB76A374-ABC2-48D4-9F99-A7C23A02EA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0801" y="1261493"/>
            <a:ext cx="384162" cy="380808"/>
          </a:xfrm>
          <a:custGeom>
            <a:avLst/>
            <a:gdLst>
              <a:gd name="T0" fmla="*/ 504 w 1009"/>
              <a:gd name="T1" fmla="*/ 999 h 1000"/>
              <a:gd name="T2" fmla="*/ 504 w 1009"/>
              <a:gd name="T3" fmla="*/ 999 h 1000"/>
              <a:gd name="T4" fmla="*/ 154 w 1009"/>
              <a:gd name="T5" fmla="*/ 853 h 1000"/>
              <a:gd name="T6" fmla="*/ 0 w 1009"/>
              <a:gd name="T7" fmla="*/ 503 h 1000"/>
              <a:gd name="T8" fmla="*/ 154 w 1009"/>
              <a:gd name="T9" fmla="*/ 145 h 1000"/>
              <a:gd name="T10" fmla="*/ 504 w 1009"/>
              <a:gd name="T11" fmla="*/ 0 h 1000"/>
              <a:gd name="T12" fmla="*/ 863 w 1009"/>
              <a:gd name="T13" fmla="*/ 145 h 1000"/>
              <a:gd name="T14" fmla="*/ 1008 w 1009"/>
              <a:gd name="T15" fmla="*/ 503 h 1000"/>
              <a:gd name="T16" fmla="*/ 863 w 1009"/>
              <a:gd name="T17" fmla="*/ 853 h 1000"/>
              <a:gd name="T18" fmla="*/ 504 w 1009"/>
              <a:gd name="T19" fmla="*/ 999 h 1000"/>
              <a:gd name="T20" fmla="*/ 504 w 1009"/>
              <a:gd name="T21" fmla="*/ 59 h 1000"/>
              <a:gd name="T22" fmla="*/ 504 w 1009"/>
              <a:gd name="T23" fmla="*/ 59 h 1000"/>
              <a:gd name="T24" fmla="*/ 196 w 1009"/>
              <a:gd name="T25" fmla="*/ 188 h 1000"/>
              <a:gd name="T26" fmla="*/ 68 w 1009"/>
              <a:gd name="T27" fmla="*/ 503 h 1000"/>
              <a:gd name="T28" fmla="*/ 196 w 1009"/>
              <a:gd name="T29" fmla="*/ 810 h 1000"/>
              <a:gd name="T30" fmla="*/ 504 w 1009"/>
              <a:gd name="T31" fmla="*/ 939 h 1000"/>
              <a:gd name="T32" fmla="*/ 820 w 1009"/>
              <a:gd name="T33" fmla="*/ 810 h 1000"/>
              <a:gd name="T34" fmla="*/ 948 w 1009"/>
              <a:gd name="T35" fmla="*/ 503 h 1000"/>
              <a:gd name="T36" fmla="*/ 820 w 1009"/>
              <a:gd name="T37" fmla="*/ 188 h 1000"/>
              <a:gd name="T38" fmla="*/ 504 w 1009"/>
              <a:gd name="T39" fmla="*/ 59 h 1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009" h="1000">
                <a:moveTo>
                  <a:pt x="504" y="999"/>
                </a:moveTo>
                <a:lnTo>
                  <a:pt x="504" y="999"/>
                </a:lnTo>
                <a:cubicBezTo>
                  <a:pt x="376" y="999"/>
                  <a:pt x="248" y="947"/>
                  <a:pt x="154" y="853"/>
                </a:cubicBezTo>
                <a:cubicBezTo>
                  <a:pt x="51" y="759"/>
                  <a:pt x="0" y="631"/>
                  <a:pt x="0" y="503"/>
                </a:cubicBezTo>
                <a:cubicBezTo>
                  <a:pt x="0" y="366"/>
                  <a:pt x="51" y="238"/>
                  <a:pt x="154" y="145"/>
                </a:cubicBezTo>
                <a:cubicBezTo>
                  <a:pt x="248" y="51"/>
                  <a:pt x="376" y="0"/>
                  <a:pt x="504" y="0"/>
                </a:cubicBezTo>
                <a:cubicBezTo>
                  <a:pt x="641" y="0"/>
                  <a:pt x="769" y="51"/>
                  <a:pt x="863" y="145"/>
                </a:cubicBezTo>
                <a:cubicBezTo>
                  <a:pt x="957" y="238"/>
                  <a:pt x="1008" y="366"/>
                  <a:pt x="1008" y="503"/>
                </a:cubicBezTo>
                <a:cubicBezTo>
                  <a:pt x="1008" y="631"/>
                  <a:pt x="957" y="759"/>
                  <a:pt x="863" y="853"/>
                </a:cubicBezTo>
                <a:cubicBezTo>
                  <a:pt x="769" y="947"/>
                  <a:pt x="641" y="999"/>
                  <a:pt x="504" y="999"/>
                </a:cubicBezTo>
                <a:close/>
                <a:moveTo>
                  <a:pt x="504" y="59"/>
                </a:moveTo>
                <a:lnTo>
                  <a:pt x="504" y="59"/>
                </a:lnTo>
                <a:cubicBezTo>
                  <a:pt x="393" y="59"/>
                  <a:pt x="282" y="111"/>
                  <a:pt x="196" y="188"/>
                </a:cubicBezTo>
                <a:cubicBezTo>
                  <a:pt x="111" y="272"/>
                  <a:pt x="68" y="383"/>
                  <a:pt x="68" y="503"/>
                </a:cubicBezTo>
                <a:cubicBezTo>
                  <a:pt x="68" y="614"/>
                  <a:pt x="111" y="725"/>
                  <a:pt x="196" y="810"/>
                </a:cubicBezTo>
                <a:cubicBezTo>
                  <a:pt x="282" y="887"/>
                  <a:pt x="393" y="939"/>
                  <a:pt x="504" y="939"/>
                </a:cubicBezTo>
                <a:cubicBezTo>
                  <a:pt x="624" y="939"/>
                  <a:pt x="735" y="887"/>
                  <a:pt x="820" y="810"/>
                </a:cubicBezTo>
                <a:cubicBezTo>
                  <a:pt x="897" y="725"/>
                  <a:pt x="948" y="614"/>
                  <a:pt x="948" y="503"/>
                </a:cubicBezTo>
                <a:cubicBezTo>
                  <a:pt x="948" y="383"/>
                  <a:pt x="897" y="272"/>
                  <a:pt x="820" y="188"/>
                </a:cubicBezTo>
                <a:cubicBezTo>
                  <a:pt x="735" y="111"/>
                  <a:pt x="624" y="59"/>
                  <a:pt x="504" y="59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ffectLst/>
        </p:spPr>
        <p:txBody>
          <a:bodyPr wrap="none" anchor="ctr"/>
          <a:lstStyle/>
          <a:p>
            <a:pPr defTabSz="685663"/>
            <a:endParaRPr lang="es-MX">
              <a:solidFill>
                <a:srgbClr val="999999"/>
              </a:solidFill>
              <a:latin typeface="Calibri" panose="020F0502020204030204"/>
            </a:endParaRPr>
          </a:p>
        </p:txBody>
      </p:sp>
      <p:sp>
        <p:nvSpPr>
          <p:cNvPr id="51" name="Freeform 256">
            <a:extLst>
              <a:ext uri="{FF2B5EF4-FFF2-40B4-BE49-F238E27FC236}">
                <a16:creationId xmlns:a16="http://schemas.microsoft.com/office/drawing/2014/main" id="{2ADA58F4-203C-4F19-8364-B106368F61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1258" y="1333629"/>
            <a:ext cx="238215" cy="201308"/>
          </a:xfrm>
          <a:custGeom>
            <a:avLst/>
            <a:gdLst>
              <a:gd name="T0" fmla="*/ 615 w 625"/>
              <a:gd name="T1" fmla="*/ 50 h 530"/>
              <a:gd name="T2" fmla="*/ 615 w 625"/>
              <a:gd name="T3" fmla="*/ 50 h 530"/>
              <a:gd name="T4" fmla="*/ 239 w 625"/>
              <a:gd name="T5" fmla="*/ 511 h 530"/>
              <a:gd name="T6" fmla="*/ 239 w 625"/>
              <a:gd name="T7" fmla="*/ 520 h 530"/>
              <a:gd name="T8" fmla="*/ 239 w 625"/>
              <a:gd name="T9" fmla="*/ 520 h 530"/>
              <a:gd name="T10" fmla="*/ 231 w 625"/>
              <a:gd name="T11" fmla="*/ 520 h 530"/>
              <a:gd name="T12" fmla="*/ 231 w 625"/>
              <a:gd name="T13" fmla="*/ 520 h 530"/>
              <a:gd name="T14" fmla="*/ 231 w 625"/>
              <a:gd name="T15" fmla="*/ 520 h 530"/>
              <a:gd name="T16" fmla="*/ 231 w 625"/>
              <a:gd name="T17" fmla="*/ 520 h 530"/>
              <a:gd name="T18" fmla="*/ 222 w 625"/>
              <a:gd name="T19" fmla="*/ 520 h 530"/>
              <a:gd name="T20" fmla="*/ 222 w 625"/>
              <a:gd name="T21" fmla="*/ 520 h 530"/>
              <a:gd name="T22" fmla="*/ 222 w 625"/>
              <a:gd name="T23" fmla="*/ 520 h 530"/>
              <a:gd name="T24" fmla="*/ 222 w 625"/>
              <a:gd name="T25" fmla="*/ 520 h 530"/>
              <a:gd name="T26" fmla="*/ 222 w 625"/>
              <a:gd name="T27" fmla="*/ 520 h 530"/>
              <a:gd name="T28" fmla="*/ 222 w 625"/>
              <a:gd name="T29" fmla="*/ 520 h 530"/>
              <a:gd name="T30" fmla="*/ 222 w 625"/>
              <a:gd name="T31" fmla="*/ 520 h 530"/>
              <a:gd name="T32" fmla="*/ 222 w 625"/>
              <a:gd name="T33" fmla="*/ 520 h 530"/>
              <a:gd name="T34" fmla="*/ 213 w 625"/>
              <a:gd name="T35" fmla="*/ 529 h 530"/>
              <a:gd name="T36" fmla="*/ 213 w 625"/>
              <a:gd name="T37" fmla="*/ 529 h 530"/>
              <a:gd name="T38" fmla="*/ 213 w 625"/>
              <a:gd name="T39" fmla="*/ 520 h 530"/>
              <a:gd name="T40" fmla="*/ 213 w 625"/>
              <a:gd name="T41" fmla="*/ 520 h 530"/>
              <a:gd name="T42" fmla="*/ 213 w 625"/>
              <a:gd name="T43" fmla="*/ 520 h 530"/>
              <a:gd name="T44" fmla="*/ 213 w 625"/>
              <a:gd name="T45" fmla="*/ 520 h 530"/>
              <a:gd name="T46" fmla="*/ 205 w 625"/>
              <a:gd name="T47" fmla="*/ 520 h 530"/>
              <a:gd name="T48" fmla="*/ 205 w 625"/>
              <a:gd name="T49" fmla="*/ 520 h 530"/>
              <a:gd name="T50" fmla="*/ 205 w 625"/>
              <a:gd name="T51" fmla="*/ 520 h 530"/>
              <a:gd name="T52" fmla="*/ 205 w 625"/>
              <a:gd name="T53" fmla="*/ 520 h 530"/>
              <a:gd name="T54" fmla="*/ 205 w 625"/>
              <a:gd name="T55" fmla="*/ 520 h 530"/>
              <a:gd name="T56" fmla="*/ 196 w 625"/>
              <a:gd name="T57" fmla="*/ 520 h 530"/>
              <a:gd name="T58" fmla="*/ 196 w 625"/>
              <a:gd name="T59" fmla="*/ 520 h 530"/>
              <a:gd name="T60" fmla="*/ 196 w 625"/>
              <a:gd name="T61" fmla="*/ 511 h 530"/>
              <a:gd name="T62" fmla="*/ 17 w 625"/>
              <a:gd name="T63" fmla="*/ 332 h 530"/>
              <a:gd name="T64" fmla="*/ 17 w 625"/>
              <a:gd name="T65" fmla="*/ 289 h 530"/>
              <a:gd name="T66" fmla="*/ 51 w 625"/>
              <a:gd name="T67" fmla="*/ 289 h 530"/>
              <a:gd name="T68" fmla="*/ 213 w 625"/>
              <a:gd name="T69" fmla="*/ 451 h 530"/>
              <a:gd name="T70" fmla="*/ 573 w 625"/>
              <a:gd name="T71" fmla="*/ 8 h 530"/>
              <a:gd name="T72" fmla="*/ 615 w 625"/>
              <a:gd name="T73" fmla="*/ 8 h 530"/>
              <a:gd name="T74" fmla="*/ 615 w 625"/>
              <a:gd name="T75" fmla="*/ 50 h 5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625" h="530">
                <a:moveTo>
                  <a:pt x="615" y="50"/>
                </a:moveTo>
                <a:lnTo>
                  <a:pt x="615" y="50"/>
                </a:lnTo>
                <a:cubicBezTo>
                  <a:pt x="239" y="511"/>
                  <a:pt x="239" y="511"/>
                  <a:pt x="239" y="511"/>
                </a:cubicBezTo>
                <a:lnTo>
                  <a:pt x="239" y="520"/>
                </a:lnTo>
                <a:lnTo>
                  <a:pt x="239" y="520"/>
                </a:lnTo>
                <a:cubicBezTo>
                  <a:pt x="231" y="520"/>
                  <a:pt x="231" y="520"/>
                  <a:pt x="231" y="520"/>
                </a:cubicBezTo>
                <a:lnTo>
                  <a:pt x="231" y="520"/>
                </a:lnTo>
                <a:lnTo>
                  <a:pt x="231" y="520"/>
                </a:lnTo>
                <a:lnTo>
                  <a:pt x="231" y="520"/>
                </a:lnTo>
                <a:cubicBezTo>
                  <a:pt x="231" y="520"/>
                  <a:pt x="231" y="520"/>
                  <a:pt x="222" y="520"/>
                </a:cubicBezTo>
                <a:lnTo>
                  <a:pt x="222" y="520"/>
                </a:lnTo>
                <a:lnTo>
                  <a:pt x="222" y="520"/>
                </a:lnTo>
                <a:lnTo>
                  <a:pt x="222" y="520"/>
                </a:lnTo>
                <a:lnTo>
                  <a:pt x="222" y="520"/>
                </a:lnTo>
                <a:lnTo>
                  <a:pt x="222" y="520"/>
                </a:lnTo>
                <a:lnTo>
                  <a:pt x="222" y="520"/>
                </a:lnTo>
                <a:lnTo>
                  <a:pt x="222" y="520"/>
                </a:lnTo>
                <a:lnTo>
                  <a:pt x="213" y="529"/>
                </a:lnTo>
                <a:lnTo>
                  <a:pt x="213" y="529"/>
                </a:lnTo>
                <a:cubicBezTo>
                  <a:pt x="213" y="529"/>
                  <a:pt x="213" y="529"/>
                  <a:pt x="213" y="520"/>
                </a:cubicBezTo>
                <a:lnTo>
                  <a:pt x="213" y="520"/>
                </a:lnTo>
                <a:lnTo>
                  <a:pt x="213" y="520"/>
                </a:lnTo>
                <a:lnTo>
                  <a:pt x="213" y="520"/>
                </a:lnTo>
                <a:lnTo>
                  <a:pt x="205" y="520"/>
                </a:lnTo>
                <a:lnTo>
                  <a:pt x="205" y="520"/>
                </a:lnTo>
                <a:lnTo>
                  <a:pt x="205" y="520"/>
                </a:lnTo>
                <a:lnTo>
                  <a:pt x="205" y="520"/>
                </a:lnTo>
                <a:lnTo>
                  <a:pt x="205" y="520"/>
                </a:lnTo>
                <a:lnTo>
                  <a:pt x="196" y="520"/>
                </a:lnTo>
                <a:lnTo>
                  <a:pt x="196" y="520"/>
                </a:lnTo>
                <a:cubicBezTo>
                  <a:pt x="196" y="520"/>
                  <a:pt x="196" y="520"/>
                  <a:pt x="196" y="511"/>
                </a:cubicBezTo>
                <a:cubicBezTo>
                  <a:pt x="17" y="332"/>
                  <a:pt x="17" y="332"/>
                  <a:pt x="17" y="332"/>
                </a:cubicBezTo>
                <a:cubicBezTo>
                  <a:pt x="0" y="315"/>
                  <a:pt x="0" y="298"/>
                  <a:pt x="17" y="289"/>
                </a:cubicBezTo>
                <a:cubicBezTo>
                  <a:pt x="26" y="280"/>
                  <a:pt x="42" y="280"/>
                  <a:pt x="51" y="289"/>
                </a:cubicBezTo>
                <a:cubicBezTo>
                  <a:pt x="213" y="451"/>
                  <a:pt x="213" y="451"/>
                  <a:pt x="213" y="451"/>
                </a:cubicBezTo>
                <a:cubicBezTo>
                  <a:pt x="573" y="8"/>
                  <a:pt x="573" y="8"/>
                  <a:pt x="573" y="8"/>
                </a:cubicBezTo>
                <a:cubicBezTo>
                  <a:pt x="581" y="0"/>
                  <a:pt x="598" y="0"/>
                  <a:pt x="615" y="8"/>
                </a:cubicBezTo>
                <a:cubicBezTo>
                  <a:pt x="624" y="16"/>
                  <a:pt x="624" y="33"/>
                  <a:pt x="615" y="50"/>
                </a:cubicBezTo>
              </a:path>
            </a:pathLst>
          </a:custGeom>
          <a:solidFill>
            <a:schemeClr val="bg2"/>
          </a:solidFill>
          <a:ln>
            <a:noFill/>
          </a:ln>
          <a:effectLst/>
        </p:spPr>
        <p:txBody>
          <a:bodyPr wrap="none" anchor="ctr"/>
          <a:lstStyle/>
          <a:p>
            <a:pPr defTabSz="685663"/>
            <a:endParaRPr lang="es-MX">
              <a:solidFill>
                <a:srgbClr val="999999"/>
              </a:solidFill>
              <a:latin typeface="Calibri" panose="020F0502020204030204"/>
            </a:endParaRPr>
          </a:p>
        </p:txBody>
      </p:sp>
      <p:sp>
        <p:nvSpPr>
          <p:cNvPr id="52" name="Freeform 257">
            <a:extLst>
              <a:ext uri="{FF2B5EF4-FFF2-40B4-BE49-F238E27FC236}">
                <a16:creationId xmlns:a16="http://schemas.microsoft.com/office/drawing/2014/main" id="{44C84BE7-4CA1-4752-987B-99C721BD5B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2250" y="1291689"/>
            <a:ext cx="374098" cy="87234"/>
          </a:xfrm>
          <a:custGeom>
            <a:avLst/>
            <a:gdLst>
              <a:gd name="T0" fmla="*/ 34 w 984"/>
              <a:gd name="T1" fmla="*/ 230 h 231"/>
              <a:gd name="T2" fmla="*/ 34 w 984"/>
              <a:gd name="T3" fmla="*/ 230 h 231"/>
              <a:gd name="T4" fmla="*/ 9 w 984"/>
              <a:gd name="T5" fmla="*/ 222 h 231"/>
              <a:gd name="T6" fmla="*/ 9 w 984"/>
              <a:gd name="T7" fmla="*/ 179 h 231"/>
              <a:gd name="T8" fmla="*/ 496 w 984"/>
              <a:gd name="T9" fmla="*/ 0 h 231"/>
              <a:gd name="T10" fmla="*/ 966 w 984"/>
              <a:gd name="T11" fmla="*/ 170 h 231"/>
              <a:gd name="T12" fmla="*/ 966 w 984"/>
              <a:gd name="T13" fmla="*/ 222 h 231"/>
              <a:gd name="T14" fmla="*/ 923 w 984"/>
              <a:gd name="T15" fmla="*/ 222 h 231"/>
              <a:gd name="T16" fmla="*/ 496 w 984"/>
              <a:gd name="T17" fmla="*/ 60 h 231"/>
              <a:gd name="T18" fmla="*/ 60 w 984"/>
              <a:gd name="T19" fmla="*/ 222 h 231"/>
              <a:gd name="T20" fmla="*/ 34 w 984"/>
              <a:gd name="T21" fmla="*/ 230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984" h="231">
                <a:moveTo>
                  <a:pt x="34" y="230"/>
                </a:moveTo>
                <a:lnTo>
                  <a:pt x="34" y="230"/>
                </a:lnTo>
                <a:cubicBezTo>
                  <a:pt x="26" y="230"/>
                  <a:pt x="17" y="230"/>
                  <a:pt x="9" y="222"/>
                </a:cubicBezTo>
                <a:cubicBezTo>
                  <a:pt x="0" y="213"/>
                  <a:pt x="0" y="187"/>
                  <a:pt x="9" y="179"/>
                </a:cubicBezTo>
                <a:cubicBezTo>
                  <a:pt x="128" y="60"/>
                  <a:pt x="308" y="0"/>
                  <a:pt x="496" y="0"/>
                </a:cubicBezTo>
                <a:cubicBezTo>
                  <a:pt x="675" y="0"/>
                  <a:pt x="846" y="60"/>
                  <a:pt x="966" y="170"/>
                </a:cubicBezTo>
                <a:cubicBezTo>
                  <a:pt x="983" y="187"/>
                  <a:pt x="983" y="205"/>
                  <a:pt x="966" y="222"/>
                </a:cubicBezTo>
                <a:cubicBezTo>
                  <a:pt x="957" y="230"/>
                  <a:pt x="940" y="230"/>
                  <a:pt x="923" y="222"/>
                </a:cubicBezTo>
                <a:cubicBezTo>
                  <a:pt x="812" y="120"/>
                  <a:pt x="658" y="60"/>
                  <a:pt x="496" y="60"/>
                </a:cubicBezTo>
                <a:cubicBezTo>
                  <a:pt x="325" y="60"/>
                  <a:pt x="162" y="120"/>
                  <a:pt x="60" y="222"/>
                </a:cubicBezTo>
                <a:cubicBezTo>
                  <a:pt x="51" y="230"/>
                  <a:pt x="43" y="230"/>
                  <a:pt x="34" y="230"/>
                </a:cubicBezTo>
              </a:path>
            </a:pathLst>
          </a:custGeom>
          <a:solidFill>
            <a:schemeClr val="bg2"/>
          </a:solidFill>
          <a:ln>
            <a:noFill/>
          </a:ln>
          <a:effectLst/>
        </p:spPr>
        <p:txBody>
          <a:bodyPr wrap="none" anchor="ctr"/>
          <a:lstStyle/>
          <a:p>
            <a:pPr defTabSz="685663"/>
            <a:endParaRPr lang="es-MX">
              <a:solidFill>
                <a:srgbClr val="999999"/>
              </a:solidFill>
              <a:latin typeface="Calibri" panose="020F0502020204030204"/>
            </a:endParaRPr>
          </a:p>
        </p:txBody>
      </p:sp>
      <p:sp>
        <p:nvSpPr>
          <p:cNvPr id="53" name="Freeform 258">
            <a:extLst>
              <a:ext uri="{FF2B5EF4-FFF2-40B4-BE49-F238E27FC236}">
                <a16:creationId xmlns:a16="http://schemas.microsoft.com/office/drawing/2014/main" id="{5B10A3E2-CD58-4AD2-9CA4-2B2AB7034E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74844" y="1524871"/>
            <a:ext cx="88911" cy="88911"/>
          </a:xfrm>
          <a:custGeom>
            <a:avLst/>
            <a:gdLst>
              <a:gd name="T0" fmla="*/ 120 w 232"/>
              <a:gd name="T1" fmla="*/ 68 h 232"/>
              <a:gd name="T2" fmla="*/ 120 w 232"/>
              <a:gd name="T3" fmla="*/ 68 h 232"/>
              <a:gd name="T4" fmla="*/ 171 w 232"/>
              <a:gd name="T5" fmla="*/ 119 h 232"/>
              <a:gd name="T6" fmla="*/ 120 w 232"/>
              <a:gd name="T7" fmla="*/ 171 h 232"/>
              <a:gd name="T8" fmla="*/ 68 w 232"/>
              <a:gd name="T9" fmla="*/ 119 h 232"/>
              <a:gd name="T10" fmla="*/ 120 w 232"/>
              <a:gd name="T11" fmla="*/ 68 h 232"/>
              <a:gd name="T12" fmla="*/ 120 w 232"/>
              <a:gd name="T13" fmla="*/ 0 h 232"/>
              <a:gd name="T14" fmla="*/ 120 w 232"/>
              <a:gd name="T15" fmla="*/ 0 h 232"/>
              <a:gd name="T16" fmla="*/ 0 w 232"/>
              <a:gd name="T17" fmla="*/ 119 h 232"/>
              <a:gd name="T18" fmla="*/ 120 w 232"/>
              <a:gd name="T19" fmla="*/ 231 h 232"/>
              <a:gd name="T20" fmla="*/ 231 w 232"/>
              <a:gd name="T21" fmla="*/ 119 h 232"/>
              <a:gd name="T22" fmla="*/ 120 w 232"/>
              <a:gd name="T23" fmla="*/ 0 h 232"/>
              <a:gd name="T24" fmla="*/ 120 w 232"/>
              <a:gd name="T25" fmla="*/ 68 h 2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32" h="232">
                <a:moveTo>
                  <a:pt x="120" y="68"/>
                </a:moveTo>
                <a:lnTo>
                  <a:pt x="120" y="68"/>
                </a:lnTo>
                <a:cubicBezTo>
                  <a:pt x="145" y="68"/>
                  <a:pt x="171" y="94"/>
                  <a:pt x="171" y="119"/>
                </a:cubicBezTo>
                <a:cubicBezTo>
                  <a:pt x="171" y="145"/>
                  <a:pt x="145" y="171"/>
                  <a:pt x="120" y="171"/>
                </a:cubicBezTo>
                <a:cubicBezTo>
                  <a:pt x="94" y="171"/>
                  <a:pt x="68" y="145"/>
                  <a:pt x="68" y="119"/>
                </a:cubicBezTo>
                <a:cubicBezTo>
                  <a:pt x="68" y="94"/>
                  <a:pt x="94" y="68"/>
                  <a:pt x="120" y="68"/>
                </a:cubicBezTo>
                <a:lnTo>
                  <a:pt x="120" y="0"/>
                </a:lnTo>
                <a:lnTo>
                  <a:pt x="120" y="0"/>
                </a:lnTo>
                <a:cubicBezTo>
                  <a:pt x="51" y="0"/>
                  <a:pt x="0" y="51"/>
                  <a:pt x="0" y="119"/>
                </a:cubicBezTo>
                <a:cubicBezTo>
                  <a:pt x="0" y="179"/>
                  <a:pt x="51" y="231"/>
                  <a:pt x="120" y="231"/>
                </a:cubicBezTo>
                <a:cubicBezTo>
                  <a:pt x="180" y="231"/>
                  <a:pt x="231" y="179"/>
                  <a:pt x="231" y="119"/>
                </a:cubicBezTo>
                <a:cubicBezTo>
                  <a:pt x="231" y="51"/>
                  <a:pt x="180" y="0"/>
                  <a:pt x="120" y="0"/>
                </a:cubicBezTo>
                <a:lnTo>
                  <a:pt x="120" y="68"/>
                </a:lnTo>
              </a:path>
            </a:pathLst>
          </a:custGeom>
          <a:solidFill>
            <a:schemeClr val="bg2"/>
          </a:solidFill>
          <a:ln>
            <a:noFill/>
          </a:ln>
          <a:effectLst/>
        </p:spPr>
        <p:txBody>
          <a:bodyPr wrap="none" anchor="ctr"/>
          <a:lstStyle/>
          <a:p>
            <a:pPr defTabSz="685663"/>
            <a:endParaRPr lang="es-MX">
              <a:solidFill>
                <a:srgbClr val="999999"/>
              </a:solidFill>
              <a:latin typeface="Calibri" panose="020F0502020204030204"/>
            </a:endParaRPr>
          </a:p>
        </p:txBody>
      </p:sp>
      <p:sp>
        <p:nvSpPr>
          <p:cNvPr id="54" name="Freeform 259">
            <a:extLst>
              <a:ext uri="{FF2B5EF4-FFF2-40B4-BE49-F238E27FC236}">
                <a16:creationId xmlns:a16="http://schemas.microsoft.com/office/drawing/2014/main" id="{B5FF9AB7-B214-4265-9375-007D7B894A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0835" y="1362147"/>
            <a:ext cx="296929" cy="75491"/>
          </a:xfrm>
          <a:custGeom>
            <a:avLst/>
            <a:gdLst>
              <a:gd name="T0" fmla="*/ 35 w 779"/>
              <a:gd name="T1" fmla="*/ 197 h 198"/>
              <a:gd name="T2" fmla="*/ 35 w 779"/>
              <a:gd name="T3" fmla="*/ 197 h 198"/>
              <a:gd name="T4" fmla="*/ 9 w 779"/>
              <a:gd name="T5" fmla="*/ 189 h 198"/>
              <a:gd name="T6" fmla="*/ 9 w 779"/>
              <a:gd name="T7" fmla="*/ 137 h 198"/>
              <a:gd name="T8" fmla="*/ 385 w 779"/>
              <a:gd name="T9" fmla="*/ 0 h 198"/>
              <a:gd name="T10" fmla="*/ 761 w 779"/>
              <a:gd name="T11" fmla="*/ 137 h 198"/>
              <a:gd name="T12" fmla="*/ 761 w 779"/>
              <a:gd name="T13" fmla="*/ 180 h 198"/>
              <a:gd name="T14" fmla="*/ 718 w 779"/>
              <a:gd name="T15" fmla="*/ 180 h 198"/>
              <a:gd name="T16" fmla="*/ 385 w 779"/>
              <a:gd name="T17" fmla="*/ 60 h 198"/>
              <a:gd name="T18" fmla="*/ 60 w 779"/>
              <a:gd name="T19" fmla="*/ 189 h 198"/>
              <a:gd name="T20" fmla="*/ 35 w 779"/>
              <a:gd name="T21" fmla="*/ 197 h 1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79" h="198">
                <a:moveTo>
                  <a:pt x="35" y="197"/>
                </a:moveTo>
                <a:lnTo>
                  <a:pt x="35" y="197"/>
                </a:lnTo>
                <a:cubicBezTo>
                  <a:pt x="26" y="197"/>
                  <a:pt x="18" y="189"/>
                  <a:pt x="9" y="189"/>
                </a:cubicBezTo>
                <a:cubicBezTo>
                  <a:pt x="0" y="171"/>
                  <a:pt x="0" y="154"/>
                  <a:pt x="9" y="137"/>
                </a:cubicBezTo>
                <a:cubicBezTo>
                  <a:pt x="103" y="52"/>
                  <a:pt x="240" y="0"/>
                  <a:pt x="385" y="0"/>
                </a:cubicBezTo>
                <a:cubicBezTo>
                  <a:pt x="530" y="0"/>
                  <a:pt x="667" y="43"/>
                  <a:pt x="761" y="137"/>
                </a:cubicBezTo>
                <a:cubicBezTo>
                  <a:pt x="778" y="146"/>
                  <a:pt x="778" y="171"/>
                  <a:pt x="761" y="180"/>
                </a:cubicBezTo>
                <a:cubicBezTo>
                  <a:pt x="753" y="197"/>
                  <a:pt x="727" y="197"/>
                  <a:pt x="718" y="180"/>
                </a:cubicBezTo>
                <a:cubicBezTo>
                  <a:pt x="633" y="103"/>
                  <a:pt x="513" y="60"/>
                  <a:pt x="385" y="60"/>
                </a:cubicBezTo>
                <a:cubicBezTo>
                  <a:pt x="257" y="60"/>
                  <a:pt x="137" y="112"/>
                  <a:pt x="60" y="189"/>
                </a:cubicBezTo>
                <a:cubicBezTo>
                  <a:pt x="52" y="189"/>
                  <a:pt x="43" y="197"/>
                  <a:pt x="35" y="197"/>
                </a:cubicBezTo>
              </a:path>
            </a:pathLst>
          </a:custGeom>
          <a:solidFill>
            <a:schemeClr val="bg2"/>
          </a:solidFill>
          <a:ln>
            <a:noFill/>
          </a:ln>
          <a:effectLst/>
        </p:spPr>
        <p:txBody>
          <a:bodyPr wrap="none" anchor="ctr"/>
          <a:lstStyle/>
          <a:p>
            <a:pPr defTabSz="685663"/>
            <a:endParaRPr lang="es-MX">
              <a:solidFill>
                <a:srgbClr val="999999"/>
              </a:solidFill>
              <a:latin typeface="Calibri" panose="020F0502020204030204"/>
            </a:endParaRPr>
          </a:p>
        </p:txBody>
      </p:sp>
      <p:sp>
        <p:nvSpPr>
          <p:cNvPr id="55" name="Freeform 260">
            <a:extLst>
              <a:ext uri="{FF2B5EF4-FFF2-40B4-BE49-F238E27FC236}">
                <a16:creationId xmlns:a16="http://schemas.microsoft.com/office/drawing/2014/main" id="{7944EE72-F091-402A-95E2-953AF16665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17807" y="1434282"/>
            <a:ext cx="204663" cy="58715"/>
          </a:xfrm>
          <a:custGeom>
            <a:avLst/>
            <a:gdLst>
              <a:gd name="T0" fmla="*/ 34 w 540"/>
              <a:gd name="T1" fmla="*/ 153 h 154"/>
              <a:gd name="T2" fmla="*/ 34 w 540"/>
              <a:gd name="T3" fmla="*/ 153 h 154"/>
              <a:gd name="T4" fmla="*/ 9 w 540"/>
              <a:gd name="T5" fmla="*/ 145 h 154"/>
              <a:gd name="T6" fmla="*/ 9 w 540"/>
              <a:gd name="T7" fmla="*/ 102 h 154"/>
              <a:gd name="T8" fmla="*/ 265 w 540"/>
              <a:gd name="T9" fmla="*/ 0 h 154"/>
              <a:gd name="T10" fmla="*/ 521 w 540"/>
              <a:gd name="T11" fmla="*/ 93 h 154"/>
              <a:gd name="T12" fmla="*/ 530 w 540"/>
              <a:gd name="T13" fmla="*/ 145 h 154"/>
              <a:gd name="T14" fmla="*/ 479 w 540"/>
              <a:gd name="T15" fmla="*/ 145 h 154"/>
              <a:gd name="T16" fmla="*/ 265 w 540"/>
              <a:gd name="T17" fmla="*/ 68 h 154"/>
              <a:gd name="T18" fmla="*/ 51 w 540"/>
              <a:gd name="T19" fmla="*/ 145 h 154"/>
              <a:gd name="T20" fmla="*/ 34 w 540"/>
              <a:gd name="T21" fmla="*/ 153 h 1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40" h="154">
                <a:moveTo>
                  <a:pt x="34" y="153"/>
                </a:moveTo>
                <a:lnTo>
                  <a:pt x="34" y="153"/>
                </a:lnTo>
                <a:cubicBezTo>
                  <a:pt x="26" y="153"/>
                  <a:pt x="17" y="153"/>
                  <a:pt x="9" y="145"/>
                </a:cubicBezTo>
                <a:cubicBezTo>
                  <a:pt x="0" y="128"/>
                  <a:pt x="0" y="111"/>
                  <a:pt x="9" y="102"/>
                </a:cubicBezTo>
                <a:cubicBezTo>
                  <a:pt x="77" y="34"/>
                  <a:pt x="171" y="0"/>
                  <a:pt x="265" y="0"/>
                </a:cubicBezTo>
                <a:cubicBezTo>
                  <a:pt x="368" y="0"/>
                  <a:pt x="462" y="34"/>
                  <a:pt x="521" y="93"/>
                </a:cubicBezTo>
                <a:cubicBezTo>
                  <a:pt x="539" y="111"/>
                  <a:pt x="539" y="128"/>
                  <a:pt x="530" y="145"/>
                </a:cubicBezTo>
                <a:cubicBezTo>
                  <a:pt x="513" y="153"/>
                  <a:pt x="496" y="153"/>
                  <a:pt x="479" y="145"/>
                </a:cubicBezTo>
                <a:cubicBezTo>
                  <a:pt x="427" y="93"/>
                  <a:pt x="351" y="68"/>
                  <a:pt x="265" y="68"/>
                </a:cubicBezTo>
                <a:cubicBezTo>
                  <a:pt x="188" y="68"/>
                  <a:pt x="111" y="93"/>
                  <a:pt x="51" y="145"/>
                </a:cubicBezTo>
                <a:cubicBezTo>
                  <a:pt x="51" y="153"/>
                  <a:pt x="43" y="153"/>
                  <a:pt x="34" y="153"/>
                </a:cubicBezTo>
              </a:path>
            </a:pathLst>
          </a:custGeom>
          <a:solidFill>
            <a:schemeClr val="bg2"/>
          </a:solidFill>
          <a:ln>
            <a:noFill/>
          </a:ln>
          <a:effectLst/>
        </p:spPr>
        <p:txBody>
          <a:bodyPr wrap="none" anchor="ctr"/>
          <a:lstStyle/>
          <a:p>
            <a:pPr defTabSz="685663"/>
            <a:endParaRPr lang="es-MX">
              <a:solidFill>
                <a:srgbClr val="999999"/>
              </a:solidFill>
              <a:latin typeface="Calibri" panose="020F0502020204030204"/>
            </a:endParaRPr>
          </a:p>
        </p:txBody>
      </p:sp>
      <p:sp>
        <p:nvSpPr>
          <p:cNvPr id="56" name="Freeform 261">
            <a:extLst>
              <a:ext uri="{FF2B5EF4-FFF2-40B4-BE49-F238E27FC236}">
                <a16:creationId xmlns:a16="http://schemas.microsoft.com/office/drawing/2014/main" id="{B1183CD0-1715-4288-B0AA-9259901F31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01799" y="1476221"/>
            <a:ext cx="162725" cy="156014"/>
          </a:xfrm>
          <a:custGeom>
            <a:avLst/>
            <a:gdLst>
              <a:gd name="T0" fmla="*/ 299 w 429"/>
              <a:gd name="T1" fmla="*/ 410 h 411"/>
              <a:gd name="T2" fmla="*/ 299 w 429"/>
              <a:gd name="T3" fmla="*/ 410 h 411"/>
              <a:gd name="T4" fmla="*/ 274 w 429"/>
              <a:gd name="T5" fmla="*/ 401 h 411"/>
              <a:gd name="T6" fmla="*/ 34 w 429"/>
              <a:gd name="T7" fmla="*/ 171 h 411"/>
              <a:gd name="T8" fmla="*/ 34 w 429"/>
              <a:gd name="T9" fmla="*/ 25 h 411"/>
              <a:gd name="T10" fmla="*/ 111 w 429"/>
              <a:gd name="T11" fmla="*/ 0 h 411"/>
              <a:gd name="T12" fmla="*/ 180 w 429"/>
              <a:gd name="T13" fmla="*/ 25 h 411"/>
              <a:gd name="T14" fmla="*/ 419 w 429"/>
              <a:gd name="T15" fmla="*/ 265 h 411"/>
              <a:gd name="T16" fmla="*/ 428 w 429"/>
              <a:gd name="T17" fmla="*/ 290 h 411"/>
              <a:gd name="T18" fmla="*/ 419 w 429"/>
              <a:gd name="T19" fmla="*/ 307 h 411"/>
              <a:gd name="T20" fmla="*/ 317 w 429"/>
              <a:gd name="T21" fmla="*/ 401 h 411"/>
              <a:gd name="T22" fmla="*/ 299 w 429"/>
              <a:gd name="T23" fmla="*/ 410 h 411"/>
              <a:gd name="T24" fmla="*/ 111 w 429"/>
              <a:gd name="T25" fmla="*/ 59 h 411"/>
              <a:gd name="T26" fmla="*/ 111 w 429"/>
              <a:gd name="T27" fmla="*/ 59 h 411"/>
              <a:gd name="T28" fmla="*/ 111 w 429"/>
              <a:gd name="T29" fmla="*/ 59 h 411"/>
              <a:gd name="T30" fmla="*/ 86 w 429"/>
              <a:gd name="T31" fmla="*/ 68 h 411"/>
              <a:gd name="T32" fmla="*/ 86 w 429"/>
              <a:gd name="T33" fmla="*/ 119 h 411"/>
              <a:gd name="T34" fmla="*/ 299 w 429"/>
              <a:gd name="T35" fmla="*/ 333 h 411"/>
              <a:gd name="T36" fmla="*/ 351 w 429"/>
              <a:gd name="T37" fmla="*/ 290 h 411"/>
              <a:gd name="T38" fmla="*/ 137 w 429"/>
              <a:gd name="T39" fmla="*/ 68 h 411"/>
              <a:gd name="T40" fmla="*/ 111 w 429"/>
              <a:gd name="T41" fmla="*/ 59 h 4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429" h="411">
                <a:moveTo>
                  <a:pt x="299" y="410"/>
                </a:moveTo>
                <a:lnTo>
                  <a:pt x="299" y="410"/>
                </a:lnTo>
                <a:cubicBezTo>
                  <a:pt x="291" y="410"/>
                  <a:pt x="282" y="410"/>
                  <a:pt x="274" y="401"/>
                </a:cubicBezTo>
                <a:cubicBezTo>
                  <a:pt x="34" y="171"/>
                  <a:pt x="34" y="171"/>
                  <a:pt x="34" y="171"/>
                </a:cubicBezTo>
                <a:cubicBezTo>
                  <a:pt x="0" y="128"/>
                  <a:pt x="0" y="68"/>
                  <a:pt x="34" y="25"/>
                </a:cubicBezTo>
                <a:cubicBezTo>
                  <a:pt x="60" y="8"/>
                  <a:pt x="77" y="0"/>
                  <a:pt x="111" y="0"/>
                </a:cubicBezTo>
                <a:cubicBezTo>
                  <a:pt x="137" y="0"/>
                  <a:pt x="163" y="8"/>
                  <a:pt x="180" y="25"/>
                </a:cubicBezTo>
                <a:cubicBezTo>
                  <a:pt x="419" y="265"/>
                  <a:pt x="419" y="265"/>
                  <a:pt x="419" y="265"/>
                </a:cubicBezTo>
                <a:cubicBezTo>
                  <a:pt x="419" y="273"/>
                  <a:pt x="428" y="282"/>
                  <a:pt x="428" y="290"/>
                </a:cubicBezTo>
                <a:cubicBezTo>
                  <a:pt x="428" y="299"/>
                  <a:pt x="419" y="307"/>
                  <a:pt x="419" y="307"/>
                </a:cubicBezTo>
                <a:cubicBezTo>
                  <a:pt x="317" y="401"/>
                  <a:pt x="317" y="401"/>
                  <a:pt x="317" y="401"/>
                </a:cubicBezTo>
                <a:cubicBezTo>
                  <a:pt x="317" y="410"/>
                  <a:pt x="308" y="410"/>
                  <a:pt x="299" y="410"/>
                </a:cubicBezTo>
                <a:close/>
                <a:moveTo>
                  <a:pt x="111" y="59"/>
                </a:moveTo>
                <a:lnTo>
                  <a:pt x="111" y="59"/>
                </a:lnTo>
                <a:lnTo>
                  <a:pt x="111" y="59"/>
                </a:lnTo>
                <a:cubicBezTo>
                  <a:pt x="103" y="59"/>
                  <a:pt x="94" y="68"/>
                  <a:pt x="86" y="68"/>
                </a:cubicBezTo>
                <a:cubicBezTo>
                  <a:pt x="68" y="85"/>
                  <a:pt x="68" y="111"/>
                  <a:pt x="86" y="119"/>
                </a:cubicBezTo>
                <a:cubicBezTo>
                  <a:pt x="299" y="333"/>
                  <a:pt x="299" y="333"/>
                  <a:pt x="299" y="333"/>
                </a:cubicBezTo>
                <a:cubicBezTo>
                  <a:pt x="351" y="290"/>
                  <a:pt x="351" y="290"/>
                  <a:pt x="351" y="290"/>
                </a:cubicBezTo>
                <a:cubicBezTo>
                  <a:pt x="137" y="68"/>
                  <a:pt x="137" y="68"/>
                  <a:pt x="137" y="68"/>
                </a:cubicBezTo>
                <a:cubicBezTo>
                  <a:pt x="128" y="68"/>
                  <a:pt x="120" y="59"/>
                  <a:pt x="111" y="59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ffectLst/>
        </p:spPr>
        <p:txBody>
          <a:bodyPr wrap="none" anchor="ctr"/>
          <a:lstStyle/>
          <a:p>
            <a:pPr defTabSz="685663"/>
            <a:endParaRPr lang="es-MX">
              <a:solidFill>
                <a:srgbClr val="999999"/>
              </a:solidFill>
              <a:latin typeface="Calibri" panose="020F0502020204030204"/>
            </a:endParaRPr>
          </a:p>
        </p:txBody>
      </p:sp>
      <p:sp>
        <p:nvSpPr>
          <p:cNvPr id="57" name="Freeform 262">
            <a:extLst>
              <a:ext uri="{FF2B5EF4-FFF2-40B4-BE49-F238E27FC236}">
                <a16:creationId xmlns:a16="http://schemas.microsoft.com/office/drawing/2014/main" id="{578A11AE-C428-4296-AAA4-C13A09BFC6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00491" y="1271558"/>
            <a:ext cx="244925" cy="243248"/>
          </a:xfrm>
          <a:custGeom>
            <a:avLst/>
            <a:gdLst>
              <a:gd name="T0" fmla="*/ 316 w 642"/>
              <a:gd name="T1" fmla="*/ 640 h 641"/>
              <a:gd name="T2" fmla="*/ 316 w 642"/>
              <a:gd name="T3" fmla="*/ 640 h 641"/>
              <a:gd name="T4" fmla="*/ 0 w 642"/>
              <a:gd name="T5" fmla="*/ 315 h 641"/>
              <a:gd name="T6" fmla="*/ 316 w 642"/>
              <a:gd name="T7" fmla="*/ 0 h 641"/>
              <a:gd name="T8" fmla="*/ 641 w 642"/>
              <a:gd name="T9" fmla="*/ 315 h 641"/>
              <a:gd name="T10" fmla="*/ 316 w 642"/>
              <a:gd name="T11" fmla="*/ 640 h 641"/>
              <a:gd name="T12" fmla="*/ 316 w 642"/>
              <a:gd name="T13" fmla="*/ 68 h 641"/>
              <a:gd name="T14" fmla="*/ 316 w 642"/>
              <a:gd name="T15" fmla="*/ 68 h 641"/>
              <a:gd name="T16" fmla="*/ 69 w 642"/>
              <a:gd name="T17" fmla="*/ 315 h 641"/>
              <a:gd name="T18" fmla="*/ 316 w 642"/>
              <a:gd name="T19" fmla="*/ 572 h 641"/>
              <a:gd name="T20" fmla="*/ 573 w 642"/>
              <a:gd name="T21" fmla="*/ 315 h 641"/>
              <a:gd name="T22" fmla="*/ 316 w 642"/>
              <a:gd name="T23" fmla="*/ 68 h 6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642" h="641">
                <a:moveTo>
                  <a:pt x="316" y="640"/>
                </a:moveTo>
                <a:lnTo>
                  <a:pt x="316" y="640"/>
                </a:lnTo>
                <a:cubicBezTo>
                  <a:pt x="146" y="640"/>
                  <a:pt x="0" y="495"/>
                  <a:pt x="0" y="315"/>
                </a:cubicBezTo>
                <a:cubicBezTo>
                  <a:pt x="0" y="146"/>
                  <a:pt x="146" y="0"/>
                  <a:pt x="316" y="0"/>
                </a:cubicBezTo>
                <a:cubicBezTo>
                  <a:pt x="496" y="0"/>
                  <a:pt x="641" y="146"/>
                  <a:pt x="641" y="315"/>
                </a:cubicBezTo>
                <a:cubicBezTo>
                  <a:pt x="641" y="495"/>
                  <a:pt x="496" y="640"/>
                  <a:pt x="316" y="640"/>
                </a:cubicBezTo>
                <a:close/>
                <a:moveTo>
                  <a:pt x="316" y="68"/>
                </a:moveTo>
                <a:lnTo>
                  <a:pt x="316" y="68"/>
                </a:lnTo>
                <a:cubicBezTo>
                  <a:pt x="180" y="68"/>
                  <a:pt x="69" y="179"/>
                  <a:pt x="69" y="315"/>
                </a:cubicBezTo>
                <a:cubicBezTo>
                  <a:pt x="69" y="461"/>
                  <a:pt x="180" y="572"/>
                  <a:pt x="316" y="572"/>
                </a:cubicBezTo>
                <a:cubicBezTo>
                  <a:pt x="462" y="572"/>
                  <a:pt x="573" y="461"/>
                  <a:pt x="573" y="315"/>
                </a:cubicBezTo>
                <a:cubicBezTo>
                  <a:pt x="573" y="179"/>
                  <a:pt x="462" y="68"/>
                  <a:pt x="316" y="68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ffectLst/>
        </p:spPr>
        <p:txBody>
          <a:bodyPr wrap="none" anchor="ctr"/>
          <a:lstStyle/>
          <a:p>
            <a:pPr defTabSz="685663"/>
            <a:endParaRPr lang="es-MX">
              <a:solidFill>
                <a:srgbClr val="999999"/>
              </a:solidFill>
              <a:latin typeface="Calibri" panose="020F0502020204030204"/>
            </a:endParaRPr>
          </a:p>
        </p:txBody>
      </p:sp>
      <p:sp>
        <p:nvSpPr>
          <p:cNvPr id="84" name="Freeform 244">
            <a:extLst>
              <a:ext uri="{FF2B5EF4-FFF2-40B4-BE49-F238E27FC236}">
                <a16:creationId xmlns:a16="http://schemas.microsoft.com/office/drawing/2014/main" id="{E9EE6BC7-DCA0-4172-A7AD-406171EE43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20188" y="806872"/>
            <a:ext cx="1058695" cy="4045526"/>
          </a:xfrm>
          <a:custGeom>
            <a:avLst/>
            <a:gdLst>
              <a:gd name="T0" fmla="*/ 2940 w 2941"/>
              <a:gd name="T1" fmla="*/ 872 h 7025"/>
              <a:gd name="T2" fmla="*/ 2940 w 2941"/>
              <a:gd name="T3" fmla="*/ 846 h 7025"/>
              <a:gd name="T4" fmla="*/ 1470 w 2941"/>
              <a:gd name="T5" fmla="*/ 0 h 7025"/>
              <a:gd name="T6" fmla="*/ 0 w 2941"/>
              <a:gd name="T7" fmla="*/ 846 h 7025"/>
              <a:gd name="T8" fmla="*/ 0 w 2941"/>
              <a:gd name="T9" fmla="*/ 872 h 7025"/>
              <a:gd name="T10" fmla="*/ 0 w 2941"/>
              <a:gd name="T11" fmla="*/ 872 h 7025"/>
              <a:gd name="T12" fmla="*/ 0 w 2941"/>
              <a:gd name="T13" fmla="*/ 7024 h 7025"/>
              <a:gd name="T14" fmla="*/ 2940 w 2941"/>
              <a:gd name="T15" fmla="*/ 7024 h 7025"/>
              <a:gd name="T16" fmla="*/ 2940 w 2941"/>
              <a:gd name="T17" fmla="*/ 872 h 70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41" h="7025">
                <a:moveTo>
                  <a:pt x="2940" y="872"/>
                </a:moveTo>
                <a:lnTo>
                  <a:pt x="2940" y="846"/>
                </a:lnTo>
                <a:lnTo>
                  <a:pt x="1470" y="0"/>
                </a:lnTo>
                <a:lnTo>
                  <a:pt x="0" y="846"/>
                </a:lnTo>
                <a:lnTo>
                  <a:pt x="0" y="872"/>
                </a:lnTo>
                <a:lnTo>
                  <a:pt x="0" y="872"/>
                </a:lnTo>
                <a:lnTo>
                  <a:pt x="0" y="7024"/>
                </a:lnTo>
                <a:lnTo>
                  <a:pt x="2940" y="7024"/>
                </a:lnTo>
                <a:lnTo>
                  <a:pt x="2940" y="872"/>
                </a:lnTo>
              </a:path>
            </a:pathLst>
          </a:custGeom>
          <a:solidFill>
            <a:schemeClr val="bg1">
              <a:lumMod val="95000"/>
            </a:schemeClr>
          </a:solidFill>
          <a:ln w="38100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pPr defTabSz="685663"/>
            <a:endParaRPr lang="es-MX">
              <a:solidFill>
                <a:srgbClr val="999999"/>
              </a:solidFill>
              <a:latin typeface="Calibri" panose="020F0502020204030204"/>
            </a:endParaRPr>
          </a:p>
        </p:txBody>
      </p:sp>
      <p:sp>
        <p:nvSpPr>
          <p:cNvPr id="86" name="Freeform 261">
            <a:extLst>
              <a:ext uri="{FF2B5EF4-FFF2-40B4-BE49-F238E27FC236}">
                <a16:creationId xmlns:a16="http://schemas.microsoft.com/office/drawing/2014/main" id="{59A01547-A688-4828-A54B-28AED26E2A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94454" y="1476221"/>
            <a:ext cx="162725" cy="156014"/>
          </a:xfrm>
          <a:custGeom>
            <a:avLst/>
            <a:gdLst>
              <a:gd name="T0" fmla="*/ 299 w 429"/>
              <a:gd name="T1" fmla="*/ 410 h 411"/>
              <a:gd name="T2" fmla="*/ 299 w 429"/>
              <a:gd name="T3" fmla="*/ 410 h 411"/>
              <a:gd name="T4" fmla="*/ 274 w 429"/>
              <a:gd name="T5" fmla="*/ 401 h 411"/>
              <a:gd name="T6" fmla="*/ 34 w 429"/>
              <a:gd name="T7" fmla="*/ 171 h 411"/>
              <a:gd name="T8" fmla="*/ 34 w 429"/>
              <a:gd name="T9" fmla="*/ 25 h 411"/>
              <a:gd name="T10" fmla="*/ 111 w 429"/>
              <a:gd name="T11" fmla="*/ 0 h 411"/>
              <a:gd name="T12" fmla="*/ 180 w 429"/>
              <a:gd name="T13" fmla="*/ 25 h 411"/>
              <a:gd name="T14" fmla="*/ 419 w 429"/>
              <a:gd name="T15" fmla="*/ 265 h 411"/>
              <a:gd name="T16" fmla="*/ 428 w 429"/>
              <a:gd name="T17" fmla="*/ 290 h 411"/>
              <a:gd name="T18" fmla="*/ 419 w 429"/>
              <a:gd name="T19" fmla="*/ 307 h 411"/>
              <a:gd name="T20" fmla="*/ 317 w 429"/>
              <a:gd name="T21" fmla="*/ 401 h 411"/>
              <a:gd name="T22" fmla="*/ 299 w 429"/>
              <a:gd name="T23" fmla="*/ 410 h 411"/>
              <a:gd name="T24" fmla="*/ 111 w 429"/>
              <a:gd name="T25" fmla="*/ 59 h 411"/>
              <a:gd name="T26" fmla="*/ 111 w 429"/>
              <a:gd name="T27" fmla="*/ 59 h 411"/>
              <a:gd name="T28" fmla="*/ 111 w 429"/>
              <a:gd name="T29" fmla="*/ 59 h 411"/>
              <a:gd name="T30" fmla="*/ 86 w 429"/>
              <a:gd name="T31" fmla="*/ 68 h 411"/>
              <a:gd name="T32" fmla="*/ 86 w 429"/>
              <a:gd name="T33" fmla="*/ 119 h 411"/>
              <a:gd name="T34" fmla="*/ 299 w 429"/>
              <a:gd name="T35" fmla="*/ 333 h 411"/>
              <a:gd name="T36" fmla="*/ 351 w 429"/>
              <a:gd name="T37" fmla="*/ 290 h 411"/>
              <a:gd name="T38" fmla="*/ 137 w 429"/>
              <a:gd name="T39" fmla="*/ 68 h 411"/>
              <a:gd name="T40" fmla="*/ 111 w 429"/>
              <a:gd name="T41" fmla="*/ 59 h 4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429" h="411">
                <a:moveTo>
                  <a:pt x="299" y="410"/>
                </a:moveTo>
                <a:lnTo>
                  <a:pt x="299" y="410"/>
                </a:lnTo>
                <a:cubicBezTo>
                  <a:pt x="291" y="410"/>
                  <a:pt x="282" y="410"/>
                  <a:pt x="274" y="401"/>
                </a:cubicBezTo>
                <a:cubicBezTo>
                  <a:pt x="34" y="171"/>
                  <a:pt x="34" y="171"/>
                  <a:pt x="34" y="171"/>
                </a:cubicBezTo>
                <a:cubicBezTo>
                  <a:pt x="0" y="128"/>
                  <a:pt x="0" y="68"/>
                  <a:pt x="34" y="25"/>
                </a:cubicBezTo>
                <a:cubicBezTo>
                  <a:pt x="60" y="8"/>
                  <a:pt x="77" y="0"/>
                  <a:pt x="111" y="0"/>
                </a:cubicBezTo>
                <a:cubicBezTo>
                  <a:pt x="137" y="0"/>
                  <a:pt x="163" y="8"/>
                  <a:pt x="180" y="25"/>
                </a:cubicBezTo>
                <a:cubicBezTo>
                  <a:pt x="419" y="265"/>
                  <a:pt x="419" y="265"/>
                  <a:pt x="419" y="265"/>
                </a:cubicBezTo>
                <a:cubicBezTo>
                  <a:pt x="419" y="273"/>
                  <a:pt x="428" y="282"/>
                  <a:pt x="428" y="290"/>
                </a:cubicBezTo>
                <a:cubicBezTo>
                  <a:pt x="428" y="299"/>
                  <a:pt x="419" y="307"/>
                  <a:pt x="419" y="307"/>
                </a:cubicBezTo>
                <a:cubicBezTo>
                  <a:pt x="317" y="401"/>
                  <a:pt x="317" y="401"/>
                  <a:pt x="317" y="401"/>
                </a:cubicBezTo>
                <a:cubicBezTo>
                  <a:pt x="317" y="410"/>
                  <a:pt x="308" y="410"/>
                  <a:pt x="299" y="410"/>
                </a:cubicBezTo>
                <a:close/>
                <a:moveTo>
                  <a:pt x="111" y="59"/>
                </a:moveTo>
                <a:lnTo>
                  <a:pt x="111" y="59"/>
                </a:lnTo>
                <a:lnTo>
                  <a:pt x="111" y="59"/>
                </a:lnTo>
                <a:cubicBezTo>
                  <a:pt x="103" y="59"/>
                  <a:pt x="94" y="68"/>
                  <a:pt x="86" y="68"/>
                </a:cubicBezTo>
                <a:cubicBezTo>
                  <a:pt x="68" y="85"/>
                  <a:pt x="68" y="111"/>
                  <a:pt x="86" y="119"/>
                </a:cubicBezTo>
                <a:cubicBezTo>
                  <a:pt x="299" y="333"/>
                  <a:pt x="299" y="333"/>
                  <a:pt x="299" y="333"/>
                </a:cubicBezTo>
                <a:cubicBezTo>
                  <a:pt x="351" y="290"/>
                  <a:pt x="351" y="290"/>
                  <a:pt x="351" y="290"/>
                </a:cubicBezTo>
                <a:cubicBezTo>
                  <a:pt x="137" y="68"/>
                  <a:pt x="137" y="68"/>
                  <a:pt x="137" y="68"/>
                </a:cubicBezTo>
                <a:cubicBezTo>
                  <a:pt x="128" y="68"/>
                  <a:pt x="120" y="59"/>
                  <a:pt x="111" y="59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ffectLst/>
        </p:spPr>
        <p:txBody>
          <a:bodyPr wrap="none" anchor="ctr"/>
          <a:lstStyle/>
          <a:p>
            <a:pPr defTabSz="685663"/>
            <a:endParaRPr lang="es-MX">
              <a:solidFill>
                <a:srgbClr val="999999"/>
              </a:solidFill>
              <a:latin typeface="Calibri" panose="020F0502020204030204"/>
            </a:endParaRPr>
          </a:p>
        </p:txBody>
      </p:sp>
      <p:sp>
        <p:nvSpPr>
          <p:cNvPr id="87" name="Freeform 262">
            <a:extLst>
              <a:ext uri="{FF2B5EF4-FFF2-40B4-BE49-F238E27FC236}">
                <a16:creationId xmlns:a16="http://schemas.microsoft.com/office/drawing/2014/main" id="{BB36EA1F-DF01-4394-9F05-2D87348A68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93146" y="1271558"/>
            <a:ext cx="244925" cy="243248"/>
          </a:xfrm>
          <a:custGeom>
            <a:avLst/>
            <a:gdLst>
              <a:gd name="T0" fmla="*/ 316 w 642"/>
              <a:gd name="T1" fmla="*/ 640 h 641"/>
              <a:gd name="T2" fmla="*/ 316 w 642"/>
              <a:gd name="T3" fmla="*/ 640 h 641"/>
              <a:gd name="T4" fmla="*/ 0 w 642"/>
              <a:gd name="T5" fmla="*/ 315 h 641"/>
              <a:gd name="T6" fmla="*/ 316 w 642"/>
              <a:gd name="T7" fmla="*/ 0 h 641"/>
              <a:gd name="T8" fmla="*/ 641 w 642"/>
              <a:gd name="T9" fmla="*/ 315 h 641"/>
              <a:gd name="T10" fmla="*/ 316 w 642"/>
              <a:gd name="T11" fmla="*/ 640 h 641"/>
              <a:gd name="T12" fmla="*/ 316 w 642"/>
              <a:gd name="T13" fmla="*/ 68 h 641"/>
              <a:gd name="T14" fmla="*/ 316 w 642"/>
              <a:gd name="T15" fmla="*/ 68 h 641"/>
              <a:gd name="T16" fmla="*/ 69 w 642"/>
              <a:gd name="T17" fmla="*/ 315 h 641"/>
              <a:gd name="T18" fmla="*/ 316 w 642"/>
              <a:gd name="T19" fmla="*/ 572 h 641"/>
              <a:gd name="T20" fmla="*/ 573 w 642"/>
              <a:gd name="T21" fmla="*/ 315 h 641"/>
              <a:gd name="T22" fmla="*/ 316 w 642"/>
              <a:gd name="T23" fmla="*/ 68 h 6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642" h="641">
                <a:moveTo>
                  <a:pt x="316" y="640"/>
                </a:moveTo>
                <a:lnTo>
                  <a:pt x="316" y="640"/>
                </a:lnTo>
                <a:cubicBezTo>
                  <a:pt x="146" y="640"/>
                  <a:pt x="0" y="495"/>
                  <a:pt x="0" y="315"/>
                </a:cubicBezTo>
                <a:cubicBezTo>
                  <a:pt x="0" y="146"/>
                  <a:pt x="146" y="0"/>
                  <a:pt x="316" y="0"/>
                </a:cubicBezTo>
                <a:cubicBezTo>
                  <a:pt x="496" y="0"/>
                  <a:pt x="641" y="146"/>
                  <a:pt x="641" y="315"/>
                </a:cubicBezTo>
                <a:cubicBezTo>
                  <a:pt x="641" y="495"/>
                  <a:pt x="496" y="640"/>
                  <a:pt x="316" y="640"/>
                </a:cubicBezTo>
                <a:close/>
                <a:moveTo>
                  <a:pt x="316" y="68"/>
                </a:moveTo>
                <a:lnTo>
                  <a:pt x="316" y="68"/>
                </a:lnTo>
                <a:cubicBezTo>
                  <a:pt x="180" y="68"/>
                  <a:pt x="69" y="179"/>
                  <a:pt x="69" y="315"/>
                </a:cubicBezTo>
                <a:cubicBezTo>
                  <a:pt x="69" y="461"/>
                  <a:pt x="180" y="572"/>
                  <a:pt x="316" y="572"/>
                </a:cubicBezTo>
                <a:cubicBezTo>
                  <a:pt x="462" y="572"/>
                  <a:pt x="573" y="461"/>
                  <a:pt x="573" y="315"/>
                </a:cubicBezTo>
                <a:cubicBezTo>
                  <a:pt x="573" y="179"/>
                  <a:pt x="462" y="68"/>
                  <a:pt x="316" y="68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ffectLst/>
        </p:spPr>
        <p:txBody>
          <a:bodyPr wrap="none" anchor="ctr"/>
          <a:lstStyle/>
          <a:p>
            <a:pPr defTabSz="685663"/>
            <a:endParaRPr lang="es-MX">
              <a:solidFill>
                <a:srgbClr val="999999"/>
              </a:solidFill>
              <a:latin typeface="Calibri" panose="020F0502020204030204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0D08F5FC-EDA1-44F9-8CB8-B328739AD0A5}"/>
              </a:ext>
            </a:extLst>
          </p:cNvPr>
          <p:cNvSpPr txBox="1"/>
          <p:nvPr/>
        </p:nvSpPr>
        <p:spPr>
          <a:xfrm>
            <a:off x="345307" y="1761141"/>
            <a:ext cx="113058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l-SI" sz="1000" b="1" dirty="0" smtClean="0">
                <a:solidFill>
                  <a:schemeClr val="accent3">
                    <a:lumMod val="50000"/>
                  </a:schemeClr>
                </a:solidFill>
              </a:rPr>
              <a:t>Sodelovanje pri ključnih razvojnih politikah:</a:t>
            </a:r>
            <a:endParaRPr lang="sl-SI" sz="10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2C077023-6220-410D-B358-0977B6C24F15}"/>
              </a:ext>
            </a:extLst>
          </p:cNvPr>
          <p:cNvSpPr txBox="1"/>
          <p:nvPr/>
        </p:nvSpPr>
        <p:spPr>
          <a:xfrm>
            <a:off x="1692023" y="1702666"/>
            <a:ext cx="116767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l-SI" sz="800" b="1" dirty="0">
                <a:solidFill>
                  <a:srgbClr val="3399FF"/>
                </a:solidFill>
              </a:rPr>
              <a:t>JAVNA INFRASTRUKTURA in DEDIŠČINA </a:t>
            </a:r>
          </a:p>
          <a:p>
            <a:pPr algn="ctr"/>
            <a:r>
              <a:rPr lang="sl-SI" sz="800" b="1" dirty="0">
                <a:solidFill>
                  <a:srgbClr val="3399FF"/>
                </a:solidFill>
              </a:rPr>
              <a:t>ZA TURISTIČNI AMBIENT SLOVENIJE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7106CA10-BD2A-4AD0-8B31-AD095A5D63D0}"/>
              </a:ext>
            </a:extLst>
          </p:cNvPr>
          <p:cNvSpPr txBox="1"/>
          <p:nvPr/>
        </p:nvSpPr>
        <p:spPr>
          <a:xfrm>
            <a:off x="3012274" y="1695751"/>
            <a:ext cx="90261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l-SI" sz="800" b="1" dirty="0">
                <a:solidFill>
                  <a:srgbClr val="C00000"/>
                </a:solidFill>
              </a:rPr>
              <a:t>ČLOVEŠKI VIRI ZA DVIG DODANE VREDNOSTI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8A5FBFCD-4A02-4E93-83D0-B0CDE78385D5}"/>
              </a:ext>
            </a:extLst>
          </p:cNvPr>
          <p:cNvSpPr txBox="1"/>
          <p:nvPr/>
        </p:nvSpPr>
        <p:spPr>
          <a:xfrm>
            <a:off x="4161942" y="1609746"/>
            <a:ext cx="113058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l-SI" sz="800" b="1" dirty="0">
                <a:solidFill>
                  <a:srgbClr val="78A22F"/>
                </a:solidFill>
              </a:rPr>
              <a:t>TRAJNOST in ZELENA SHEMA SLOVENSKEGA TURIZMA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2F30E3C2-457E-4C76-978A-F83310EC6352}"/>
              </a:ext>
            </a:extLst>
          </p:cNvPr>
          <p:cNvSpPr txBox="1"/>
          <p:nvPr/>
        </p:nvSpPr>
        <p:spPr>
          <a:xfrm>
            <a:off x="5472755" y="1634852"/>
            <a:ext cx="113058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l-SI" sz="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DOSTOPNOST </a:t>
            </a:r>
          </a:p>
          <a:p>
            <a:pPr algn="ctr"/>
            <a:r>
              <a:rPr lang="sl-SI" sz="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 MOBILNOST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C2CA6EAE-7653-497D-BA11-32038278FD6C}"/>
              </a:ext>
            </a:extLst>
          </p:cNvPr>
          <p:cNvSpPr txBox="1"/>
          <p:nvPr/>
        </p:nvSpPr>
        <p:spPr>
          <a:xfrm>
            <a:off x="6722735" y="1725117"/>
            <a:ext cx="113058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l-SI" sz="800" b="1" dirty="0">
                <a:solidFill>
                  <a:schemeClr val="accent1">
                    <a:lumMod val="50000"/>
                  </a:schemeClr>
                </a:solidFill>
              </a:rPr>
              <a:t>UPRAVLJANJE DESTINACIJ in POVEZANOST TURIZMA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9693C776-9B87-45E1-AD7D-880DCA8CCFF6}"/>
              </a:ext>
            </a:extLst>
          </p:cNvPr>
          <p:cNvSpPr txBox="1"/>
          <p:nvPr/>
        </p:nvSpPr>
        <p:spPr>
          <a:xfrm>
            <a:off x="7920188" y="1705793"/>
            <a:ext cx="113058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l-SI" sz="800" b="1" dirty="0">
                <a:solidFill>
                  <a:srgbClr val="0070C0"/>
                </a:solidFill>
              </a:rPr>
              <a:t>PRODUKTI in TRŽENJE</a:t>
            </a:r>
          </a:p>
        </p:txBody>
      </p:sp>
      <p:sp>
        <p:nvSpPr>
          <p:cNvPr id="26" name="Freeform 246">
            <a:extLst>
              <a:ext uri="{FF2B5EF4-FFF2-40B4-BE49-F238E27FC236}">
                <a16:creationId xmlns:a16="http://schemas.microsoft.com/office/drawing/2014/main" id="{E369D417-0FAF-490F-A4D7-92BFA88FBB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0924" y="932689"/>
            <a:ext cx="870756" cy="802023"/>
          </a:xfrm>
          <a:custGeom>
            <a:avLst/>
            <a:gdLst>
              <a:gd name="T0" fmla="*/ 2359 w 2360"/>
              <a:gd name="T1" fmla="*/ 2042 h 2727"/>
              <a:gd name="T2" fmla="*/ 2359 w 2360"/>
              <a:gd name="T3" fmla="*/ 684 h 2727"/>
              <a:gd name="T4" fmla="*/ 1180 w 2360"/>
              <a:gd name="T5" fmla="*/ 0 h 2727"/>
              <a:gd name="T6" fmla="*/ 0 w 2360"/>
              <a:gd name="T7" fmla="*/ 684 h 2727"/>
              <a:gd name="T8" fmla="*/ 0 w 2360"/>
              <a:gd name="T9" fmla="*/ 2042 h 2727"/>
              <a:gd name="T10" fmla="*/ 1180 w 2360"/>
              <a:gd name="T11" fmla="*/ 2726 h 2727"/>
              <a:gd name="T12" fmla="*/ 2359 w 2360"/>
              <a:gd name="T13" fmla="*/ 2042 h 2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360" h="2727">
                <a:moveTo>
                  <a:pt x="2359" y="2042"/>
                </a:moveTo>
                <a:lnTo>
                  <a:pt x="2359" y="684"/>
                </a:lnTo>
                <a:lnTo>
                  <a:pt x="1180" y="0"/>
                </a:lnTo>
                <a:lnTo>
                  <a:pt x="0" y="684"/>
                </a:lnTo>
                <a:lnTo>
                  <a:pt x="0" y="2042"/>
                </a:lnTo>
                <a:lnTo>
                  <a:pt x="1180" y="2726"/>
                </a:lnTo>
                <a:lnTo>
                  <a:pt x="2359" y="2042"/>
                </a:lnTo>
              </a:path>
            </a:pathLst>
          </a:custGeom>
          <a:solidFill>
            <a:srgbClr val="3399FF"/>
          </a:solidFill>
          <a:ln>
            <a:noFill/>
          </a:ln>
          <a:effectLst/>
        </p:spPr>
        <p:txBody>
          <a:bodyPr wrap="none" anchor="ctr"/>
          <a:lstStyle/>
          <a:p>
            <a:pPr defTabSz="685663"/>
            <a:endParaRPr lang="es-MX">
              <a:solidFill>
                <a:srgbClr val="999999"/>
              </a:solidFill>
              <a:latin typeface="Calibri" panose="020F0502020204030204"/>
            </a:endParaRPr>
          </a:p>
        </p:txBody>
      </p:sp>
      <p:sp>
        <p:nvSpPr>
          <p:cNvPr id="27" name="Freeform 247">
            <a:extLst>
              <a:ext uri="{FF2B5EF4-FFF2-40B4-BE49-F238E27FC236}">
                <a16:creationId xmlns:a16="http://schemas.microsoft.com/office/drawing/2014/main" id="{132C322B-26CB-4854-8F90-FA3A89B8EF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7915" y="1042415"/>
            <a:ext cx="870759" cy="647632"/>
          </a:xfrm>
          <a:custGeom>
            <a:avLst/>
            <a:gdLst>
              <a:gd name="T0" fmla="*/ 2359 w 2360"/>
              <a:gd name="T1" fmla="*/ 2042 h 2727"/>
              <a:gd name="T2" fmla="*/ 2359 w 2360"/>
              <a:gd name="T3" fmla="*/ 684 h 2727"/>
              <a:gd name="T4" fmla="*/ 1179 w 2360"/>
              <a:gd name="T5" fmla="*/ 0 h 2727"/>
              <a:gd name="T6" fmla="*/ 0 w 2360"/>
              <a:gd name="T7" fmla="*/ 684 h 2727"/>
              <a:gd name="T8" fmla="*/ 0 w 2360"/>
              <a:gd name="T9" fmla="*/ 2042 h 2727"/>
              <a:gd name="T10" fmla="*/ 1179 w 2360"/>
              <a:gd name="T11" fmla="*/ 2726 h 2727"/>
              <a:gd name="T12" fmla="*/ 2359 w 2360"/>
              <a:gd name="T13" fmla="*/ 2042 h 2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360" h="2727">
                <a:moveTo>
                  <a:pt x="2359" y="2042"/>
                </a:moveTo>
                <a:lnTo>
                  <a:pt x="2359" y="684"/>
                </a:lnTo>
                <a:lnTo>
                  <a:pt x="1179" y="0"/>
                </a:lnTo>
                <a:lnTo>
                  <a:pt x="0" y="684"/>
                </a:lnTo>
                <a:lnTo>
                  <a:pt x="0" y="2042"/>
                </a:lnTo>
                <a:lnTo>
                  <a:pt x="1179" y="2726"/>
                </a:lnTo>
                <a:lnTo>
                  <a:pt x="2359" y="2042"/>
                </a:lnTo>
              </a:path>
            </a:pathLst>
          </a:custGeom>
          <a:solidFill>
            <a:srgbClr val="C00000"/>
          </a:solidFill>
          <a:ln>
            <a:noFill/>
          </a:ln>
          <a:effectLst/>
        </p:spPr>
        <p:txBody>
          <a:bodyPr wrap="none" anchor="ctr"/>
          <a:lstStyle/>
          <a:p>
            <a:pPr defTabSz="685663"/>
            <a:endParaRPr lang="es-MX">
              <a:solidFill>
                <a:srgbClr val="999999"/>
              </a:solidFill>
              <a:latin typeface="Calibri" panose="020F0502020204030204"/>
            </a:endParaRPr>
          </a:p>
        </p:txBody>
      </p:sp>
      <p:sp>
        <p:nvSpPr>
          <p:cNvPr id="28" name="Freeform 248">
            <a:extLst>
              <a:ext uri="{FF2B5EF4-FFF2-40B4-BE49-F238E27FC236}">
                <a16:creationId xmlns:a16="http://schemas.microsoft.com/office/drawing/2014/main" id="{293542A5-F16F-496D-ADDA-3854DEAA5E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00886" y="960417"/>
            <a:ext cx="855559" cy="677793"/>
          </a:xfrm>
          <a:custGeom>
            <a:avLst/>
            <a:gdLst>
              <a:gd name="T0" fmla="*/ 2359 w 2360"/>
              <a:gd name="T1" fmla="*/ 2042 h 2727"/>
              <a:gd name="T2" fmla="*/ 2359 w 2360"/>
              <a:gd name="T3" fmla="*/ 684 h 2727"/>
              <a:gd name="T4" fmla="*/ 1180 w 2360"/>
              <a:gd name="T5" fmla="*/ 0 h 2727"/>
              <a:gd name="T6" fmla="*/ 0 w 2360"/>
              <a:gd name="T7" fmla="*/ 684 h 2727"/>
              <a:gd name="T8" fmla="*/ 0 w 2360"/>
              <a:gd name="T9" fmla="*/ 2042 h 2727"/>
              <a:gd name="T10" fmla="*/ 1180 w 2360"/>
              <a:gd name="T11" fmla="*/ 2726 h 2727"/>
              <a:gd name="T12" fmla="*/ 2359 w 2360"/>
              <a:gd name="T13" fmla="*/ 2042 h 2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360" h="2727">
                <a:moveTo>
                  <a:pt x="2359" y="2042"/>
                </a:moveTo>
                <a:lnTo>
                  <a:pt x="2359" y="684"/>
                </a:lnTo>
                <a:lnTo>
                  <a:pt x="1180" y="0"/>
                </a:lnTo>
                <a:lnTo>
                  <a:pt x="0" y="684"/>
                </a:lnTo>
                <a:lnTo>
                  <a:pt x="0" y="2042"/>
                </a:lnTo>
                <a:lnTo>
                  <a:pt x="1180" y="2726"/>
                </a:lnTo>
                <a:lnTo>
                  <a:pt x="2359" y="2042"/>
                </a:lnTo>
              </a:path>
            </a:pathLst>
          </a:custGeom>
          <a:solidFill>
            <a:srgbClr val="78A22F"/>
          </a:solidFill>
          <a:ln>
            <a:noFill/>
          </a:ln>
          <a:effectLst/>
        </p:spPr>
        <p:txBody>
          <a:bodyPr wrap="none" anchor="ctr"/>
          <a:lstStyle/>
          <a:p>
            <a:pPr defTabSz="685663"/>
            <a:endParaRPr lang="es-MX">
              <a:solidFill>
                <a:srgbClr val="999999"/>
              </a:solidFill>
              <a:latin typeface="Calibri" panose="020F0502020204030204"/>
            </a:endParaRPr>
          </a:p>
        </p:txBody>
      </p:sp>
      <p:sp>
        <p:nvSpPr>
          <p:cNvPr id="29" name="Freeform 249">
            <a:extLst>
              <a:ext uri="{FF2B5EF4-FFF2-40B4-BE49-F238E27FC236}">
                <a16:creationId xmlns:a16="http://schemas.microsoft.com/office/drawing/2014/main" id="{5D970EFF-421C-4EA3-87F2-8A2FBC25CD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3621" y="908508"/>
            <a:ext cx="879045" cy="721649"/>
          </a:xfrm>
          <a:custGeom>
            <a:avLst/>
            <a:gdLst>
              <a:gd name="T0" fmla="*/ 2359 w 2360"/>
              <a:gd name="T1" fmla="*/ 2042 h 2727"/>
              <a:gd name="T2" fmla="*/ 2359 w 2360"/>
              <a:gd name="T3" fmla="*/ 684 h 2727"/>
              <a:gd name="T4" fmla="*/ 1179 w 2360"/>
              <a:gd name="T5" fmla="*/ 0 h 2727"/>
              <a:gd name="T6" fmla="*/ 0 w 2360"/>
              <a:gd name="T7" fmla="*/ 684 h 2727"/>
              <a:gd name="T8" fmla="*/ 0 w 2360"/>
              <a:gd name="T9" fmla="*/ 2042 h 2727"/>
              <a:gd name="T10" fmla="*/ 1179 w 2360"/>
              <a:gd name="T11" fmla="*/ 2726 h 2727"/>
              <a:gd name="T12" fmla="*/ 2359 w 2360"/>
              <a:gd name="T13" fmla="*/ 2042 h 2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360" h="2727">
                <a:moveTo>
                  <a:pt x="2359" y="2042"/>
                </a:moveTo>
                <a:lnTo>
                  <a:pt x="2359" y="684"/>
                </a:lnTo>
                <a:lnTo>
                  <a:pt x="1179" y="0"/>
                </a:lnTo>
                <a:lnTo>
                  <a:pt x="0" y="684"/>
                </a:lnTo>
                <a:lnTo>
                  <a:pt x="0" y="2042"/>
                </a:lnTo>
                <a:lnTo>
                  <a:pt x="1179" y="2726"/>
                </a:lnTo>
                <a:lnTo>
                  <a:pt x="2359" y="2042"/>
                </a:lnTo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 defTabSz="685663"/>
            <a:endParaRPr lang="es-MX">
              <a:solidFill>
                <a:srgbClr val="999999"/>
              </a:solidFill>
              <a:latin typeface="Calibri" panose="020F0502020204030204"/>
            </a:endParaRPr>
          </a:p>
        </p:txBody>
      </p:sp>
      <p:sp>
        <p:nvSpPr>
          <p:cNvPr id="45" name="Freeform 250">
            <a:extLst>
              <a:ext uri="{FF2B5EF4-FFF2-40B4-BE49-F238E27FC236}">
                <a16:creationId xmlns:a16="http://schemas.microsoft.com/office/drawing/2014/main" id="{E8273F16-F132-40D9-999C-6DEEE06DCB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6083" y="869780"/>
            <a:ext cx="870765" cy="828452"/>
          </a:xfrm>
          <a:custGeom>
            <a:avLst/>
            <a:gdLst>
              <a:gd name="T0" fmla="*/ 2359 w 2360"/>
              <a:gd name="T1" fmla="*/ 2042 h 2727"/>
              <a:gd name="T2" fmla="*/ 2359 w 2360"/>
              <a:gd name="T3" fmla="*/ 684 h 2727"/>
              <a:gd name="T4" fmla="*/ 1180 w 2360"/>
              <a:gd name="T5" fmla="*/ 0 h 2727"/>
              <a:gd name="T6" fmla="*/ 0 w 2360"/>
              <a:gd name="T7" fmla="*/ 684 h 2727"/>
              <a:gd name="T8" fmla="*/ 0 w 2360"/>
              <a:gd name="T9" fmla="*/ 2042 h 2727"/>
              <a:gd name="T10" fmla="*/ 1180 w 2360"/>
              <a:gd name="T11" fmla="*/ 2726 h 2727"/>
              <a:gd name="T12" fmla="*/ 2359 w 2360"/>
              <a:gd name="T13" fmla="*/ 2042 h 2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360" h="2727">
                <a:moveTo>
                  <a:pt x="2359" y="2042"/>
                </a:moveTo>
                <a:lnTo>
                  <a:pt x="2359" y="684"/>
                </a:lnTo>
                <a:lnTo>
                  <a:pt x="1180" y="0"/>
                </a:lnTo>
                <a:lnTo>
                  <a:pt x="0" y="684"/>
                </a:lnTo>
                <a:lnTo>
                  <a:pt x="0" y="2042"/>
                </a:lnTo>
                <a:lnTo>
                  <a:pt x="1180" y="2726"/>
                </a:lnTo>
                <a:lnTo>
                  <a:pt x="2359" y="2042"/>
                </a:lnTo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 defTabSz="685663"/>
            <a:endParaRPr lang="es-MX">
              <a:solidFill>
                <a:srgbClr val="999999"/>
              </a:solidFill>
              <a:latin typeface="Calibri" panose="020F0502020204030204"/>
            </a:endParaRPr>
          </a:p>
        </p:txBody>
      </p:sp>
      <p:sp>
        <p:nvSpPr>
          <p:cNvPr id="85" name="Freeform 250">
            <a:extLst>
              <a:ext uri="{FF2B5EF4-FFF2-40B4-BE49-F238E27FC236}">
                <a16:creationId xmlns:a16="http://schemas.microsoft.com/office/drawing/2014/main" id="{7D2CF441-906F-4AE1-851B-01AB42A983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14" y="932690"/>
            <a:ext cx="829625" cy="779170"/>
          </a:xfrm>
          <a:custGeom>
            <a:avLst/>
            <a:gdLst>
              <a:gd name="T0" fmla="*/ 2359 w 2360"/>
              <a:gd name="T1" fmla="*/ 2042 h 2727"/>
              <a:gd name="T2" fmla="*/ 2359 w 2360"/>
              <a:gd name="T3" fmla="*/ 684 h 2727"/>
              <a:gd name="T4" fmla="*/ 1180 w 2360"/>
              <a:gd name="T5" fmla="*/ 0 h 2727"/>
              <a:gd name="T6" fmla="*/ 0 w 2360"/>
              <a:gd name="T7" fmla="*/ 684 h 2727"/>
              <a:gd name="T8" fmla="*/ 0 w 2360"/>
              <a:gd name="T9" fmla="*/ 2042 h 2727"/>
              <a:gd name="T10" fmla="*/ 1180 w 2360"/>
              <a:gd name="T11" fmla="*/ 2726 h 2727"/>
              <a:gd name="T12" fmla="*/ 2359 w 2360"/>
              <a:gd name="T13" fmla="*/ 2042 h 2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360" h="2727">
                <a:moveTo>
                  <a:pt x="2359" y="2042"/>
                </a:moveTo>
                <a:lnTo>
                  <a:pt x="2359" y="684"/>
                </a:lnTo>
                <a:lnTo>
                  <a:pt x="1180" y="0"/>
                </a:lnTo>
                <a:lnTo>
                  <a:pt x="0" y="684"/>
                </a:lnTo>
                <a:lnTo>
                  <a:pt x="0" y="2042"/>
                </a:lnTo>
                <a:lnTo>
                  <a:pt x="1180" y="2726"/>
                </a:lnTo>
                <a:lnTo>
                  <a:pt x="2359" y="2042"/>
                </a:lnTo>
              </a:path>
            </a:pathLst>
          </a:custGeom>
          <a:solidFill>
            <a:srgbClr val="0070C0"/>
          </a:solidFill>
          <a:ln>
            <a:noFill/>
          </a:ln>
          <a:effectLst/>
        </p:spPr>
        <p:txBody>
          <a:bodyPr wrap="none" anchor="ctr"/>
          <a:lstStyle/>
          <a:p>
            <a:pPr defTabSz="685663"/>
            <a:endParaRPr lang="es-MX">
              <a:solidFill>
                <a:srgbClr val="999999"/>
              </a:solidFill>
              <a:latin typeface="Calibri" panose="020F0502020204030204"/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C9715450-8CC0-481E-9B4E-4529626EFFF0}"/>
              </a:ext>
            </a:extLst>
          </p:cNvPr>
          <p:cNvSpPr txBox="1"/>
          <p:nvPr/>
        </p:nvSpPr>
        <p:spPr>
          <a:xfrm>
            <a:off x="0" y="-12322"/>
            <a:ext cx="9143999" cy="30008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sl-SI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KLJUČNE POLITIKE (7)</a:t>
            </a:r>
            <a:endParaRPr lang="en-GB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AF43BC78-1D10-426C-ADDF-59998C689718}"/>
              </a:ext>
            </a:extLst>
          </p:cNvPr>
          <p:cNvSpPr txBox="1"/>
          <p:nvPr/>
        </p:nvSpPr>
        <p:spPr>
          <a:xfrm flipH="1">
            <a:off x="14665590" y="673083"/>
            <a:ext cx="306025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sl-SI" sz="1800" dirty="0">
                <a:solidFill>
                  <a:schemeClr val="bg1"/>
                </a:solidFill>
                <a:ea typeface="Roboto Medium" panose="02000000000000000000" pitchFamily="2" charset="0"/>
                <a:cs typeface="Poppins Medium" pitchFamily="2" charset="77"/>
              </a:rPr>
              <a:t>1</a:t>
            </a:r>
            <a:endParaRPr lang="en-US" sz="1800" dirty="0">
              <a:solidFill>
                <a:schemeClr val="bg1"/>
              </a:solidFill>
              <a:ea typeface="Roboto Medium" panose="02000000000000000000" pitchFamily="2" charset="0"/>
              <a:cs typeface="Poppins Medium" pitchFamily="2" charset="77"/>
            </a:endParaRPr>
          </a:p>
        </p:txBody>
      </p:sp>
      <p:sp>
        <p:nvSpPr>
          <p:cNvPr id="163" name="Freeform 41">
            <a:extLst>
              <a:ext uri="{FF2B5EF4-FFF2-40B4-BE49-F238E27FC236}">
                <a16:creationId xmlns:a16="http://schemas.microsoft.com/office/drawing/2014/main" id="{4D45542E-869D-443A-BE9C-7C06FAA71A58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8316670" y="1147113"/>
            <a:ext cx="287129" cy="354017"/>
          </a:xfrm>
          <a:custGeom>
            <a:avLst/>
            <a:gdLst>
              <a:gd name="T0" fmla="*/ 18426 w 18444"/>
              <a:gd name="T1" fmla="*/ 14826 h 22852"/>
              <a:gd name="T2" fmla="*/ 18426 w 18444"/>
              <a:gd name="T3" fmla="*/ 15812 h 22852"/>
              <a:gd name="T4" fmla="*/ 17574 w 18444"/>
              <a:gd name="T5" fmla="*/ 17972 h 22852"/>
              <a:gd name="T6" fmla="*/ 15494 w 18444"/>
              <a:gd name="T7" fmla="*/ 18852 h 22852"/>
              <a:gd name="T8" fmla="*/ 14640 w 18444"/>
              <a:gd name="T9" fmla="*/ 18852 h 22852"/>
              <a:gd name="T10" fmla="*/ 10774 w 18444"/>
              <a:gd name="T11" fmla="*/ 22852 h 22852"/>
              <a:gd name="T12" fmla="*/ 10774 w 18444"/>
              <a:gd name="T13" fmla="*/ 18852 h 22852"/>
              <a:gd name="T14" fmla="*/ 2906 w 18444"/>
              <a:gd name="T15" fmla="*/ 18852 h 22852"/>
              <a:gd name="T16" fmla="*/ 854 w 18444"/>
              <a:gd name="T17" fmla="*/ 17972 h 22852"/>
              <a:gd name="T18" fmla="*/ 0 w 18444"/>
              <a:gd name="T19" fmla="*/ 15812 h 22852"/>
              <a:gd name="T20" fmla="*/ 0 w 18444"/>
              <a:gd name="T21" fmla="*/ 14826 h 22852"/>
              <a:gd name="T22" fmla="*/ 18426 w 18444"/>
              <a:gd name="T23" fmla="*/ 14826 h 22852"/>
              <a:gd name="T24" fmla="*/ 18426 w 18444"/>
              <a:gd name="T25" fmla="*/ 9972 h 22852"/>
              <a:gd name="T26" fmla="*/ 18426 w 18444"/>
              <a:gd name="T27" fmla="*/ 13786 h 22852"/>
              <a:gd name="T28" fmla="*/ 0 w 18444"/>
              <a:gd name="T29" fmla="*/ 13786 h 22852"/>
              <a:gd name="T30" fmla="*/ 0 w 18444"/>
              <a:gd name="T31" fmla="*/ 9972 h 22852"/>
              <a:gd name="T32" fmla="*/ 18426 w 18444"/>
              <a:gd name="T33" fmla="*/ 9972 h 22852"/>
              <a:gd name="T34" fmla="*/ 18426 w 18444"/>
              <a:gd name="T35" fmla="*/ 5092 h 22852"/>
              <a:gd name="T36" fmla="*/ 18426 w 18444"/>
              <a:gd name="T37" fmla="*/ 8906 h 22852"/>
              <a:gd name="T38" fmla="*/ 0 w 18444"/>
              <a:gd name="T39" fmla="*/ 8906 h 22852"/>
              <a:gd name="T40" fmla="*/ 0 w 18444"/>
              <a:gd name="T41" fmla="*/ 5092 h 22852"/>
              <a:gd name="T42" fmla="*/ 18426 w 18444"/>
              <a:gd name="T43" fmla="*/ 5092 h 22852"/>
              <a:gd name="T44" fmla="*/ 18426 w 18444"/>
              <a:gd name="T45" fmla="*/ 3012 h 22852"/>
              <a:gd name="T46" fmla="*/ 18426 w 18444"/>
              <a:gd name="T47" fmla="*/ 4000 h 22852"/>
              <a:gd name="T48" fmla="*/ 0 w 18444"/>
              <a:gd name="T49" fmla="*/ 4000 h 22852"/>
              <a:gd name="T50" fmla="*/ 0 w 18444"/>
              <a:gd name="T51" fmla="*/ 3012 h 22852"/>
              <a:gd name="T52" fmla="*/ 854 w 18444"/>
              <a:gd name="T53" fmla="*/ 880 h 22852"/>
              <a:gd name="T54" fmla="*/ 2906 w 18444"/>
              <a:gd name="T55" fmla="*/ 0 h 22852"/>
              <a:gd name="T56" fmla="*/ 15494 w 18444"/>
              <a:gd name="T57" fmla="*/ 0 h 22852"/>
              <a:gd name="T58" fmla="*/ 17574 w 18444"/>
              <a:gd name="T59" fmla="*/ 880 h 22852"/>
              <a:gd name="T60" fmla="*/ 18426 w 18444"/>
              <a:gd name="T61" fmla="*/ 3012 h 228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8444" h="22852">
                <a:moveTo>
                  <a:pt x="18426" y="14826"/>
                </a:moveTo>
                <a:lnTo>
                  <a:pt x="18426" y="15812"/>
                </a:lnTo>
                <a:cubicBezTo>
                  <a:pt x="18426" y="16648"/>
                  <a:pt x="18142" y="17368"/>
                  <a:pt x="17574" y="17972"/>
                </a:cubicBezTo>
                <a:cubicBezTo>
                  <a:pt x="17004" y="18578"/>
                  <a:pt x="16312" y="18870"/>
                  <a:pt x="15494" y="18852"/>
                </a:cubicBezTo>
                <a:lnTo>
                  <a:pt x="14640" y="18852"/>
                </a:lnTo>
                <a:lnTo>
                  <a:pt x="10774" y="22852"/>
                </a:lnTo>
                <a:lnTo>
                  <a:pt x="10774" y="18852"/>
                </a:lnTo>
                <a:lnTo>
                  <a:pt x="2906" y="18852"/>
                </a:lnTo>
                <a:cubicBezTo>
                  <a:pt x="2106" y="18852"/>
                  <a:pt x="1422" y="18560"/>
                  <a:pt x="854" y="17972"/>
                </a:cubicBezTo>
                <a:cubicBezTo>
                  <a:pt x="284" y="17386"/>
                  <a:pt x="0" y="16666"/>
                  <a:pt x="0" y="15812"/>
                </a:cubicBezTo>
                <a:lnTo>
                  <a:pt x="0" y="14826"/>
                </a:lnTo>
                <a:lnTo>
                  <a:pt x="18426" y="14826"/>
                </a:lnTo>
                <a:close/>
                <a:moveTo>
                  <a:pt x="18426" y="9972"/>
                </a:moveTo>
                <a:lnTo>
                  <a:pt x="18426" y="13786"/>
                </a:lnTo>
                <a:lnTo>
                  <a:pt x="0" y="13786"/>
                </a:lnTo>
                <a:lnTo>
                  <a:pt x="0" y="9972"/>
                </a:lnTo>
                <a:lnTo>
                  <a:pt x="18426" y="9972"/>
                </a:lnTo>
                <a:close/>
                <a:moveTo>
                  <a:pt x="18426" y="5092"/>
                </a:moveTo>
                <a:lnTo>
                  <a:pt x="18426" y="8906"/>
                </a:lnTo>
                <a:lnTo>
                  <a:pt x="0" y="8906"/>
                </a:lnTo>
                <a:lnTo>
                  <a:pt x="0" y="5092"/>
                </a:lnTo>
                <a:lnTo>
                  <a:pt x="18426" y="5092"/>
                </a:lnTo>
                <a:close/>
                <a:moveTo>
                  <a:pt x="18426" y="3012"/>
                </a:moveTo>
                <a:lnTo>
                  <a:pt x="18426" y="4000"/>
                </a:lnTo>
                <a:lnTo>
                  <a:pt x="0" y="4000"/>
                </a:lnTo>
                <a:lnTo>
                  <a:pt x="0" y="3012"/>
                </a:lnTo>
                <a:cubicBezTo>
                  <a:pt x="0" y="2178"/>
                  <a:pt x="284" y="1466"/>
                  <a:pt x="854" y="880"/>
                </a:cubicBezTo>
                <a:cubicBezTo>
                  <a:pt x="1422" y="292"/>
                  <a:pt x="2106" y="0"/>
                  <a:pt x="2906" y="0"/>
                </a:cubicBezTo>
                <a:lnTo>
                  <a:pt x="15494" y="0"/>
                </a:lnTo>
                <a:cubicBezTo>
                  <a:pt x="16294" y="0"/>
                  <a:pt x="16986" y="292"/>
                  <a:pt x="17574" y="880"/>
                </a:cubicBezTo>
                <a:cubicBezTo>
                  <a:pt x="18160" y="1466"/>
                  <a:pt x="18444" y="2178"/>
                  <a:pt x="18426" y="3012"/>
                </a:cubicBez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4" name="Freeform 33">
            <a:extLst>
              <a:ext uri="{FF2B5EF4-FFF2-40B4-BE49-F238E27FC236}">
                <a16:creationId xmlns:a16="http://schemas.microsoft.com/office/drawing/2014/main" id="{392D2B41-AA9F-4345-BA7D-A36A99333471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571998" y="1098505"/>
            <a:ext cx="376173" cy="402625"/>
          </a:xfrm>
          <a:custGeom>
            <a:avLst/>
            <a:gdLst>
              <a:gd name="T0" fmla="*/ 13334 w 26666"/>
              <a:gd name="T1" fmla="*/ 12134 h 26666"/>
              <a:gd name="T2" fmla="*/ 10960 w 26666"/>
              <a:gd name="T3" fmla="*/ 8000 h 26666"/>
              <a:gd name="T4" fmla="*/ 5786 w 26666"/>
              <a:gd name="T5" fmla="*/ 3280 h 26666"/>
              <a:gd name="T6" fmla="*/ 4746 w 26666"/>
              <a:gd name="T7" fmla="*/ 2746 h 26666"/>
              <a:gd name="T8" fmla="*/ 3360 w 26666"/>
              <a:gd name="T9" fmla="*/ 2266 h 26666"/>
              <a:gd name="T10" fmla="*/ 3866 w 26666"/>
              <a:gd name="T11" fmla="*/ 2826 h 26666"/>
              <a:gd name="T12" fmla="*/ 4426 w 26666"/>
              <a:gd name="T13" fmla="*/ 3280 h 26666"/>
              <a:gd name="T14" fmla="*/ 6106 w 26666"/>
              <a:gd name="T15" fmla="*/ 4666 h 26666"/>
              <a:gd name="T16" fmla="*/ 7520 w 26666"/>
              <a:gd name="T17" fmla="*/ 6400 h 26666"/>
              <a:gd name="T18" fmla="*/ 8560 w 26666"/>
              <a:gd name="T19" fmla="*/ 8106 h 26666"/>
              <a:gd name="T20" fmla="*/ 9626 w 26666"/>
              <a:gd name="T21" fmla="*/ 10054 h 26666"/>
              <a:gd name="T22" fmla="*/ 9814 w 26666"/>
              <a:gd name="T23" fmla="*/ 10426 h 26666"/>
              <a:gd name="T24" fmla="*/ 11066 w 26666"/>
              <a:gd name="T25" fmla="*/ 12694 h 26666"/>
              <a:gd name="T26" fmla="*/ 12506 w 26666"/>
              <a:gd name="T27" fmla="*/ 14986 h 26666"/>
              <a:gd name="T28" fmla="*/ 14240 w 26666"/>
              <a:gd name="T29" fmla="*/ 17226 h 26666"/>
              <a:gd name="T30" fmla="*/ 16186 w 26666"/>
              <a:gd name="T31" fmla="*/ 19066 h 26666"/>
              <a:gd name="T32" fmla="*/ 18400 w 26666"/>
              <a:gd name="T33" fmla="*/ 20400 h 26666"/>
              <a:gd name="T34" fmla="*/ 20694 w 26666"/>
              <a:gd name="T35" fmla="*/ 21280 h 26666"/>
              <a:gd name="T36" fmla="*/ 19946 w 26666"/>
              <a:gd name="T37" fmla="*/ 20746 h 26666"/>
              <a:gd name="T38" fmla="*/ 18746 w 26666"/>
              <a:gd name="T39" fmla="*/ 19894 h 26666"/>
              <a:gd name="T40" fmla="*/ 16080 w 26666"/>
              <a:gd name="T41" fmla="*/ 16746 h 26666"/>
              <a:gd name="T42" fmla="*/ 13334 w 26666"/>
              <a:gd name="T43" fmla="*/ 12134 h 26666"/>
              <a:gd name="T44" fmla="*/ 8160 w 26666"/>
              <a:gd name="T45" fmla="*/ 20214 h 26666"/>
              <a:gd name="T46" fmla="*/ 6186 w 26666"/>
              <a:gd name="T47" fmla="*/ 18374 h 26666"/>
              <a:gd name="T48" fmla="*/ 4746 w 26666"/>
              <a:gd name="T49" fmla="*/ 16214 h 26666"/>
              <a:gd name="T50" fmla="*/ 3680 w 26666"/>
              <a:gd name="T51" fmla="*/ 13920 h 26666"/>
              <a:gd name="T52" fmla="*/ 2826 w 26666"/>
              <a:gd name="T53" fmla="*/ 11146 h 26666"/>
              <a:gd name="T54" fmla="*/ 2054 w 26666"/>
              <a:gd name="T55" fmla="*/ 8054 h 26666"/>
              <a:gd name="T56" fmla="*/ 1146 w 26666"/>
              <a:gd name="T57" fmla="*/ 4294 h 26666"/>
              <a:gd name="T58" fmla="*/ 0 w 26666"/>
              <a:gd name="T59" fmla="*/ 0 h 26666"/>
              <a:gd name="T60" fmla="*/ 7414 w 26666"/>
              <a:gd name="T61" fmla="*/ 534 h 26666"/>
              <a:gd name="T62" fmla="*/ 13040 w 26666"/>
              <a:gd name="T63" fmla="*/ 1894 h 26666"/>
              <a:gd name="T64" fmla="*/ 17066 w 26666"/>
              <a:gd name="T65" fmla="*/ 4054 h 26666"/>
              <a:gd name="T66" fmla="*/ 19840 w 26666"/>
              <a:gd name="T67" fmla="*/ 6614 h 26666"/>
              <a:gd name="T68" fmla="*/ 21466 w 26666"/>
              <a:gd name="T69" fmla="*/ 9574 h 26666"/>
              <a:gd name="T70" fmla="*/ 22320 w 26666"/>
              <a:gd name="T71" fmla="*/ 12534 h 26666"/>
              <a:gd name="T72" fmla="*/ 22506 w 26666"/>
              <a:gd name="T73" fmla="*/ 15494 h 26666"/>
              <a:gd name="T74" fmla="*/ 22346 w 26666"/>
              <a:gd name="T75" fmla="*/ 18080 h 26666"/>
              <a:gd name="T76" fmla="*/ 22054 w 26666"/>
              <a:gd name="T77" fmla="*/ 20214 h 26666"/>
              <a:gd name="T78" fmla="*/ 21866 w 26666"/>
              <a:gd name="T79" fmla="*/ 21786 h 26666"/>
              <a:gd name="T80" fmla="*/ 26666 w 26666"/>
              <a:gd name="T81" fmla="*/ 26666 h 26666"/>
              <a:gd name="T82" fmla="*/ 25120 w 26666"/>
              <a:gd name="T83" fmla="*/ 26666 h 26666"/>
              <a:gd name="T84" fmla="*/ 20934 w 26666"/>
              <a:gd name="T85" fmla="*/ 22426 h 26666"/>
              <a:gd name="T86" fmla="*/ 19574 w 26666"/>
              <a:gd name="T87" fmla="*/ 22640 h 26666"/>
              <a:gd name="T88" fmla="*/ 17760 w 26666"/>
              <a:gd name="T89" fmla="*/ 22906 h 26666"/>
              <a:gd name="T90" fmla="*/ 15706 w 26666"/>
              <a:gd name="T91" fmla="*/ 23014 h 26666"/>
              <a:gd name="T92" fmla="*/ 13334 w 26666"/>
              <a:gd name="T93" fmla="*/ 22746 h 26666"/>
              <a:gd name="T94" fmla="*/ 10826 w 26666"/>
              <a:gd name="T95" fmla="*/ 21866 h 26666"/>
              <a:gd name="T96" fmla="*/ 8160 w 26666"/>
              <a:gd name="T97" fmla="*/ 20214 h 266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26666" h="26666">
                <a:moveTo>
                  <a:pt x="13334" y="12134"/>
                </a:moveTo>
                <a:cubicBezTo>
                  <a:pt x="12302" y="10196"/>
                  <a:pt x="11512" y="8818"/>
                  <a:pt x="10960" y="8000"/>
                </a:cubicBezTo>
                <a:cubicBezTo>
                  <a:pt x="9574" y="5992"/>
                  <a:pt x="7848" y="4418"/>
                  <a:pt x="5786" y="3280"/>
                </a:cubicBezTo>
                <a:cubicBezTo>
                  <a:pt x="5448" y="3084"/>
                  <a:pt x="5102" y="2906"/>
                  <a:pt x="4746" y="2746"/>
                </a:cubicBezTo>
                <a:cubicBezTo>
                  <a:pt x="3858" y="2338"/>
                  <a:pt x="3396" y="2178"/>
                  <a:pt x="3360" y="2266"/>
                </a:cubicBezTo>
                <a:cubicBezTo>
                  <a:pt x="3324" y="2356"/>
                  <a:pt x="3494" y="2542"/>
                  <a:pt x="3866" y="2826"/>
                </a:cubicBezTo>
                <a:lnTo>
                  <a:pt x="4426" y="3280"/>
                </a:lnTo>
                <a:cubicBezTo>
                  <a:pt x="5048" y="3706"/>
                  <a:pt x="5608" y="4168"/>
                  <a:pt x="6106" y="4666"/>
                </a:cubicBezTo>
                <a:cubicBezTo>
                  <a:pt x="6604" y="5164"/>
                  <a:pt x="7076" y="5742"/>
                  <a:pt x="7520" y="6400"/>
                </a:cubicBezTo>
                <a:cubicBezTo>
                  <a:pt x="7964" y="7058"/>
                  <a:pt x="8312" y="7626"/>
                  <a:pt x="8560" y="8106"/>
                </a:cubicBezTo>
                <a:cubicBezTo>
                  <a:pt x="8808" y="8586"/>
                  <a:pt x="9164" y="9236"/>
                  <a:pt x="9626" y="10054"/>
                </a:cubicBezTo>
                <a:cubicBezTo>
                  <a:pt x="9716" y="10214"/>
                  <a:pt x="9778" y="10338"/>
                  <a:pt x="9814" y="10426"/>
                </a:cubicBezTo>
                <a:cubicBezTo>
                  <a:pt x="10240" y="11244"/>
                  <a:pt x="10658" y="12000"/>
                  <a:pt x="11066" y="12694"/>
                </a:cubicBezTo>
                <a:cubicBezTo>
                  <a:pt x="11476" y="13386"/>
                  <a:pt x="11956" y="14152"/>
                  <a:pt x="12506" y="14986"/>
                </a:cubicBezTo>
                <a:cubicBezTo>
                  <a:pt x="13058" y="15822"/>
                  <a:pt x="13636" y="16568"/>
                  <a:pt x="14240" y="17226"/>
                </a:cubicBezTo>
                <a:cubicBezTo>
                  <a:pt x="14844" y="17884"/>
                  <a:pt x="15494" y="18498"/>
                  <a:pt x="16186" y="19066"/>
                </a:cubicBezTo>
                <a:cubicBezTo>
                  <a:pt x="16880" y="19636"/>
                  <a:pt x="17618" y="20080"/>
                  <a:pt x="18400" y="20400"/>
                </a:cubicBezTo>
                <a:cubicBezTo>
                  <a:pt x="19912" y="21058"/>
                  <a:pt x="20676" y="21352"/>
                  <a:pt x="20694" y="21280"/>
                </a:cubicBezTo>
                <a:cubicBezTo>
                  <a:pt x="20694" y="21262"/>
                  <a:pt x="20444" y="21084"/>
                  <a:pt x="19946" y="20746"/>
                </a:cubicBezTo>
                <a:cubicBezTo>
                  <a:pt x="19432" y="20392"/>
                  <a:pt x="19032" y="20106"/>
                  <a:pt x="18746" y="19894"/>
                </a:cubicBezTo>
                <a:cubicBezTo>
                  <a:pt x="17982" y="19324"/>
                  <a:pt x="17094" y="18276"/>
                  <a:pt x="16080" y="16746"/>
                </a:cubicBezTo>
                <a:cubicBezTo>
                  <a:pt x="15066" y="15218"/>
                  <a:pt x="14152" y="13680"/>
                  <a:pt x="13334" y="12134"/>
                </a:cubicBezTo>
                <a:close/>
                <a:moveTo>
                  <a:pt x="8160" y="20214"/>
                </a:moveTo>
                <a:cubicBezTo>
                  <a:pt x="7414" y="19626"/>
                  <a:pt x="6756" y="19014"/>
                  <a:pt x="6186" y="18374"/>
                </a:cubicBezTo>
                <a:cubicBezTo>
                  <a:pt x="5618" y="17734"/>
                  <a:pt x="5138" y="17014"/>
                  <a:pt x="4746" y="16214"/>
                </a:cubicBezTo>
                <a:cubicBezTo>
                  <a:pt x="4356" y="15414"/>
                  <a:pt x="4000" y="14648"/>
                  <a:pt x="3680" y="13920"/>
                </a:cubicBezTo>
                <a:cubicBezTo>
                  <a:pt x="3360" y="13192"/>
                  <a:pt x="3076" y="12266"/>
                  <a:pt x="2826" y="11146"/>
                </a:cubicBezTo>
                <a:cubicBezTo>
                  <a:pt x="2578" y="10026"/>
                  <a:pt x="2320" y="8996"/>
                  <a:pt x="2054" y="8054"/>
                </a:cubicBezTo>
                <a:cubicBezTo>
                  <a:pt x="1786" y="7112"/>
                  <a:pt x="1484" y="5858"/>
                  <a:pt x="1146" y="4294"/>
                </a:cubicBezTo>
                <a:cubicBezTo>
                  <a:pt x="808" y="2728"/>
                  <a:pt x="426" y="1298"/>
                  <a:pt x="0" y="0"/>
                </a:cubicBezTo>
                <a:cubicBezTo>
                  <a:pt x="2702" y="0"/>
                  <a:pt x="5174" y="178"/>
                  <a:pt x="7414" y="534"/>
                </a:cubicBezTo>
                <a:cubicBezTo>
                  <a:pt x="9654" y="888"/>
                  <a:pt x="11528" y="1342"/>
                  <a:pt x="13040" y="1894"/>
                </a:cubicBezTo>
                <a:cubicBezTo>
                  <a:pt x="14552" y="2444"/>
                  <a:pt x="15894" y="3164"/>
                  <a:pt x="17066" y="4054"/>
                </a:cubicBezTo>
                <a:cubicBezTo>
                  <a:pt x="18240" y="4942"/>
                  <a:pt x="19164" y="5796"/>
                  <a:pt x="19840" y="6614"/>
                </a:cubicBezTo>
                <a:cubicBezTo>
                  <a:pt x="20516" y="7432"/>
                  <a:pt x="21058" y="8418"/>
                  <a:pt x="21466" y="9574"/>
                </a:cubicBezTo>
                <a:cubicBezTo>
                  <a:pt x="21876" y="10728"/>
                  <a:pt x="22160" y="11716"/>
                  <a:pt x="22320" y="12534"/>
                </a:cubicBezTo>
                <a:cubicBezTo>
                  <a:pt x="22480" y="13352"/>
                  <a:pt x="22542" y="14338"/>
                  <a:pt x="22506" y="15494"/>
                </a:cubicBezTo>
                <a:cubicBezTo>
                  <a:pt x="22472" y="16648"/>
                  <a:pt x="22418" y="17512"/>
                  <a:pt x="22346" y="18080"/>
                </a:cubicBezTo>
                <a:cubicBezTo>
                  <a:pt x="22276" y="18648"/>
                  <a:pt x="22178" y="19360"/>
                  <a:pt x="22054" y="20214"/>
                </a:cubicBezTo>
                <a:cubicBezTo>
                  <a:pt x="21928" y="21066"/>
                  <a:pt x="21866" y="21592"/>
                  <a:pt x="21866" y="21786"/>
                </a:cubicBezTo>
                <a:lnTo>
                  <a:pt x="26666" y="26666"/>
                </a:lnTo>
                <a:lnTo>
                  <a:pt x="25120" y="26666"/>
                </a:lnTo>
                <a:lnTo>
                  <a:pt x="20934" y="22426"/>
                </a:lnTo>
                <a:cubicBezTo>
                  <a:pt x="20720" y="22444"/>
                  <a:pt x="20266" y="22516"/>
                  <a:pt x="19574" y="22640"/>
                </a:cubicBezTo>
                <a:cubicBezTo>
                  <a:pt x="18880" y="22764"/>
                  <a:pt x="18276" y="22854"/>
                  <a:pt x="17760" y="22906"/>
                </a:cubicBezTo>
                <a:cubicBezTo>
                  <a:pt x="17244" y="22960"/>
                  <a:pt x="16560" y="22996"/>
                  <a:pt x="15706" y="23014"/>
                </a:cubicBezTo>
                <a:cubicBezTo>
                  <a:pt x="14854" y="23032"/>
                  <a:pt x="14062" y="22942"/>
                  <a:pt x="13334" y="22746"/>
                </a:cubicBezTo>
                <a:cubicBezTo>
                  <a:pt x="12604" y="22552"/>
                  <a:pt x="11768" y="22258"/>
                  <a:pt x="10826" y="21866"/>
                </a:cubicBezTo>
                <a:cubicBezTo>
                  <a:pt x="9884" y="21476"/>
                  <a:pt x="8996" y="20924"/>
                  <a:pt x="8160" y="20214"/>
                </a:cubicBez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8" name="Freeform 157">
            <a:extLst>
              <a:ext uri="{FF2B5EF4-FFF2-40B4-BE49-F238E27FC236}">
                <a16:creationId xmlns:a16="http://schemas.microsoft.com/office/drawing/2014/main" id="{3C01A355-2D8B-41B2-B55D-8B3DD5E64191}"/>
              </a:ext>
            </a:extLst>
          </p:cNvPr>
          <p:cNvSpPr>
            <a:spLocks noEditPoints="1"/>
          </p:cNvSpPr>
          <p:nvPr/>
        </p:nvSpPr>
        <p:spPr bwMode="auto">
          <a:xfrm>
            <a:off x="3307383" y="1058993"/>
            <a:ext cx="345631" cy="350184"/>
          </a:xfrm>
          <a:custGeom>
            <a:avLst/>
            <a:gdLst>
              <a:gd name="T0" fmla="*/ 157786 w 56"/>
              <a:gd name="T1" fmla="*/ 212725 h 62"/>
              <a:gd name="T2" fmla="*/ 34301 w 56"/>
              <a:gd name="T3" fmla="*/ 212725 h 62"/>
              <a:gd name="T4" fmla="*/ 0 w 56"/>
              <a:gd name="T5" fmla="*/ 178415 h 62"/>
              <a:gd name="T6" fmla="*/ 48022 w 56"/>
              <a:gd name="T7" fmla="*/ 99500 h 62"/>
              <a:gd name="T8" fmla="*/ 96044 w 56"/>
              <a:gd name="T9" fmla="*/ 116656 h 62"/>
              <a:gd name="T10" fmla="*/ 144065 w 56"/>
              <a:gd name="T11" fmla="*/ 99500 h 62"/>
              <a:gd name="T12" fmla="*/ 192087 w 56"/>
              <a:gd name="T13" fmla="*/ 178415 h 62"/>
              <a:gd name="T14" fmla="*/ 157786 w 56"/>
              <a:gd name="T15" fmla="*/ 212725 h 62"/>
              <a:gd name="T16" fmla="*/ 96044 w 56"/>
              <a:gd name="T17" fmla="*/ 106363 h 62"/>
              <a:gd name="T18" fmla="*/ 44592 w 56"/>
              <a:gd name="T19" fmla="*/ 54897 h 62"/>
              <a:gd name="T20" fmla="*/ 96044 w 56"/>
              <a:gd name="T21" fmla="*/ 0 h 62"/>
              <a:gd name="T22" fmla="*/ 147495 w 56"/>
              <a:gd name="T23" fmla="*/ 54897 h 62"/>
              <a:gd name="T24" fmla="*/ 96044 w 56"/>
              <a:gd name="T25" fmla="*/ 106363 h 6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56" h="62">
                <a:moveTo>
                  <a:pt x="46" y="62"/>
                </a:moveTo>
                <a:cubicBezTo>
                  <a:pt x="10" y="62"/>
                  <a:pt x="10" y="62"/>
                  <a:pt x="10" y="62"/>
                </a:cubicBezTo>
                <a:cubicBezTo>
                  <a:pt x="4" y="62"/>
                  <a:pt x="0" y="58"/>
                  <a:pt x="0" y="52"/>
                </a:cubicBezTo>
                <a:cubicBezTo>
                  <a:pt x="0" y="43"/>
                  <a:pt x="2" y="29"/>
                  <a:pt x="14" y="29"/>
                </a:cubicBezTo>
                <a:cubicBezTo>
                  <a:pt x="15" y="29"/>
                  <a:pt x="20" y="34"/>
                  <a:pt x="28" y="34"/>
                </a:cubicBezTo>
                <a:cubicBezTo>
                  <a:pt x="36" y="34"/>
                  <a:pt x="41" y="29"/>
                  <a:pt x="42" y="29"/>
                </a:cubicBezTo>
                <a:cubicBezTo>
                  <a:pt x="54" y="29"/>
                  <a:pt x="56" y="43"/>
                  <a:pt x="56" y="52"/>
                </a:cubicBezTo>
                <a:cubicBezTo>
                  <a:pt x="56" y="58"/>
                  <a:pt x="52" y="62"/>
                  <a:pt x="46" y="62"/>
                </a:cubicBezTo>
                <a:close/>
                <a:moveTo>
                  <a:pt x="28" y="31"/>
                </a:moveTo>
                <a:cubicBezTo>
                  <a:pt x="20" y="31"/>
                  <a:pt x="13" y="24"/>
                  <a:pt x="13" y="16"/>
                </a:cubicBezTo>
                <a:cubicBezTo>
                  <a:pt x="13" y="7"/>
                  <a:pt x="20" y="0"/>
                  <a:pt x="28" y="0"/>
                </a:cubicBezTo>
                <a:cubicBezTo>
                  <a:pt x="37" y="0"/>
                  <a:pt x="43" y="7"/>
                  <a:pt x="43" y="16"/>
                </a:cubicBezTo>
                <a:cubicBezTo>
                  <a:pt x="43" y="24"/>
                  <a:pt x="37" y="31"/>
                  <a:pt x="28" y="3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9" name="Freeform 94">
            <a:extLst>
              <a:ext uri="{FF2B5EF4-FFF2-40B4-BE49-F238E27FC236}">
                <a16:creationId xmlns:a16="http://schemas.microsoft.com/office/drawing/2014/main" id="{AFA3CDA6-351C-4041-BC8A-654FC9DA41F6}"/>
              </a:ext>
            </a:extLst>
          </p:cNvPr>
          <p:cNvSpPr>
            <a:spLocks noEditPoints="1"/>
          </p:cNvSpPr>
          <p:nvPr/>
        </p:nvSpPr>
        <p:spPr bwMode="auto">
          <a:xfrm>
            <a:off x="5890410" y="1089116"/>
            <a:ext cx="295275" cy="293688"/>
          </a:xfrm>
          <a:custGeom>
            <a:avLst/>
            <a:gdLst>
              <a:gd name="T0" fmla="*/ 201613 w 186"/>
              <a:gd name="T1" fmla="*/ 0 h 185"/>
              <a:gd name="T2" fmla="*/ 93663 w 186"/>
              <a:gd name="T3" fmla="*/ 0 h 185"/>
              <a:gd name="T4" fmla="*/ 0 w 186"/>
              <a:gd name="T5" fmla="*/ 293688 h 185"/>
              <a:gd name="T6" fmla="*/ 295275 w 186"/>
              <a:gd name="T7" fmla="*/ 293688 h 185"/>
              <a:gd name="T8" fmla="*/ 201613 w 186"/>
              <a:gd name="T9" fmla="*/ 0 h 185"/>
              <a:gd name="T10" fmla="*/ 166688 w 186"/>
              <a:gd name="T11" fmla="*/ 273050 h 185"/>
              <a:gd name="T12" fmla="*/ 128588 w 186"/>
              <a:gd name="T13" fmla="*/ 273050 h 185"/>
              <a:gd name="T14" fmla="*/ 128588 w 186"/>
              <a:gd name="T15" fmla="*/ 220663 h 185"/>
              <a:gd name="T16" fmla="*/ 166688 w 186"/>
              <a:gd name="T17" fmla="*/ 220663 h 185"/>
              <a:gd name="T18" fmla="*/ 166688 w 186"/>
              <a:gd name="T19" fmla="*/ 273050 h 185"/>
              <a:gd name="T20" fmla="*/ 166688 w 186"/>
              <a:gd name="T21" fmla="*/ 182563 h 185"/>
              <a:gd name="T22" fmla="*/ 128588 w 186"/>
              <a:gd name="T23" fmla="*/ 182563 h 185"/>
              <a:gd name="T24" fmla="*/ 128588 w 186"/>
              <a:gd name="T25" fmla="*/ 127000 h 185"/>
              <a:gd name="T26" fmla="*/ 166688 w 186"/>
              <a:gd name="T27" fmla="*/ 127000 h 185"/>
              <a:gd name="T28" fmla="*/ 166688 w 186"/>
              <a:gd name="T29" fmla="*/ 182563 h 185"/>
              <a:gd name="T30" fmla="*/ 166688 w 186"/>
              <a:gd name="T31" fmla="*/ 92075 h 185"/>
              <a:gd name="T32" fmla="*/ 128588 w 186"/>
              <a:gd name="T33" fmla="*/ 92075 h 185"/>
              <a:gd name="T34" fmla="*/ 128588 w 186"/>
              <a:gd name="T35" fmla="*/ 36513 h 185"/>
              <a:gd name="T36" fmla="*/ 166688 w 186"/>
              <a:gd name="T37" fmla="*/ 36513 h 185"/>
              <a:gd name="T38" fmla="*/ 166688 w 186"/>
              <a:gd name="T39" fmla="*/ 92075 h 185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186" h="185">
                <a:moveTo>
                  <a:pt x="127" y="0"/>
                </a:moveTo>
                <a:lnTo>
                  <a:pt x="59" y="0"/>
                </a:lnTo>
                <a:lnTo>
                  <a:pt x="0" y="185"/>
                </a:lnTo>
                <a:lnTo>
                  <a:pt x="186" y="185"/>
                </a:lnTo>
                <a:lnTo>
                  <a:pt x="127" y="0"/>
                </a:lnTo>
                <a:close/>
                <a:moveTo>
                  <a:pt x="105" y="172"/>
                </a:moveTo>
                <a:lnTo>
                  <a:pt x="81" y="172"/>
                </a:lnTo>
                <a:lnTo>
                  <a:pt x="81" y="139"/>
                </a:lnTo>
                <a:lnTo>
                  <a:pt x="105" y="139"/>
                </a:lnTo>
                <a:lnTo>
                  <a:pt x="105" y="172"/>
                </a:lnTo>
                <a:close/>
                <a:moveTo>
                  <a:pt x="105" y="115"/>
                </a:moveTo>
                <a:lnTo>
                  <a:pt x="81" y="115"/>
                </a:lnTo>
                <a:lnTo>
                  <a:pt x="81" y="80"/>
                </a:lnTo>
                <a:lnTo>
                  <a:pt x="105" y="80"/>
                </a:lnTo>
                <a:lnTo>
                  <a:pt x="105" y="115"/>
                </a:lnTo>
                <a:close/>
                <a:moveTo>
                  <a:pt x="105" y="58"/>
                </a:moveTo>
                <a:lnTo>
                  <a:pt x="81" y="58"/>
                </a:lnTo>
                <a:lnTo>
                  <a:pt x="81" y="23"/>
                </a:lnTo>
                <a:lnTo>
                  <a:pt x="105" y="23"/>
                </a:lnTo>
                <a:lnTo>
                  <a:pt x="105" y="5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1" name="Freeform 166">
            <a:extLst>
              <a:ext uri="{FF2B5EF4-FFF2-40B4-BE49-F238E27FC236}">
                <a16:creationId xmlns:a16="http://schemas.microsoft.com/office/drawing/2014/main" id="{E412FE44-F90A-4C73-8972-1CC5DA1D4512}"/>
              </a:ext>
            </a:extLst>
          </p:cNvPr>
          <p:cNvSpPr>
            <a:spLocks noEditPoints="1"/>
          </p:cNvSpPr>
          <p:nvPr/>
        </p:nvSpPr>
        <p:spPr bwMode="auto">
          <a:xfrm>
            <a:off x="2068653" y="1230893"/>
            <a:ext cx="318684" cy="495727"/>
          </a:xfrm>
          <a:custGeom>
            <a:avLst/>
            <a:gdLst>
              <a:gd name="T0" fmla="*/ 102394 w 80"/>
              <a:gd name="T1" fmla="*/ 0 h 117"/>
              <a:gd name="T2" fmla="*/ 0 w 80"/>
              <a:gd name="T3" fmla="*/ 102577 h 117"/>
              <a:gd name="T4" fmla="*/ 102394 w 80"/>
              <a:gd name="T5" fmla="*/ 300037 h 117"/>
              <a:gd name="T6" fmla="*/ 204787 w 80"/>
              <a:gd name="T7" fmla="*/ 102577 h 117"/>
              <a:gd name="T8" fmla="*/ 102394 w 80"/>
              <a:gd name="T9" fmla="*/ 0 h 117"/>
              <a:gd name="T10" fmla="*/ 17919 w 80"/>
              <a:gd name="T11" fmla="*/ 82061 h 117"/>
              <a:gd name="T12" fmla="*/ 81915 w 80"/>
              <a:gd name="T13" fmla="*/ 82061 h 117"/>
              <a:gd name="T14" fmla="*/ 102394 w 80"/>
              <a:gd name="T15" fmla="*/ 20515 h 117"/>
              <a:gd name="T16" fmla="*/ 122872 w 80"/>
              <a:gd name="T17" fmla="*/ 82061 h 117"/>
              <a:gd name="T18" fmla="*/ 186868 w 80"/>
              <a:gd name="T19" fmla="*/ 82061 h 117"/>
              <a:gd name="T20" fmla="*/ 133112 w 80"/>
              <a:gd name="T21" fmla="*/ 117963 h 117"/>
              <a:gd name="T22" fmla="*/ 161270 w 80"/>
              <a:gd name="T23" fmla="*/ 176945 h 117"/>
              <a:gd name="T24" fmla="*/ 102394 w 80"/>
              <a:gd name="T25" fmla="*/ 138479 h 117"/>
              <a:gd name="T26" fmla="*/ 43517 w 80"/>
              <a:gd name="T27" fmla="*/ 176945 h 117"/>
              <a:gd name="T28" fmla="*/ 71675 w 80"/>
              <a:gd name="T29" fmla="*/ 117963 h 117"/>
              <a:gd name="T30" fmla="*/ 17919 w 80"/>
              <a:gd name="T31" fmla="*/ 82061 h 117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80" h="117">
                <a:moveTo>
                  <a:pt x="40" y="0"/>
                </a:moveTo>
                <a:cubicBezTo>
                  <a:pt x="18" y="0"/>
                  <a:pt x="0" y="18"/>
                  <a:pt x="0" y="40"/>
                </a:cubicBezTo>
                <a:cubicBezTo>
                  <a:pt x="0" y="66"/>
                  <a:pt x="27" y="85"/>
                  <a:pt x="40" y="117"/>
                </a:cubicBezTo>
                <a:cubicBezTo>
                  <a:pt x="53" y="85"/>
                  <a:pt x="80" y="66"/>
                  <a:pt x="80" y="40"/>
                </a:cubicBezTo>
                <a:cubicBezTo>
                  <a:pt x="80" y="18"/>
                  <a:pt x="62" y="0"/>
                  <a:pt x="40" y="0"/>
                </a:cubicBezTo>
                <a:close/>
                <a:moveTo>
                  <a:pt x="7" y="32"/>
                </a:moveTo>
                <a:cubicBezTo>
                  <a:pt x="32" y="32"/>
                  <a:pt x="32" y="32"/>
                  <a:pt x="32" y="32"/>
                </a:cubicBezTo>
                <a:cubicBezTo>
                  <a:pt x="40" y="8"/>
                  <a:pt x="40" y="8"/>
                  <a:pt x="40" y="8"/>
                </a:cubicBezTo>
                <a:cubicBezTo>
                  <a:pt x="48" y="32"/>
                  <a:pt x="48" y="32"/>
                  <a:pt x="48" y="32"/>
                </a:cubicBezTo>
                <a:cubicBezTo>
                  <a:pt x="73" y="32"/>
                  <a:pt x="73" y="32"/>
                  <a:pt x="73" y="32"/>
                </a:cubicBezTo>
                <a:cubicBezTo>
                  <a:pt x="52" y="46"/>
                  <a:pt x="52" y="46"/>
                  <a:pt x="52" y="46"/>
                </a:cubicBezTo>
                <a:cubicBezTo>
                  <a:pt x="63" y="69"/>
                  <a:pt x="63" y="69"/>
                  <a:pt x="63" y="69"/>
                </a:cubicBezTo>
                <a:cubicBezTo>
                  <a:pt x="40" y="54"/>
                  <a:pt x="40" y="54"/>
                  <a:pt x="40" y="54"/>
                </a:cubicBezTo>
                <a:cubicBezTo>
                  <a:pt x="17" y="69"/>
                  <a:pt x="17" y="69"/>
                  <a:pt x="17" y="69"/>
                </a:cubicBezTo>
                <a:cubicBezTo>
                  <a:pt x="28" y="46"/>
                  <a:pt x="28" y="46"/>
                  <a:pt x="28" y="46"/>
                </a:cubicBezTo>
                <a:lnTo>
                  <a:pt x="7" y="3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78" name="Group 177">
            <a:extLst>
              <a:ext uri="{FF2B5EF4-FFF2-40B4-BE49-F238E27FC236}">
                <a16:creationId xmlns:a16="http://schemas.microsoft.com/office/drawing/2014/main" id="{46AD609D-6501-44AC-AA3E-6B0E49AEEDFD}"/>
              </a:ext>
            </a:extLst>
          </p:cNvPr>
          <p:cNvGrpSpPr/>
          <p:nvPr/>
        </p:nvGrpSpPr>
        <p:grpSpPr>
          <a:xfrm>
            <a:off x="8051351" y="4341498"/>
            <a:ext cx="292100" cy="295276"/>
            <a:chOff x="328613" y="1254125"/>
            <a:chExt cx="292100" cy="295276"/>
          </a:xfrm>
          <a:solidFill>
            <a:srgbClr val="FFFFFF"/>
          </a:solidFill>
        </p:grpSpPr>
        <p:sp>
          <p:nvSpPr>
            <p:cNvPr id="179" name="Freeform 182">
              <a:extLst>
                <a:ext uri="{FF2B5EF4-FFF2-40B4-BE49-F238E27FC236}">
                  <a16:creationId xmlns:a16="http://schemas.microsoft.com/office/drawing/2014/main" id="{D9E7AD7A-8587-431A-BDCB-00D5E135C41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613" y="1254125"/>
              <a:ext cx="73025" cy="73025"/>
            </a:xfrm>
            <a:custGeom>
              <a:avLst/>
              <a:gdLst/>
              <a:ahLst/>
              <a:cxnLst>
                <a:cxn ang="0">
                  <a:pos x="25" y="0"/>
                </a:cxn>
                <a:cxn ang="0">
                  <a:pos x="3" y="0"/>
                </a:cxn>
                <a:cxn ang="0">
                  <a:pos x="0" y="4"/>
                </a:cxn>
                <a:cxn ang="0">
                  <a:pos x="0" y="26"/>
                </a:cxn>
                <a:cxn ang="0">
                  <a:pos x="3" y="29"/>
                </a:cxn>
                <a:cxn ang="0">
                  <a:pos x="25" y="29"/>
                </a:cxn>
                <a:cxn ang="0">
                  <a:pos x="29" y="26"/>
                </a:cxn>
                <a:cxn ang="0">
                  <a:pos x="29" y="4"/>
                </a:cxn>
                <a:cxn ang="0">
                  <a:pos x="25" y="0"/>
                </a:cxn>
              </a:cxnLst>
              <a:rect l="0" t="0" r="r" b="b"/>
              <a:pathLst>
                <a:path w="29" h="29">
                  <a:moveTo>
                    <a:pt x="25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8"/>
                    <a:pt x="1" y="29"/>
                    <a:pt x="3" y="29"/>
                  </a:cubicBezTo>
                  <a:cubicBezTo>
                    <a:pt x="25" y="29"/>
                    <a:pt x="25" y="29"/>
                    <a:pt x="25" y="29"/>
                  </a:cubicBezTo>
                  <a:cubicBezTo>
                    <a:pt x="27" y="29"/>
                    <a:pt x="29" y="28"/>
                    <a:pt x="29" y="26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9" y="2"/>
                    <a:pt x="27" y="0"/>
                    <a:pt x="25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180" name="Freeform 183">
              <a:extLst>
                <a:ext uri="{FF2B5EF4-FFF2-40B4-BE49-F238E27FC236}">
                  <a16:creationId xmlns:a16="http://schemas.microsoft.com/office/drawing/2014/main" id="{201EE79E-7843-457B-B397-3827A4691282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613" y="1365250"/>
              <a:ext cx="73025" cy="73025"/>
            </a:xfrm>
            <a:custGeom>
              <a:avLst/>
              <a:gdLst/>
              <a:ahLst/>
              <a:cxnLst>
                <a:cxn ang="0">
                  <a:pos x="25" y="0"/>
                </a:cxn>
                <a:cxn ang="0">
                  <a:pos x="3" y="0"/>
                </a:cxn>
                <a:cxn ang="0">
                  <a:pos x="0" y="4"/>
                </a:cxn>
                <a:cxn ang="0">
                  <a:pos x="0" y="25"/>
                </a:cxn>
                <a:cxn ang="0">
                  <a:pos x="3" y="29"/>
                </a:cxn>
                <a:cxn ang="0">
                  <a:pos x="25" y="29"/>
                </a:cxn>
                <a:cxn ang="0">
                  <a:pos x="29" y="25"/>
                </a:cxn>
                <a:cxn ang="0">
                  <a:pos x="29" y="4"/>
                </a:cxn>
                <a:cxn ang="0">
                  <a:pos x="25" y="0"/>
                </a:cxn>
              </a:cxnLst>
              <a:rect l="0" t="0" r="r" b="b"/>
              <a:pathLst>
                <a:path w="29" h="29">
                  <a:moveTo>
                    <a:pt x="25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7"/>
                    <a:pt x="1" y="29"/>
                    <a:pt x="3" y="29"/>
                  </a:cubicBezTo>
                  <a:cubicBezTo>
                    <a:pt x="25" y="29"/>
                    <a:pt x="25" y="29"/>
                    <a:pt x="25" y="29"/>
                  </a:cubicBezTo>
                  <a:cubicBezTo>
                    <a:pt x="27" y="29"/>
                    <a:pt x="29" y="27"/>
                    <a:pt x="29" y="25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9" y="2"/>
                    <a:pt x="27" y="0"/>
                    <a:pt x="25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181" name="Freeform 184">
              <a:extLst>
                <a:ext uri="{FF2B5EF4-FFF2-40B4-BE49-F238E27FC236}">
                  <a16:creationId xmlns:a16="http://schemas.microsoft.com/office/drawing/2014/main" id="{EAAC0951-EDE8-4404-BD28-B89C89149F32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613" y="1474788"/>
              <a:ext cx="73025" cy="74613"/>
            </a:xfrm>
            <a:custGeom>
              <a:avLst/>
              <a:gdLst/>
              <a:ahLst/>
              <a:cxnLst>
                <a:cxn ang="0">
                  <a:pos x="25" y="0"/>
                </a:cxn>
                <a:cxn ang="0">
                  <a:pos x="3" y="0"/>
                </a:cxn>
                <a:cxn ang="0">
                  <a:pos x="0" y="4"/>
                </a:cxn>
                <a:cxn ang="0">
                  <a:pos x="0" y="26"/>
                </a:cxn>
                <a:cxn ang="0">
                  <a:pos x="3" y="30"/>
                </a:cxn>
                <a:cxn ang="0">
                  <a:pos x="25" y="30"/>
                </a:cxn>
                <a:cxn ang="0">
                  <a:pos x="29" y="26"/>
                </a:cxn>
                <a:cxn ang="0">
                  <a:pos x="29" y="4"/>
                </a:cxn>
                <a:cxn ang="0">
                  <a:pos x="25" y="0"/>
                </a:cxn>
              </a:cxnLst>
              <a:rect l="0" t="0" r="r" b="b"/>
              <a:pathLst>
                <a:path w="29" h="30">
                  <a:moveTo>
                    <a:pt x="25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8"/>
                    <a:pt x="1" y="30"/>
                    <a:pt x="3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7" y="30"/>
                    <a:pt x="29" y="28"/>
                    <a:pt x="29" y="26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9" y="2"/>
                    <a:pt x="27" y="0"/>
                    <a:pt x="25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182" name="Freeform 185">
              <a:extLst>
                <a:ext uri="{FF2B5EF4-FFF2-40B4-BE49-F238E27FC236}">
                  <a16:creationId xmlns:a16="http://schemas.microsoft.com/office/drawing/2014/main" id="{60166C64-92BC-417C-B9CE-AE8B6142D767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563" y="1254125"/>
              <a:ext cx="73025" cy="73025"/>
            </a:xfrm>
            <a:custGeom>
              <a:avLst/>
              <a:gdLst/>
              <a:ahLst/>
              <a:cxnLst>
                <a:cxn ang="0">
                  <a:pos x="26" y="0"/>
                </a:cxn>
                <a:cxn ang="0">
                  <a:pos x="4" y="0"/>
                </a:cxn>
                <a:cxn ang="0">
                  <a:pos x="0" y="4"/>
                </a:cxn>
                <a:cxn ang="0">
                  <a:pos x="0" y="26"/>
                </a:cxn>
                <a:cxn ang="0">
                  <a:pos x="4" y="29"/>
                </a:cxn>
                <a:cxn ang="0">
                  <a:pos x="26" y="29"/>
                </a:cxn>
                <a:cxn ang="0">
                  <a:pos x="29" y="26"/>
                </a:cxn>
                <a:cxn ang="0">
                  <a:pos x="29" y="4"/>
                </a:cxn>
                <a:cxn ang="0">
                  <a:pos x="26" y="0"/>
                </a:cxn>
              </a:cxnLst>
              <a:rect l="0" t="0" r="r" b="b"/>
              <a:pathLst>
                <a:path w="29" h="29">
                  <a:moveTo>
                    <a:pt x="26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8"/>
                    <a:pt x="2" y="29"/>
                    <a:pt x="4" y="29"/>
                  </a:cubicBezTo>
                  <a:cubicBezTo>
                    <a:pt x="26" y="29"/>
                    <a:pt x="26" y="29"/>
                    <a:pt x="26" y="29"/>
                  </a:cubicBezTo>
                  <a:cubicBezTo>
                    <a:pt x="28" y="29"/>
                    <a:pt x="29" y="28"/>
                    <a:pt x="29" y="26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9" y="2"/>
                    <a:pt x="28" y="0"/>
                    <a:pt x="26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183" name="Freeform 186">
              <a:extLst>
                <a:ext uri="{FF2B5EF4-FFF2-40B4-BE49-F238E27FC236}">
                  <a16:creationId xmlns:a16="http://schemas.microsoft.com/office/drawing/2014/main" id="{F3ECBB75-5838-464D-AE19-432111BE1415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563" y="1365250"/>
              <a:ext cx="73025" cy="73025"/>
            </a:xfrm>
            <a:custGeom>
              <a:avLst/>
              <a:gdLst/>
              <a:ahLst/>
              <a:cxnLst>
                <a:cxn ang="0">
                  <a:pos x="26" y="0"/>
                </a:cxn>
                <a:cxn ang="0">
                  <a:pos x="4" y="0"/>
                </a:cxn>
                <a:cxn ang="0">
                  <a:pos x="0" y="4"/>
                </a:cxn>
                <a:cxn ang="0">
                  <a:pos x="0" y="25"/>
                </a:cxn>
                <a:cxn ang="0">
                  <a:pos x="4" y="29"/>
                </a:cxn>
                <a:cxn ang="0">
                  <a:pos x="26" y="29"/>
                </a:cxn>
                <a:cxn ang="0">
                  <a:pos x="29" y="25"/>
                </a:cxn>
                <a:cxn ang="0">
                  <a:pos x="29" y="4"/>
                </a:cxn>
                <a:cxn ang="0">
                  <a:pos x="26" y="0"/>
                </a:cxn>
              </a:cxnLst>
              <a:rect l="0" t="0" r="r" b="b"/>
              <a:pathLst>
                <a:path w="29" h="29">
                  <a:moveTo>
                    <a:pt x="26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7"/>
                    <a:pt x="2" y="29"/>
                    <a:pt x="4" y="29"/>
                  </a:cubicBezTo>
                  <a:cubicBezTo>
                    <a:pt x="26" y="29"/>
                    <a:pt x="26" y="29"/>
                    <a:pt x="26" y="29"/>
                  </a:cubicBezTo>
                  <a:cubicBezTo>
                    <a:pt x="28" y="29"/>
                    <a:pt x="29" y="27"/>
                    <a:pt x="29" y="25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9" y="2"/>
                    <a:pt x="28" y="0"/>
                    <a:pt x="26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184" name="Freeform 187">
              <a:extLst>
                <a:ext uri="{FF2B5EF4-FFF2-40B4-BE49-F238E27FC236}">
                  <a16:creationId xmlns:a16="http://schemas.microsoft.com/office/drawing/2014/main" id="{FA0D9DE1-D09B-4A9B-9D63-03C25A8D973F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563" y="1474788"/>
              <a:ext cx="73025" cy="74613"/>
            </a:xfrm>
            <a:custGeom>
              <a:avLst/>
              <a:gdLst/>
              <a:ahLst/>
              <a:cxnLst>
                <a:cxn ang="0">
                  <a:pos x="26" y="0"/>
                </a:cxn>
                <a:cxn ang="0">
                  <a:pos x="4" y="0"/>
                </a:cxn>
                <a:cxn ang="0">
                  <a:pos x="0" y="4"/>
                </a:cxn>
                <a:cxn ang="0">
                  <a:pos x="0" y="26"/>
                </a:cxn>
                <a:cxn ang="0">
                  <a:pos x="4" y="30"/>
                </a:cxn>
                <a:cxn ang="0">
                  <a:pos x="26" y="30"/>
                </a:cxn>
                <a:cxn ang="0">
                  <a:pos x="29" y="26"/>
                </a:cxn>
                <a:cxn ang="0">
                  <a:pos x="29" y="4"/>
                </a:cxn>
                <a:cxn ang="0">
                  <a:pos x="26" y="0"/>
                </a:cxn>
              </a:cxnLst>
              <a:rect l="0" t="0" r="r" b="b"/>
              <a:pathLst>
                <a:path w="29" h="30">
                  <a:moveTo>
                    <a:pt x="26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8"/>
                    <a:pt x="2" y="30"/>
                    <a:pt x="4" y="30"/>
                  </a:cubicBezTo>
                  <a:cubicBezTo>
                    <a:pt x="26" y="30"/>
                    <a:pt x="26" y="30"/>
                    <a:pt x="26" y="30"/>
                  </a:cubicBezTo>
                  <a:cubicBezTo>
                    <a:pt x="28" y="30"/>
                    <a:pt x="29" y="28"/>
                    <a:pt x="29" y="26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9" y="2"/>
                    <a:pt x="28" y="0"/>
                    <a:pt x="26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185" name="Freeform 188">
              <a:extLst>
                <a:ext uri="{FF2B5EF4-FFF2-40B4-BE49-F238E27FC236}">
                  <a16:creationId xmlns:a16="http://schemas.microsoft.com/office/drawing/2014/main" id="{FC01AB6F-6FD3-484F-9ECA-D78182AD65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688" y="1254125"/>
              <a:ext cx="73025" cy="73025"/>
            </a:xfrm>
            <a:custGeom>
              <a:avLst/>
              <a:gdLst/>
              <a:ahLst/>
              <a:cxnLst>
                <a:cxn ang="0">
                  <a:pos x="25" y="0"/>
                </a:cxn>
                <a:cxn ang="0">
                  <a:pos x="4" y="0"/>
                </a:cxn>
                <a:cxn ang="0">
                  <a:pos x="0" y="4"/>
                </a:cxn>
                <a:cxn ang="0">
                  <a:pos x="0" y="26"/>
                </a:cxn>
                <a:cxn ang="0">
                  <a:pos x="4" y="29"/>
                </a:cxn>
                <a:cxn ang="0">
                  <a:pos x="25" y="29"/>
                </a:cxn>
                <a:cxn ang="0">
                  <a:pos x="29" y="26"/>
                </a:cxn>
                <a:cxn ang="0">
                  <a:pos x="29" y="4"/>
                </a:cxn>
                <a:cxn ang="0">
                  <a:pos x="25" y="0"/>
                </a:cxn>
              </a:cxnLst>
              <a:rect l="0" t="0" r="r" b="b"/>
              <a:pathLst>
                <a:path w="29" h="29">
                  <a:moveTo>
                    <a:pt x="25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8"/>
                    <a:pt x="2" y="29"/>
                    <a:pt x="4" y="29"/>
                  </a:cubicBezTo>
                  <a:cubicBezTo>
                    <a:pt x="25" y="29"/>
                    <a:pt x="25" y="29"/>
                    <a:pt x="25" y="29"/>
                  </a:cubicBezTo>
                  <a:cubicBezTo>
                    <a:pt x="27" y="29"/>
                    <a:pt x="29" y="28"/>
                    <a:pt x="29" y="26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9" y="2"/>
                    <a:pt x="27" y="0"/>
                    <a:pt x="25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186" name="Freeform 189">
              <a:extLst>
                <a:ext uri="{FF2B5EF4-FFF2-40B4-BE49-F238E27FC236}">
                  <a16:creationId xmlns:a16="http://schemas.microsoft.com/office/drawing/2014/main" id="{9F4DEB68-8C65-4B28-92C3-7199E38B5BA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688" y="1365250"/>
              <a:ext cx="73025" cy="73025"/>
            </a:xfrm>
            <a:custGeom>
              <a:avLst/>
              <a:gdLst/>
              <a:ahLst/>
              <a:cxnLst>
                <a:cxn ang="0">
                  <a:pos x="25" y="0"/>
                </a:cxn>
                <a:cxn ang="0">
                  <a:pos x="4" y="0"/>
                </a:cxn>
                <a:cxn ang="0">
                  <a:pos x="0" y="4"/>
                </a:cxn>
                <a:cxn ang="0">
                  <a:pos x="0" y="25"/>
                </a:cxn>
                <a:cxn ang="0">
                  <a:pos x="4" y="29"/>
                </a:cxn>
                <a:cxn ang="0">
                  <a:pos x="25" y="29"/>
                </a:cxn>
                <a:cxn ang="0">
                  <a:pos x="29" y="25"/>
                </a:cxn>
                <a:cxn ang="0">
                  <a:pos x="29" y="4"/>
                </a:cxn>
                <a:cxn ang="0">
                  <a:pos x="25" y="0"/>
                </a:cxn>
              </a:cxnLst>
              <a:rect l="0" t="0" r="r" b="b"/>
              <a:pathLst>
                <a:path w="29" h="29">
                  <a:moveTo>
                    <a:pt x="25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7"/>
                    <a:pt x="2" y="29"/>
                    <a:pt x="4" y="29"/>
                  </a:cubicBezTo>
                  <a:cubicBezTo>
                    <a:pt x="25" y="29"/>
                    <a:pt x="25" y="29"/>
                    <a:pt x="25" y="29"/>
                  </a:cubicBezTo>
                  <a:cubicBezTo>
                    <a:pt x="27" y="29"/>
                    <a:pt x="29" y="27"/>
                    <a:pt x="29" y="25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9" y="2"/>
                    <a:pt x="27" y="0"/>
                    <a:pt x="25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187" name="Freeform 190">
              <a:extLst>
                <a:ext uri="{FF2B5EF4-FFF2-40B4-BE49-F238E27FC236}">
                  <a16:creationId xmlns:a16="http://schemas.microsoft.com/office/drawing/2014/main" id="{25CCC0D0-4FDC-4C1E-8CCD-487F097382A4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688" y="1474788"/>
              <a:ext cx="73025" cy="74613"/>
            </a:xfrm>
            <a:custGeom>
              <a:avLst/>
              <a:gdLst/>
              <a:ahLst/>
              <a:cxnLst>
                <a:cxn ang="0">
                  <a:pos x="25" y="0"/>
                </a:cxn>
                <a:cxn ang="0">
                  <a:pos x="4" y="0"/>
                </a:cxn>
                <a:cxn ang="0">
                  <a:pos x="0" y="4"/>
                </a:cxn>
                <a:cxn ang="0">
                  <a:pos x="0" y="26"/>
                </a:cxn>
                <a:cxn ang="0">
                  <a:pos x="4" y="30"/>
                </a:cxn>
                <a:cxn ang="0">
                  <a:pos x="25" y="30"/>
                </a:cxn>
                <a:cxn ang="0">
                  <a:pos x="29" y="26"/>
                </a:cxn>
                <a:cxn ang="0">
                  <a:pos x="29" y="4"/>
                </a:cxn>
                <a:cxn ang="0">
                  <a:pos x="25" y="0"/>
                </a:cxn>
              </a:cxnLst>
              <a:rect l="0" t="0" r="r" b="b"/>
              <a:pathLst>
                <a:path w="29" h="30">
                  <a:moveTo>
                    <a:pt x="25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8"/>
                    <a:pt x="2" y="30"/>
                    <a:pt x="4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7" y="30"/>
                    <a:pt x="29" y="28"/>
                    <a:pt x="29" y="26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9" y="2"/>
                    <a:pt x="27" y="0"/>
                    <a:pt x="25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</p:grpSp>
      <p:grpSp>
        <p:nvGrpSpPr>
          <p:cNvPr id="188" name="Group 187">
            <a:extLst>
              <a:ext uri="{FF2B5EF4-FFF2-40B4-BE49-F238E27FC236}">
                <a16:creationId xmlns:a16="http://schemas.microsoft.com/office/drawing/2014/main" id="{62746ACD-8277-4213-8B74-D736497AAC3C}"/>
              </a:ext>
            </a:extLst>
          </p:cNvPr>
          <p:cNvGrpSpPr/>
          <p:nvPr/>
        </p:nvGrpSpPr>
        <p:grpSpPr>
          <a:xfrm>
            <a:off x="2177701" y="3466966"/>
            <a:ext cx="296863" cy="296862"/>
            <a:chOff x="3233738" y="2541588"/>
            <a:chExt cx="296863" cy="296862"/>
          </a:xfrm>
          <a:solidFill>
            <a:srgbClr val="FFFFFF"/>
          </a:solidFill>
        </p:grpSpPr>
        <p:sp>
          <p:nvSpPr>
            <p:cNvPr id="189" name="Oval 116">
              <a:extLst>
                <a:ext uri="{FF2B5EF4-FFF2-40B4-BE49-F238E27FC236}">
                  <a16:creationId xmlns:a16="http://schemas.microsoft.com/office/drawing/2014/main" id="{D3FEDE80-203B-47AE-935D-F2B56843C8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3738" y="2759075"/>
              <a:ext cx="79375" cy="79375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190" name="Freeform 117">
              <a:extLst>
                <a:ext uri="{FF2B5EF4-FFF2-40B4-BE49-F238E27FC236}">
                  <a16:creationId xmlns:a16="http://schemas.microsoft.com/office/drawing/2014/main" id="{008FA451-1E6A-4552-8859-146A0AC75564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6913" y="2644775"/>
              <a:ext cx="193675" cy="1920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0"/>
                </a:cxn>
                <a:cxn ang="0">
                  <a:pos x="39" y="37"/>
                </a:cxn>
                <a:cxn ang="0">
                  <a:pos x="55" y="75"/>
                </a:cxn>
                <a:cxn ang="0">
                  <a:pos x="76" y="75"/>
                </a:cxn>
                <a:cxn ang="0">
                  <a:pos x="0" y="0"/>
                </a:cxn>
              </a:cxnLst>
              <a:rect l="0" t="0" r="r" b="b"/>
              <a:pathLst>
                <a:path w="76" h="75">
                  <a:moveTo>
                    <a:pt x="0" y="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15" y="20"/>
                    <a:pt x="29" y="26"/>
                    <a:pt x="39" y="37"/>
                  </a:cubicBezTo>
                  <a:cubicBezTo>
                    <a:pt x="49" y="47"/>
                    <a:pt x="55" y="61"/>
                    <a:pt x="55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5" y="34"/>
                    <a:pt x="42" y="0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191" name="Freeform 118">
              <a:extLst>
                <a:ext uri="{FF2B5EF4-FFF2-40B4-BE49-F238E27FC236}">
                  <a16:creationId xmlns:a16="http://schemas.microsoft.com/office/drawing/2014/main" id="{6394FBB3-4BC6-44B5-ACE7-FDAE5A825617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6913" y="2541588"/>
              <a:ext cx="293688" cy="2952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0"/>
                </a:cxn>
                <a:cxn ang="0">
                  <a:pos x="95" y="115"/>
                </a:cxn>
                <a:cxn ang="0">
                  <a:pos x="115" y="115"/>
                </a:cxn>
                <a:cxn ang="0">
                  <a:pos x="0" y="0"/>
                </a:cxn>
              </a:cxnLst>
              <a:rect l="0" t="0" r="r" b="b"/>
              <a:pathLst>
                <a:path w="115" h="115">
                  <a:moveTo>
                    <a:pt x="0" y="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52" y="21"/>
                    <a:pt x="94" y="63"/>
                    <a:pt x="95" y="115"/>
                  </a:cubicBezTo>
                  <a:cubicBezTo>
                    <a:pt x="115" y="115"/>
                    <a:pt x="115" y="115"/>
                    <a:pt x="115" y="115"/>
                  </a:cubicBezTo>
                  <a:cubicBezTo>
                    <a:pt x="115" y="52"/>
                    <a:pt x="64" y="0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</p:grpSp>
      <p:sp>
        <p:nvSpPr>
          <p:cNvPr id="102" name="Freeform 365">
            <a:extLst>
              <a:ext uri="{FF2B5EF4-FFF2-40B4-BE49-F238E27FC236}">
                <a16:creationId xmlns:a16="http://schemas.microsoft.com/office/drawing/2014/main" id="{1AA6E776-A313-44FE-8FFE-8783B8417B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90180" y="451146"/>
            <a:ext cx="421577" cy="432179"/>
          </a:xfrm>
          <a:custGeom>
            <a:avLst/>
            <a:gdLst>
              <a:gd name="T0" fmla="*/ 1169 w 2330"/>
              <a:gd name="T1" fmla="*/ 0 h 2313"/>
              <a:gd name="T2" fmla="*/ 1169 w 2330"/>
              <a:gd name="T3" fmla="*/ 0 h 2313"/>
              <a:gd name="T4" fmla="*/ 1453 w 2330"/>
              <a:gd name="T5" fmla="*/ 189 h 2313"/>
              <a:gd name="T6" fmla="*/ 1461 w 2330"/>
              <a:gd name="T7" fmla="*/ 189 h 2313"/>
              <a:gd name="T8" fmla="*/ 1796 w 2330"/>
              <a:gd name="T9" fmla="*/ 189 h 2313"/>
              <a:gd name="T10" fmla="*/ 1805 w 2330"/>
              <a:gd name="T11" fmla="*/ 189 h 2313"/>
              <a:gd name="T12" fmla="*/ 1943 w 2330"/>
              <a:gd name="T13" fmla="*/ 498 h 2313"/>
              <a:gd name="T14" fmla="*/ 1951 w 2330"/>
              <a:gd name="T15" fmla="*/ 507 h 2313"/>
              <a:gd name="T16" fmla="*/ 2235 w 2330"/>
              <a:gd name="T17" fmla="*/ 688 h 2313"/>
              <a:gd name="T18" fmla="*/ 2235 w 2330"/>
              <a:gd name="T19" fmla="*/ 696 h 2313"/>
              <a:gd name="T20" fmla="*/ 2192 w 2330"/>
              <a:gd name="T21" fmla="*/ 1031 h 2313"/>
              <a:gd name="T22" fmla="*/ 2192 w 2330"/>
              <a:gd name="T23" fmla="*/ 1040 h 2313"/>
              <a:gd name="T24" fmla="*/ 2329 w 2330"/>
              <a:gd name="T25" fmla="*/ 1349 h 2313"/>
              <a:gd name="T26" fmla="*/ 2329 w 2330"/>
              <a:gd name="T27" fmla="*/ 1349 h 2313"/>
              <a:gd name="T28" fmla="*/ 2106 w 2330"/>
              <a:gd name="T29" fmla="*/ 1607 h 2313"/>
              <a:gd name="T30" fmla="*/ 2106 w 2330"/>
              <a:gd name="T31" fmla="*/ 1616 h 2313"/>
              <a:gd name="T32" fmla="*/ 2054 w 2330"/>
              <a:gd name="T33" fmla="*/ 1951 h 2313"/>
              <a:gd name="T34" fmla="*/ 2054 w 2330"/>
              <a:gd name="T35" fmla="*/ 1960 h 2313"/>
              <a:gd name="T36" fmla="*/ 1728 w 2330"/>
              <a:gd name="T37" fmla="*/ 2054 h 2313"/>
              <a:gd name="T38" fmla="*/ 1719 w 2330"/>
              <a:gd name="T39" fmla="*/ 2054 h 2313"/>
              <a:gd name="T40" fmla="*/ 1504 w 2330"/>
              <a:gd name="T41" fmla="*/ 2312 h 2313"/>
              <a:gd name="T42" fmla="*/ 1496 w 2330"/>
              <a:gd name="T43" fmla="*/ 2312 h 2313"/>
              <a:gd name="T44" fmla="*/ 1169 w 2330"/>
              <a:gd name="T45" fmla="*/ 2217 h 2313"/>
              <a:gd name="T46" fmla="*/ 1160 w 2330"/>
              <a:gd name="T47" fmla="*/ 2217 h 2313"/>
              <a:gd name="T48" fmla="*/ 834 w 2330"/>
              <a:gd name="T49" fmla="*/ 2312 h 2313"/>
              <a:gd name="T50" fmla="*/ 825 w 2330"/>
              <a:gd name="T51" fmla="*/ 2312 h 2313"/>
              <a:gd name="T52" fmla="*/ 610 w 2330"/>
              <a:gd name="T53" fmla="*/ 2054 h 2313"/>
              <a:gd name="T54" fmla="*/ 602 w 2330"/>
              <a:gd name="T55" fmla="*/ 2054 h 2313"/>
              <a:gd name="T56" fmla="*/ 275 w 2330"/>
              <a:gd name="T57" fmla="*/ 1960 h 2313"/>
              <a:gd name="T58" fmla="*/ 275 w 2330"/>
              <a:gd name="T59" fmla="*/ 1951 h 2313"/>
              <a:gd name="T60" fmla="*/ 223 w 2330"/>
              <a:gd name="T61" fmla="*/ 1616 h 2313"/>
              <a:gd name="T62" fmla="*/ 223 w 2330"/>
              <a:gd name="T63" fmla="*/ 1607 h 2313"/>
              <a:gd name="T64" fmla="*/ 0 w 2330"/>
              <a:gd name="T65" fmla="*/ 1349 h 2313"/>
              <a:gd name="T66" fmla="*/ 0 w 2330"/>
              <a:gd name="T67" fmla="*/ 1349 h 2313"/>
              <a:gd name="T68" fmla="*/ 137 w 2330"/>
              <a:gd name="T69" fmla="*/ 1040 h 2313"/>
              <a:gd name="T70" fmla="*/ 137 w 2330"/>
              <a:gd name="T71" fmla="*/ 1031 h 2313"/>
              <a:gd name="T72" fmla="*/ 94 w 2330"/>
              <a:gd name="T73" fmla="*/ 696 h 2313"/>
              <a:gd name="T74" fmla="*/ 94 w 2330"/>
              <a:gd name="T75" fmla="*/ 688 h 2313"/>
              <a:gd name="T76" fmla="*/ 378 w 2330"/>
              <a:gd name="T77" fmla="*/ 507 h 2313"/>
              <a:gd name="T78" fmla="*/ 387 w 2330"/>
              <a:gd name="T79" fmla="*/ 498 h 2313"/>
              <a:gd name="T80" fmla="*/ 524 w 2330"/>
              <a:gd name="T81" fmla="*/ 189 h 2313"/>
              <a:gd name="T82" fmla="*/ 533 w 2330"/>
              <a:gd name="T83" fmla="*/ 189 h 2313"/>
              <a:gd name="T84" fmla="*/ 868 w 2330"/>
              <a:gd name="T85" fmla="*/ 189 h 2313"/>
              <a:gd name="T86" fmla="*/ 877 w 2330"/>
              <a:gd name="T87" fmla="*/ 189 h 2313"/>
              <a:gd name="T88" fmla="*/ 1160 w 2330"/>
              <a:gd name="T89" fmla="*/ 0 h 2313"/>
              <a:gd name="T90" fmla="*/ 1169 w 2330"/>
              <a:gd name="T91" fmla="*/ 0 h 23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330" h="2313">
                <a:moveTo>
                  <a:pt x="1169" y="0"/>
                </a:moveTo>
                <a:lnTo>
                  <a:pt x="1169" y="0"/>
                </a:lnTo>
                <a:cubicBezTo>
                  <a:pt x="1453" y="189"/>
                  <a:pt x="1453" y="189"/>
                  <a:pt x="1453" y="189"/>
                </a:cubicBezTo>
                <a:lnTo>
                  <a:pt x="1461" y="189"/>
                </a:lnTo>
                <a:cubicBezTo>
                  <a:pt x="1796" y="189"/>
                  <a:pt x="1796" y="189"/>
                  <a:pt x="1796" y="189"/>
                </a:cubicBezTo>
                <a:cubicBezTo>
                  <a:pt x="1805" y="189"/>
                  <a:pt x="1805" y="189"/>
                  <a:pt x="1805" y="189"/>
                </a:cubicBezTo>
                <a:cubicBezTo>
                  <a:pt x="1943" y="498"/>
                  <a:pt x="1943" y="498"/>
                  <a:pt x="1943" y="498"/>
                </a:cubicBezTo>
                <a:lnTo>
                  <a:pt x="1951" y="507"/>
                </a:lnTo>
                <a:cubicBezTo>
                  <a:pt x="2235" y="688"/>
                  <a:pt x="2235" y="688"/>
                  <a:pt x="2235" y="688"/>
                </a:cubicBezTo>
                <a:lnTo>
                  <a:pt x="2235" y="696"/>
                </a:lnTo>
                <a:cubicBezTo>
                  <a:pt x="2192" y="1031"/>
                  <a:pt x="2192" y="1031"/>
                  <a:pt x="2192" y="1031"/>
                </a:cubicBezTo>
                <a:cubicBezTo>
                  <a:pt x="2192" y="1031"/>
                  <a:pt x="2192" y="1031"/>
                  <a:pt x="2192" y="1040"/>
                </a:cubicBezTo>
                <a:cubicBezTo>
                  <a:pt x="2329" y="1349"/>
                  <a:pt x="2329" y="1349"/>
                  <a:pt x="2329" y="1349"/>
                </a:cubicBezTo>
                <a:lnTo>
                  <a:pt x="2329" y="1349"/>
                </a:lnTo>
                <a:cubicBezTo>
                  <a:pt x="2106" y="1607"/>
                  <a:pt x="2106" y="1607"/>
                  <a:pt x="2106" y="1607"/>
                </a:cubicBezTo>
                <a:lnTo>
                  <a:pt x="2106" y="1616"/>
                </a:lnTo>
                <a:cubicBezTo>
                  <a:pt x="2054" y="1951"/>
                  <a:pt x="2054" y="1951"/>
                  <a:pt x="2054" y="1951"/>
                </a:cubicBezTo>
                <a:cubicBezTo>
                  <a:pt x="2054" y="1951"/>
                  <a:pt x="2054" y="1951"/>
                  <a:pt x="2054" y="1960"/>
                </a:cubicBezTo>
                <a:cubicBezTo>
                  <a:pt x="1728" y="2054"/>
                  <a:pt x="1728" y="2054"/>
                  <a:pt x="1728" y="2054"/>
                </a:cubicBezTo>
                <a:cubicBezTo>
                  <a:pt x="1728" y="2054"/>
                  <a:pt x="1728" y="2054"/>
                  <a:pt x="1719" y="2054"/>
                </a:cubicBezTo>
                <a:cubicBezTo>
                  <a:pt x="1504" y="2312"/>
                  <a:pt x="1504" y="2312"/>
                  <a:pt x="1504" y="2312"/>
                </a:cubicBezTo>
                <a:cubicBezTo>
                  <a:pt x="1496" y="2312"/>
                  <a:pt x="1496" y="2312"/>
                  <a:pt x="1496" y="2312"/>
                </a:cubicBezTo>
                <a:cubicBezTo>
                  <a:pt x="1169" y="2217"/>
                  <a:pt x="1169" y="2217"/>
                  <a:pt x="1169" y="2217"/>
                </a:cubicBezTo>
                <a:lnTo>
                  <a:pt x="1160" y="2217"/>
                </a:lnTo>
                <a:cubicBezTo>
                  <a:pt x="834" y="2312"/>
                  <a:pt x="834" y="2312"/>
                  <a:pt x="834" y="2312"/>
                </a:cubicBezTo>
                <a:cubicBezTo>
                  <a:pt x="834" y="2312"/>
                  <a:pt x="834" y="2312"/>
                  <a:pt x="825" y="2312"/>
                </a:cubicBezTo>
                <a:cubicBezTo>
                  <a:pt x="610" y="2054"/>
                  <a:pt x="610" y="2054"/>
                  <a:pt x="610" y="2054"/>
                </a:cubicBezTo>
                <a:cubicBezTo>
                  <a:pt x="602" y="2054"/>
                  <a:pt x="602" y="2054"/>
                  <a:pt x="602" y="2054"/>
                </a:cubicBezTo>
                <a:cubicBezTo>
                  <a:pt x="275" y="1960"/>
                  <a:pt x="275" y="1960"/>
                  <a:pt x="275" y="1960"/>
                </a:cubicBezTo>
                <a:cubicBezTo>
                  <a:pt x="275" y="1951"/>
                  <a:pt x="275" y="1951"/>
                  <a:pt x="275" y="1951"/>
                </a:cubicBezTo>
                <a:cubicBezTo>
                  <a:pt x="223" y="1616"/>
                  <a:pt x="223" y="1616"/>
                  <a:pt x="223" y="1616"/>
                </a:cubicBezTo>
                <a:lnTo>
                  <a:pt x="223" y="1607"/>
                </a:lnTo>
                <a:cubicBezTo>
                  <a:pt x="0" y="1349"/>
                  <a:pt x="0" y="1349"/>
                  <a:pt x="0" y="1349"/>
                </a:cubicBezTo>
                <a:lnTo>
                  <a:pt x="0" y="1349"/>
                </a:lnTo>
                <a:cubicBezTo>
                  <a:pt x="137" y="1040"/>
                  <a:pt x="137" y="1040"/>
                  <a:pt x="137" y="1040"/>
                </a:cubicBezTo>
                <a:cubicBezTo>
                  <a:pt x="137" y="1031"/>
                  <a:pt x="137" y="1031"/>
                  <a:pt x="137" y="1031"/>
                </a:cubicBezTo>
                <a:cubicBezTo>
                  <a:pt x="94" y="696"/>
                  <a:pt x="94" y="696"/>
                  <a:pt x="94" y="696"/>
                </a:cubicBezTo>
                <a:lnTo>
                  <a:pt x="94" y="688"/>
                </a:lnTo>
                <a:cubicBezTo>
                  <a:pt x="378" y="507"/>
                  <a:pt x="378" y="507"/>
                  <a:pt x="378" y="507"/>
                </a:cubicBezTo>
                <a:cubicBezTo>
                  <a:pt x="378" y="507"/>
                  <a:pt x="378" y="498"/>
                  <a:pt x="387" y="498"/>
                </a:cubicBezTo>
                <a:cubicBezTo>
                  <a:pt x="524" y="189"/>
                  <a:pt x="524" y="189"/>
                  <a:pt x="524" y="189"/>
                </a:cubicBezTo>
                <a:cubicBezTo>
                  <a:pt x="524" y="189"/>
                  <a:pt x="524" y="189"/>
                  <a:pt x="533" y="189"/>
                </a:cubicBezTo>
                <a:cubicBezTo>
                  <a:pt x="868" y="189"/>
                  <a:pt x="868" y="189"/>
                  <a:pt x="868" y="189"/>
                </a:cubicBezTo>
                <a:lnTo>
                  <a:pt x="877" y="189"/>
                </a:lnTo>
                <a:cubicBezTo>
                  <a:pt x="1160" y="0"/>
                  <a:pt x="1160" y="0"/>
                  <a:pt x="1160" y="0"/>
                </a:cubicBezTo>
                <a:lnTo>
                  <a:pt x="1169" y="0"/>
                </a:lnTo>
              </a:path>
            </a:pathLst>
          </a:custGeom>
          <a:solidFill>
            <a:srgbClr val="C00000"/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sl-SI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s-MX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3" name="Freeform 365">
            <a:extLst>
              <a:ext uri="{FF2B5EF4-FFF2-40B4-BE49-F238E27FC236}">
                <a16:creationId xmlns:a16="http://schemas.microsoft.com/office/drawing/2014/main" id="{98311A51-18DC-468E-B9A8-87CE689F58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1153" y="420577"/>
            <a:ext cx="421577" cy="432179"/>
          </a:xfrm>
          <a:custGeom>
            <a:avLst/>
            <a:gdLst>
              <a:gd name="T0" fmla="*/ 1169 w 2330"/>
              <a:gd name="T1" fmla="*/ 0 h 2313"/>
              <a:gd name="T2" fmla="*/ 1169 w 2330"/>
              <a:gd name="T3" fmla="*/ 0 h 2313"/>
              <a:gd name="T4" fmla="*/ 1453 w 2330"/>
              <a:gd name="T5" fmla="*/ 189 h 2313"/>
              <a:gd name="T6" fmla="*/ 1461 w 2330"/>
              <a:gd name="T7" fmla="*/ 189 h 2313"/>
              <a:gd name="T8" fmla="*/ 1796 w 2330"/>
              <a:gd name="T9" fmla="*/ 189 h 2313"/>
              <a:gd name="T10" fmla="*/ 1805 w 2330"/>
              <a:gd name="T11" fmla="*/ 189 h 2313"/>
              <a:gd name="T12" fmla="*/ 1943 w 2330"/>
              <a:gd name="T13" fmla="*/ 498 h 2313"/>
              <a:gd name="T14" fmla="*/ 1951 w 2330"/>
              <a:gd name="T15" fmla="*/ 507 h 2313"/>
              <a:gd name="T16" fmla="*/ 2235 w 2330"/>
              <a:gd name="T17" fmla="*/ 688 h 2313"/>
              <a:gd name="T18" fmla="*/ 2235 w 2330"/>
              <a:gd name="T19" fmla="*/ 696 h 2313"/>
              <a:gd name="T20" fmla="*/ 2192 w 2330"/>
              <a:gd name="T21" fmla="*/ 1031 h 2313"/>
              <a:gd name="T22" fmla="*/ 2192 w 2330"/>
              <a:gd name="T23" fmla="*/ 1040 h 2313"/>
              <a:gd name="T24" fmla="*/ 2329 w 2330"/>
              <a:gd name="T25" fmla="*/ 1349 h 2313"/>
              <a:gd name="T26" fmla="*/ 2329 w 2330"/>
              <a:gd name="T27" fmla="*/ 1349 h 2313"/>
              <a:gd name="T28" fmla="*/ 2106 w 2330"/>
              <a:gd name="T29" fmla="*/ 1607 h 2313"/>
              <a:gd name="T30" fmla="*/ 2106 w 2330"/>
              <a:gd name="T31" fmla="*/ 1616 h 2313"/>
              <a:gd name="T32" fmla="*/ 2054 w 2330"/>
              <a:gd name="T33" fmla="*/ 1951 h 2313"/>
              <a:gd name="T34" fmla="*/ 2054 w 2330"/>
              <a:gd name="T35" fmla="*/ 1960 h 2313"/>
              <a:gd name="T36" fmla="*/ 1728 w 2330"/>
              <a:gd name="T37" fmla="*/ 2054 h 2313"/>
              <a:gd name="T38" fmla="*/ 1719 w 2330"/>
              <a:gd name="T39" fmla="*/ 2054 h 2313"/>
              <a:gd name="T40" fmla="*/ 1504 w 2330"/>
              <a:gd name="T41" fmla="*/ 2312 h 2313"/>
              <a:gd name="T42" fmla="*/ 1496 w 2330"/>
              <a:gd name="T43" fmla="*/ 2312 h 2313"/>
              <a:gd name="T44" fmla="*/ 1169 w 2330"/>
              <a:gd name="T45" fmla="*/ 2217 h 2313"/>
              <a:gd name="T46" fmla="*/ 1160 w 2330"/>
              <a:gd name="T47" fmla="*/ 2217 h 2313"/>
              <a:gd name="T48" fmla="*/ 834 w 2330"/>
              <a:gd name="T49" fmla="*/ 2312 h 2313"/>
              <a:gd name="T50" fmla="*/ 825 w 2330"/>
              <a:gd name="T51" fmla="*/ 2312 h 2313"/>
              <a:gd name="T52" fmla="*/ 610 w 2330"/>
              <a:gd name="T53" fmla="*/ 2054 h 2313"/>
              <a:gd name="T54" fmla="*/ 602 w 2330"/>
              <a:gd name="T55" fmla="*/ 2054 h 2313"/>
              <a:gd name="T56" fmla="*/ 275 w 2330"/>
              <a:gd name="T57" fmla="*/ 1960 h 2313"/>
              <a:gd name="T58" fmla="*/ 275 w 2330"/>
              <a:gd name="T59" fmla="*/ 1951 h 2313"/>
              <a:gd name="T60" fmla="*/ 223 w 2330"/>
              <a:gd name="T61" fmla="*/ 1616 h 2313"/>
              <a:gd name="T62" fmla="*/ 223 w 2330"/>
              <a:gd name="T63" fmla="*/ 1607 h 2313"/>
              <a:gd name="T64" fmla="*/ 0 w 2330"/>
              <a:gd name="T65" fmla="*/ 1349 h 2313"/>
              <a:gd name="T66" fmla="*/ 0 w 2330"/>
              <a:gd name="T67" fmla="*/ 1349 h 2313"/>
              <a:gd name="T68" fmla="*/ 137 w 2330"/>
              <a:gd name="T69" fmla="*/ 1040 h 2313"/>
              <a:gd name="T70" fmla="*/ 137 w 2330"/>
              <a:gd name="T71" fmla="*/ 1031 h 2313"/>
              <a:gd name="T72" fmla="*/ 94 w 2330"/>
              <a:gd name="T73" fmla="*/ 696 h 2313"/>
              <a:gd name="T74" fmla="*/ 94 w 2330"/>
              <a:gd name="T75" fmla="*/ 688 h 2313"/>
              <a:gd name="T76" fmla="*/ 378 w 2330"/>
              <a:gd name="T77" fmla="*/ 507 h 2313"/>
              <a:gd name="T78" fmla="*/ 387 w 2330"/>
              <a:gd name="T79" fmla="*/ 498 h 2313"/>
              <a:gd name="T80" fmla="*/ 524 w 2330"/>
              <a:gd name="T81" fmla="*/ 189 h 2313"/>
              <a:gd name="T82" fmla="*/ 533 w 2330"/>
              <a:gd name="T83" fmla="*/ 189 h 2313"/>
              <a:gd name="T84" fmla="*/ 868 w 2330"/>
              <a:gd name="T85" fmla="*/ 189 h 2313"/>
              <a:gd name="T86" fmla="*/ 877 w 2330"/>
              <a:gd name="T87" fmla="*/ 189 h 2313"/>
              <a:gd name="T88" fmla="*/ 1160 w 2330"/>
              <a:gd name="T89" fmla="*/ 0 h 2313"/>
              <a:gd name="T90" fmla="*/ 1169 w 2330"/>
              <a:gd name="T91" fmla="*/ 0 h 23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330" h="2313">
                <a:moveTo>
                  <a:pt x="1169" y="0"/>
                </a:moveTo>
                <a:lnTo>
                  <a:pt x="1169" y="0"/>
                </a:lnTo>
                <a:cubicBezTo>
                  <a:pt x="1453" y="189"/>
                  <a:pt x="1453" y="189"/>
                  <a:pt x="1453" y="189"/>
                </a:cubicBezTo>
                <a:lnTo>
                  <a:pt x="1461" y="189"/>
                </a:lnTo>
                <a:cubicBezTo>
                  <a:pt x="1796" y="189"/>
                  <a:pt x="1796" y="189"/>
                  <a:pt x="1796" y="189"/>
                </a:cubicBezTo>
                <a:cubicBezTo>
                  <a:pt x="1805" y="189"/>
                  <a:pt x="1805" y="189"/>
                  <a:pt x="1805" y="189"/>
                </a:cubicBezTo>
                <a:cubicBezTo>
                  <a:pt x="1943" y="498"/>
                  <a:pt x="1943" y="498"/>
                  <a:pt x="1943" y="498"/>
                </a:cubicBezTo>
                <a:lnTo>
                  <a:pt x="1951" y="507"/>
                </a:lnTo>
                <a:cubicBezTo>
                  <a:pt x="2235" y="688"/>
                  <a:pt x="2235" y="688"/>
                  <a:pt x="2235" y="688"/>
                </a:cubicBezTo>
                <a:lnTo>
                  <a:pt x="2235" y="696"/>
                </a:lnTo>
                <a:cubicBezTo>
                  <a:pt x="2192" y="1031"/>
                  <a:pt x="2192" y="1031"/>
                  <a:pt x="2192" y="1031"/>
                </a:cubicBezTo>
                <a:cubicBezTo>
                  <a:pt x="2192" y="1031"/>
                  <a:pt x="2192" y="1031"/>
                  <a:pt x="2192" y="1040"/>
                </a:cubicBezTo>
                <a:cubicBezTo>
                  <a:pt x="2329" y="1349"/>
                  <a:pt x="2329" y="1349"/>
                  <a:pt x="2329" y="1349"/>
                </a:cubicBezTo>
                <a:lnTo>
                  <a:pt x="2329" y="1349"/>
                </a:lnTo>
                <a:cubicBezTo>
                  <a:pt x="2106" y="1607"/>
                  <a:pt x="2106" y="1607"/>
                  <a:pt x="2106" y="1607"/>
                </a:cubicBezTo>
                <a:lnTo>
                  <a:pt x="2106" y="1616"/>
                </a:lnTo>
                <a:cubicBezTo>
                  <a:pt x="2054" y="1951"/>
                  <a:pt x="2054" y="1951"/>
                  <a:pt x="2054" y="1951"/>
                </a:cubicBezTo>
                <a:cubicBezTo>
                  <a:pt x="2054" y="1951"/>
                  <a:pt x="2054" y="1951"/>
                  <a:pt x="2054" y="1960"/>
                </a:cubicBezTo>
                <a:cubicBezTo>
                  <a:pt x="1728" y="2054"/>
                  <a:pt x="1728" y="2054"/>
                  <a:pt x="1728" y="2054"/>
                </a:cubicBezTo>
                <a:cubicBezTo>
                  <a:pt x="1728" y="2054"/>
                  <a:pt x="1728" y="2054"/>
                  <a:pt x="1719" y="2054"/>
                </a:cubicBezTo>
                <a:cubicBezTo>
                  <a:pt x="1504" y="2312"/>
                  <a:pt x="1504" y="2312"/>
                  <a:pt x="1504" y="2312"/>
                </a:cubicBezTo>
                <a:cubicBezTo>
                  <a:pt x="1496" y="2312"/>
                  <a:pt x="1496" y="2312"/>
                  <a:pt x="1496" y="2312"/>
                </a:cubicBezTo>
                <a:cubicBezTo>
                  <a:pt x="1169" y="2217"/>
                  <a:pt x="1169" y="2217"/>
                  <a:pt x="1169" y="2217"/>
                </a:cubicBezTo>
                <a:lnTo>
                  <a:pt x="1160" y="2217"/>
                </a:lnTo>
                <a:cubicBezTo>
                  <a:pt x="834" y="2312"/>
                  <a:pt x="834" y="2312"/>
                  <a:pt x="834" y="2312"/>
                </a:cubicBezTo>
                <a:cubicBezTo>
                  <a:pt x="834" y="2312"/>
                  <a:pt x="834" y="2312"/>
                  <a:pt x="825" y="2312"/>
                </a:cubicBezTo>
                <a:cubicBezTo>
                  <a:pt x="610" y="2054"/>
                  <a:pt x="610" y="2054"/>
                  <a:pt x="610" y="2054"/>
                </a:cubicBezTo>
                <a:cubicBezTo>
                  <a:pt x="602" y="2054"/>
                  <a:pt x="602" y="2054"/>
                  <a:pt x="602" y="2054"/>
                </a:cubicBezTo>
                <a:cubicBezTo>
                  <a:pt x="275" y="1960"/>
                  <a:pt x="275" y="1960"/>
                  <a:pt x="275" y="1960"/>
                </a:cubicBezTo>
                <a:cubicBezTo>
                  <a:pt x="275" y="1951"/>
                  <a:pt x="275" y="1951"/>
                  <a:pt x="275" y="1951"/>
                </a:cubicBezTo>
                <a:cubicBezTo>
                  <a:pt x="223" y="1616"/>
                  <a:pt x="223" y="1616"/>
                  <a:pt x="223" y="1616"/>
                </a:cubicBezTo>
                <a:lnTo>
                  <a:pt x="223" y="1607"/>
                </a:lnTo>
                <a:cubicBezTo>
                  <a:pt x="0" y="1349"/>
                  <a:pt x="0" y="1349"/>
                  <a:pt x="0" y="1349"/>
                </a:cubicBezTo>
                <a:lnTo>
                  <a:pt x="0" y="1349"/>
                </a:lnTo>
                <a:cubicBezTo>
                  <a:pt x="137" y="1040"/>
                  <a:pt x="137" y="1040"/>
                  <a:pt x="137" y="1040"/>
                </a:cubicBezTo>
                <a:cubicBezTo>
                  <a:pt x="137" y="1031"/>
                  <a:pt x="137" y="1031"/>
                  <a:pt x="137" y="1031"/>
                </a:cubicBezTo>
                <a:cubicBezTo>
                  <a:pt x="94" y="696"/>
                  <a:pt x="94" y="696"/>
                  <a:pt x="94" y="696"/>
                </a:cubicBezTo>
                <a:lnTo>
                  <a:pt x="94" y="688"/>
                </a:lnTo>
                <a:cubicBezTo>
                  <a:pt x="378" y="507"/>
                  <a:pt x="378" y="507"/>
                  <a:pt x="378" y="507"/>
                </a:cubicBezTo>
                <a:cubicBezTo>
                  <a:pt x="378" y="507"/>
                  <a:pt x="378" y="498"/>
                  <a:pt x="387" y="498"/>
                </a:cubicBezTo>
                <a:cubicBezTo>
                  <a:pt x="524" y="189"/>
                  <a:pt x="524" y="189"/>
                  <a:pt x="524" y="189"/>
                </a:cubicBezTo>
                <a:cubicBezTo>
                  <a:pt x="524" y="189"/>
                  <a:pt x="524" y="189"/>
                  <a:pt x="533" y="189"/>
                </a:cubicBezTo>
                <a:cubicBezTo>
                  <a:pt x="868" y="189"/>
                  <a:pt x="868" y="189"/>
                  <a:pt x="868" y="189"/>
                </a:cubicBezTo>
                <a:lnTo>
                  <a:pt x="877" y="189"/>
                </a:lnTo>
                <a:cubicBezTo>
                  <a:pt x="1160" y="0"/>
                  <a:pt x="1160" y="0"/>
                  <a:pt x="1160" y="0"/>
                </a:cubicBezTo>
                <a:lnTo>
                  <a:pt x="1169" y="0"/>
                </a:lnTo>
              </a:path>
            </a:pathLst>
          </a:custGeom>
          <a:solidFill>
            <a:srgbClr val="78A22F"/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sl-SI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s-MX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4" name="Freeform 365">
            <a:extLst>
              <a:ext uri="{FF2B5EF4-FFF2-40B4-BE49-F238E27FC236}">
                <a16:creationId xmlns:a16="http://schemas.microsoft.com/office/drawing/2014/main" id="{DB7710DA-9FC9-47D6-AC73-2142ACBE92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2356" y="437601"/>
            <a:ext cx="421577" cy="432179"/>
          </a:xfrm>
          <a:custGeom>
            <a:avLst/>
            <a:gdLst>
              <a:gd name="T0" fmla="*/ 1169 w 2330"/>
              <a:gd name="T1" fmla="*/ 0 h 2313"/>
              <a:gd name="T2" fmla="*/ 1169 w 2330"/>
              <a:gd name="T3" fmla="*/ 0 h 2313"/>
              <a:gd name="T4" fmla="*/ 1453 w 2330"/>
              <a:gd name="T5" fmla="*/ 189 h 2313"/>
              <a:gd name="T6" fmla="*/ 1461 w 2330"/>
              <a:gd name="T7" fmla="*/ 189 h 2313"/>
              <a:gd name="T8" fmla="*/ 1796 w 2330"/>
              <a:gd name="T9" fmla="*/ 189 h 2313"/>
              <a:gd name="T10" fmla="*/ 1805 w 2330"/>
              <a:gd name="T11" fmla="*/ 189 h 2313"/>
              <a:gd name="T12" fmla="*/ 1943 w 2330"/>
              <a:gd name="T13" fmla="*/ 498 h 2313"/>
              <a:gd name="T14" fmla="*/ 1951 w 2330"/>
              <a:gd name="T15" fmla="*/ 507 h 2313"/>
              <a:gd name="T16" fmla="*/ 2235 w 2330"/>
              <a:gd name="T17" fmla="*/ 688 h 2313"/>
              <a:gd name="T18" fmla="*/ 2235 w 2330"/>
              <a:gd name="T19" fmla="*/ 696 h 2313"/>
              <a:gd name="T20" fmla="*/ 2192 w 2330"/>
              <a:gd name="T21" fmla="*/ 1031 h 2313"/>
              <a:gd name="T22" fmla="*/ 2192 w 2330"/>
              <a:gd name="T23" fmla="*/ 1040 h 2313"/>
              <a:gd name="T24" fmla="*/ 2329 w 2330"/>
              <a:gd name="T25" fmla="*/ 1349 h 2313"/>
              <a:gd name="T26" fmla="*/ 2329 w 2330"/>
              <a:gd name="T27" fmla="*/ 1349 h 2313"/>
              <a:gd name="T28" fmla="*/ 2106 w 2330"/>
              <a:gd name="T29" fmla="*/ 1607 h 2313"/>
              <a:gd name="T30" fmla="*/ 2106 w 2330"/>
              <a:gd name="T31" fmla="*/ 1616 h 2313"/>
              <a:gd name="T32" fmla="*/ 2054 w 2330"/>
              <a:gd name="T33" fmla="*/ 1951 h 2313"/>
              <a:gd name="T34" fmla="*/ 2054 w 2330"/>
              <a:gd name="T35" fmla="*/ 1960 h 2313"/>
              <a:gd name="T36" fmla="*/ 1728 w 2330"/>
              <a:gd name="T37" fmla="*/ 2054 h 2313"/>
              <a:gd name="T38" fmla="*/ 1719 w 2330"/>
              <a:gd name="T39" fmla="*/ 2054 h 2313"/>
              <a:gd name="T40" fmla="*/ 1504 w 2330"/>
              <a:gd name="T41" fmla="*/ 2312 h 2313"/>
              <a:gd name="T42" fmla="*/ 1496 w 2330"/>
              <a:gd name="T43" fmla="*/ 2312 h 2313"/>
              <a:gd name="T44" fmla="*/ 1169 w 2330"/>
              <a:gd name="T45" fmla="*/ 2217 h 2313"/>
              <a:gd name="T46" fmla="*/ 1160 w 2330"/>
              <a:gd name="T47" fmla="*/ 2217 h 2313"/>
              <a:gd name="T48" fmla="*/ 834 w 2330"/>
              <a:gd name="T49" fmla="*/ 2312 h 2313"/>
              <a:gd name="T50" fmla="*/ 825 w 2330"/>
              <a:gd name="T51" fmla="*/ 2312 h 2313"/>
              <a:gd name="T52" fmla="*/ 610 w 2330"/>
              <a:gd name="T53" fmla="*/ 2054 h 2313"/>
              <a:gd name="T54" fmla="*/ 602 w 2330"/>
              <a:gd name="T55" fmla="*/ 2054 h 2313"/>
              <a:gd name="T56" fmla="*/ 275 w 2330"/>
              <a:gd name="T57" fmla="*/ 1960 h 2313"/>
              <a:gd name="T58" fmla="*/ 275 w 2330"/>
              <a:gd name="T59" fmla="*/ 1951 h 2313"/>
              <a:gd name="T60" fmla="*/ 223 w 2330"/>
              <a:gd name="T61" fmla="*/ 1616 h 2313"/>
              <a:gd name="T62" fmla="*/ 223 w 2330"/>
              <a:gd name="T63" fmla="*/ 1607 h 2313"/>
              <a:gd name="T64" fmla="*/ 0 w 2330"/>
              <a:gd name="T65" fmla="*/ 1349 h 2313"/>
              <a:gd name="T66" fmla="*/ 0 w 2330"/>
              <a:gd name="T67" fmla="*/ 1349 h 2313"/>
              <a:gd name="T68" fmla="*/ 137 w 2330"/>
              <a:gd name="T69" fmla="*/ 1040 h 2313"/>
              <a:gd name="T70" fmla="*/ 137 w 2330"/>
              <a:gd name="T71" fmla="*/ 1031 h 2313"/>
              <a:gd name="T72" fmla="*/ 94 w 2330"/>
              <a:gd name="T73" fmla="*/ 696 h 2313"/>
              <a:gd name="T74" fmla="*/ 94 w 2330"/>
              <a:gd name="T75" fmla="*/ 688 h 2313"/>
              <a:gd name="T76" fmla="*/ 378 w 2330"/>
              <a:gd name="T77" fmla="*/ 507 h 2313"/>
              <a:gd name="T78" fmla="*/ 387 w 2330"/>
              <a:gd name="T79" fmla="*/ 498 h 2313"/>
              <a:gd name="T80" fmla="*/ 524 w 2330"/>
              <a:gd name="T81" fmla="*/ 189 h 2313"/>
              <a:gd name="T82" fmla="*/ 533 w 2330"/>
              <a:gd name="T83" fmla="*/ 189 h 2313"/>
              <a:gd name="T84" fmla="*/ 868 w 2330"/>
              <a:gd name="T85" fmla="*/ 189 h 2313"/>
              <a:gd name="T86" fmla="*/ 877 w 2330"/>
              <a:gd name="T87" fmla="*/ 189 h 2313"/>
              <a:gd name="T88" fmla="*/ 1160 w 2330"/>
              <a:gd name="T89" fmla="*/ 0 h 2313"/>
              <a:gd name="T90" fmla="*/ 1169 w 2330"/>
              <a:gd name="T91" fmla="*/ 0 h 23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330" h="2313">
                <a:moveTo>
                  <a:pt x="1169" y="0"/>
                </a:moveTo>
                <a:lnTo>
                  <a:pt x="1169" y="0"/>
                </a:lnTo>
                <a:cubicBezTo>
                  <a:pt x="1453" y="189"/>
                  <a:pt x="1453" y="189"/>
                  <a:pt x="1453" y="189"/>
                </a:cubicBezTo>
                <a:lnTo>
                  <a:pt x="1461" y="189"/>
                </a:lnTo>
                <a:cubicBezTo>
                  <a:pt x="1796" y="189"/>
                  <a:pt x="1796" y="189"/>
                  <a:pt x="1796" y="189"/>
                </a:cubicBezTo>
                <a:cubicBezTo>
                  <a:pt x="1805" y="189"/>
                  <a:pt x="1805" y="189"/>
                  <a:pt x="1805" y="189"/>
                </a:cubicBezTo>
                <a:cubicBezTo>
                  <a:pt x="1943" y="498"/>
                  <a:pt x="1943" y="498"/>
                  <a:pt x="1943" y="498"/>
                </a:cubicBezTo>
                <a:lnTo>
                  <a:pt x="1951" y="507"/>
                </a:lnTo>
                <a:cubicBezTo>
                  <a:pt x="2235" y="688"/>
                  <a:pt x="2235" y="688"/>
                  <a:pt x="2235" y="688"/>
                </a:cubicBezTo>
                <a:lnTo>
                  <a:pt x="2235" y="696"/>
                </a:lnTo>
                <a:cubicBezTo>
                  <a:pt x="2192" y="1031"/>
                  <a:pt x="2192" y="1031"/>
                  <a:pt x="2192" y="1031"/>
                </a:cubicBezTo>
                <a:cubicBezTo>
                  <a:pt x="2192" y="1031"/>
                  <a:pt x="2192" y="1031"/>
                  <a:pt x="2192" y="1040"/>
                </a:cubicBezTo>
                <a:cubicBezTo>
                  <a:pt x="2329" y="1349"/>
                  <a:pt x="2329" y="1349"/>
                  <a:pt x="2329" y="1349"/>
                </a:cubicBezTo>
                <a:lnTo>
                  <a:pt x="2329" y="1349"/>
                </a:lnTo>
                <a:cubicBezTo>
                  <a:pt x="2106" y="1607"/>
                  <a:pt x="2106" y="1607"/>
                  <a:pt x="2106" y="1607"/>
                </a:cubicBezTo>
                <a:lnTo>
                  <a:pt x="2106" y="1616"/>
                </a:lnTo>
                <a:cubicBezTo>
                  <a:pt x="2054" y="1951"/>
                  <a:pt x="2054" y="1951"/>
                  <a:pt x="2054" y="1951"/>
                </a:cubicBezTo>
                <a:cubicBezTo>
                  <a:pt x="2054" y="1951"/>
                  <a:pt x="2054" y="1951"/>
                  <a:pt x="2054" y="1960"/>
                </a:cubicBezTo>
                <a:cubicBezTo>
                  <a:pt x="1728" y="2054"/>
                  <a:pt x="1728" y="2054"/>
                  <a:pt x="1728" y="2054"/>
                </a:cubicBezTo>
                <a:cubicBezTo>
                  <a:pt x="1728" y="2054"/>
                  <a:pt x="1728" y="2054"/>
                  <a:pt x="1719" y="2054"/>
                </a:cubicBezTo>
                <a:cubicBezTo>
                  <a:pt x="1504" y="2312"/>
                  <a:pt x="1504" y="2312"/>
                  <a:pt x="1504" y="2312"/>
                </a:cubicBezTo>
                <a:cubicBezTo>
                  <a:pt x="1496" y="2312"/>
                  <a:pt x="1496" y="2312"/>
                  <a:pt x="1496" y="2312"/>
                </a:cubicBezTo>
                <a:cubicBezTo>
                  <a:pt x="1169" y="2217"/>
                  <a:pt x="1169" y="2217"/>
                  <a:pt x="1169" y="2217"/>
                </a:cubicBezTo>
                <a:lnTo>
                  <a:pt x="1160" y="2217"/>
                </a:lnTo>
                <a:cubicBezTo>
                  <a:pt x="834" y="2312"/>
                  <a:pt x="834" y="2312"/>
                  <a:pt x="834" y="2312"/>
                </a:cubicBezTo>
                <a:cubicBezTo>
                  <a:pt x="834" y="2312"/>
                  <a:pt x="834" y="2312"/>
                  <a:pt x="825" y="2312"/>
                </a:cubicBezTo>
                <a:cubicBezTo>
                  <a:pt x="610" y="2054"/>
                  <a:pt x="610" y="2054"/>
                  <a:pt x="610" y="2054"/>
                </a:cubicBezTo>
                <a:cubicBezTo>
                  <a:pt x="602" y="2054"/>
                  <a:pt x="602" y="2054"/>
                  <a:pt x="602" y="2054"/>
                </a:cubicBezTo>
                <a:cubicBezTo>
                  <a:pt x="275" y="1960"/>
                  <a:pt x="275" y="1960"/>
                  <a:pt x="275" y="1960"/>
                </a:cubicBezTo>
                <a:cubicBezTo>
                  <a:pt x="275" y="1951"/>
                  <a:pt x="275" y="1951"/>
                  <a:pt x="275" y="1951"/>
                </a:cubicBezTo>
                <a:cubicBezTo>
                  <a:pt x="223" y="1616"/>
                  <a:pt x="223" y="1616"/>
                  <a:pt x="223" y="1616"/>
                </a:cubicBezTo>
                <a:lnTo>
                  <a:pt x="223" y="1607"/>
                </a:lnTo>
                <a:cubicBezTo>
                  <a:pt x="0" y="1349"/>
                  <a:pt x="0" y="1349"/>
                  <a:pt x="0" y="1349"/>
                </a:cubicBezTo>
                <a:lnTo>
                  <a:pt x="0" y="1349"/>
                </a:lnTo>
                <a:cubicBezTo>
                  <a:pt x="137" y="1040"/>
                  <a:pt x="137" y="1040"/>
                  <a:pt x="137" y="1040"/>
                </a:cubicBezTo>
                <a:cubicBezTo>
                  <a:pt x="137" y="1031"/>
                  <a:pt x="137" y="1031"/>
                  <a:pt x="137" y="1031"/>
                </a:cubicBezTo>
                <a:cubicBezTo>
                  <a:pt x="94" y="696"/>
                  <a:pt x="94" y="696"/>
                  <a:pt x="94" y="696"/>
                </a:cubicBezTo>
                <a:lnTo>
                  <a:pt x="94" y="688"/>
                </a:lnTo>
                <a:cubicBezTo>
                  <a:pt x="378" y="507"/>
                  <a:pt x="378" y="507"/>
                  <a:pt x="378" y="507"/>
                </a:cubicBezTo>
                <a:cubicBezTo>
                  <a:pt x="378" y="507"/>
                  <a:pt x="378" y="498"/>
                  <a:pt x="387" y="498"/>
                </a:cubicBezTo>
                <a:cubicBezTo>
                  <a:pt x="524" y="189"/>
                  <a:pt x="524" y="189"/>
                  <a:pt x="524" y="189"/>
                </a:cubicBezTo>
                <a:cubicBezTo>
                  <a:pt x="524" y="189"/>
                  <a:pt x="524" y="189"/>
                  <a:pt x="533" y="189"/>
                </a:cubicBezTo>
                <a:cubicBezTo>
                  <a:pt x="868" y="189"/>
                  <a:pt x="868" y="189"/>
                  <a:pt x="868" y="189"/>
                </a:cubicBezTo>
                <a:lnTo>
                  <a:pt x="877" y="189"/>
                </a:lnTo>
                <a:cubicBezTo>
                  <a:pt x="1160" y="0"/>
                  <a:pt x="1160" y="0"/>
                  <a:pt x="1160" y="0"/>
                </a:cubicBezTo>
                <a:lnTo>
                  <a:pt x="1169" y="0"/>
                </a:lnTo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sl-SI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s-MX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5" name="Freeform 365">
            <a:extLst>
              <a:ext uri="{FF2B5EF4-FFF2-40B4-BE49-F238E27FC236}">
                <a16:creationId xmlns:a16="http://schemas.microsoft.com/office/drawing/2014/main" id="{A0F6E989-9515-46A4-BB0C-B624DFC14B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77242" y="430209"/>
            <a:ext cx="421577" cy="432179"/>
          </a:xfrm>
          <a:custGeom>
            <a:avLst/>
            <a:gdLst>
              <a:gd name="T0" fmla="*/ 1169 w 2330"/>
              <a:gd name="T1" fmla="*/ 0 h 2313"/>
              <a:gd name="T2" fmla="*/ 1169 w 2330"/>
              <a:gd name="T3" fmla="*/ 0 h 2313"/>
              <a:gd name="T4" fmla="*/ 1453 w 2330"/>
              <a:gd name="T5" fmla="*/ 189 h 2313"/>
              <a:gd name="T6" fmla="*/ 1461 w 2330"/>
              <a:gd name="T7" fmla="*/ 189 h 2313"/>
              <a:gd name="T8" fmla="*/ 1796 w 2330"/>
              <a:gd name="T9" fmla="*/ 189 h 2313"/>
              <a:gd name="T10" fmla="*/ 1805 w 2330"/>
              <a:gd name="T11" fmla="*/ 189 h 2313"/>
              <a:gd name="T12" fmla="*/ 1943 w 2330"/>
              <a:gd name="T13" fmla="*/ 498 h 2313"/>
              <a:gd name="T14" fmla="*/ 1951 w 2330"/>
              <a:gd name="T15" fmla="*/ 507 h 2313"/>
              <a:gd name="T16" fmla="*/ 2235 w 2330"/>
              <a:gd name="T17" fmla="*/ 688 h 2313"/>
              <a:gd name="T18" fmla="*/ 2235 w 2330"/>
              <a:gd name="T19" fmla="*/ 696 h 2313"/>
              <a:gd name="T20" fmla="*/ 2192 w 2330"/>
              <a:gd name="T21" fmla="*/ 1031 h 2313"/>
              <a:gd name="T22" fmla="*/ 2192 w 2330"/>
              <a:gd name="T23" fmla="*/ 1040 h 2313"/>
              <a:gd name="T24" fmla="*/ 2329 w 2330"/>
              <a:gd name="T25" fmla="*/ 1349 h 2313"/>
              <a:gd name="T26" fmla="*/ 2329 w 2330"/>
              <a:gd name="T27" fmla="*/ 1349 h 2313"/>
              <a:gd name="T28" fmla="*/ 2106 w 2330"/>
              <a:gd name="T29" fmla="*/ 1607 h 2313"/>
              <a:gd name="T30" fmla="*/ 2106 w 2330"/>
              <a:gd name="T31" fmla="*/ 1616 h 2313"/>
              <a:gd name="T32" fmla="*/ 2054 w 2330"/>
              <a:gd name="T33" fmla="*/ 1951 h 2313"/>
              <a:gd name="T34" fmla="*/ 2054 w 2330"/>
              <a:gd name="T35" fmla="*/ 1960 h 2313"/>
              <a:gd name="T36" fmla="*/ 1728 w 2330"/>
              <a:gd name="T37" fmla="*/ 2054 h 2313"/>
              <a:gd name="T38" fmla="*/ 1719 w 2330"/>
              <a:gd name="T39" fmla="*/ 2054 h 2313"/>
              <a:gd name="T40" fmla="*/ 1504 w 2330"/>
              <a:gd name="T41" fmla="*/ 2312 h 2313"/>
              <a:gd name="T42" fmla="*/ 1496 w 2330"/>
              <a:gd name="T43" fmla="*/ 2312 h 2313"/>
              <a:gd name="T44" fmla="*/ 1169 w 2330"/>
              <a:gd name="T45" fmla="*/ 2217 h 2313"/>
              <a:gd name="T46" fmla="*/ 1160 w 2330"/>
              <a:gd name="T47" fmla="*/ 2217 h 2313"/>
              <a:gd name="T48" fmla="*/ 834 w 2330"/>
              <a:gd name="T49" fmla="*/ 2312 h 2313"/>
              <a:gd name="T50" fmla="*/ 825 w 2330"/>
              <a:gd name="T51" fmla="*/ 2312 h 2313"/>
              <a:gd name="T52" fmla="*/ 610 w 2330"/>
              <a:gd name="T53" fmla="*/ 2054 h 2313"/>
              <a:gd name="T54" fmla="*/ 602 w 2330"/>
              <a:gd name="T55" fmla="*/ 2054 h 2313"/>
              <a:gd name="T56" fmla="*/ 275 w 2330"/>
              <a:gd name="T57" fmla="*/ 1960 h 2313"/>
              <a:gd name="T58" fmla="*/ 275 w 2330"/>
              <a:gd name="T59" fmla="*/ 1951 h 2313"/>
              <a:gd name="T60" fmla="*/ 223 w 2330"/>
              <a:gd name="T61" fmla="*/ 1616 h 2313"/>
              <a:gd name="T62" fmla="*/ 223 w 2330"/>
              <a:gd name="T63" fmla="*/ 1607 h 2313"/>
              <a:gd name="T64" fmla="*/ 0 w 2330"/>
              <a:gd name="T65" fmla="*/ 1349 h 2313"/>
              <a:gd name="T66" fmla="*/ 0 w 2330"/>
              <a:gd name="T67" fmla="*/ 1349 h 2313"/>
              <a:gd name="T68" fmla="*/ 137 w 2330"/>
              <a:gd name="T69" fmla="*/ 1040 h 2313"/>
              <a:gd name="T70" fmla="*/ 137 w 2330"/>
              <a:gd name="T71" fmla="*/ 1031 h 2313"/>
              <a:gd name="T72" fmla="*/ 94 w 2330"/>
              <a:gd name="T73" fmla="*/ 696 h 2313"/>
              <a:gd name="T74" fmla="*/ 94 w 2330"/>
              <a:gd name="T75" fmla="*/ 688 h 2313"/>
              <a:gd name="T76" fmla="*/ 378 w 2330"/>
              <a:gd name="T77" fmla="*/ 507 h 2313"/>
              <a:gd name="T78" fmla="*/ 387 w 2330"/>
              <a:gd name="T79" fmla="*/ 498 h 2313"/>
              <a:gd name="T80" fmla="*/ 524 w 2330"/>
              <a:gd name="T81" fmla="*/ 189 h 2313"/>
              <a:gd name="T82" fmla="*/ 533 w 2330"/>
              <a:gd name="T83" fmla="*/ 189 h 2313"/>
              <a:gd name="T84" fmla="*/ 868 w 2330"/>
              <a:gd name="T85" fmla="*/ 189 h 2313"/>
              <a:gd name="T86" fmla="*/ 877 w 2330"/>
              <a:gd name="T87" fmla="*/ 189 h 2313"/>
              <a:gd name="T88" fmla="*/ 1160 w 2330"/>
              <a:gd name="T89" fmla="*/ 0 h 2313"/>
              <a:gd name="T90" fmla="*/ 1169 w 2330"/>
              <a:gd name="T91" fmla="*/ 0 h 23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330" h="2313">
                <a:moveTo>
                  <a:pt x="1169" y="0"/>
                </a:moveTo>
                <a:lnTo>
                  <a:pt x="1169" y="0"/>
                </a:lnTo>
                <a:cubicBezTo>
                  <a:pt x="1453" y="189"/>
                  <a:pt x="1453" y="189"/>
                  <a:pt x="1453" y="189"/>
                </a:cubicBezTo>
                <a:lnTo>
                  <a:pt x="1461" y="189"/>
                </a:lnTo>
                <a:cubicBezTo>
                  <a:pt x="1796" y="189"/>
                  <a:pt x="1796" y="189"/>
                  <a:pt x="1796" y="189"/>
                </a:cubicBezTo>
                <a:cubicBezTo>
                  <a:pt x="1805" y="189"/>
                  <a:pt x="1805" y="189"/>
                  <a:pt x="1805" y="189"/>
                </a:cubicBezTo>
                <a:cubicBezTo>
                  <a:pt x="1943" y="498"/>
                  <a:pt x="1943" y="498"/>
                  <a:pt x="1943" y="498"/>
                </a:cubicBezTo>
                <a:lnTo>
                  <a:pt x="1951" y="507"/>
                </a:lnTo>
                <a:cubicBezTo>
                  <a:pt x="2235" y="688"/>
                  <a:pt x="2235" y="688"/>
                  <a:pt x="2235" y="688"/>
                </a:cubicBezTo>
                <a:lnTo>
                  <a:pt x="2235" y="696"/>
                </a:lnTo>
                <a:cubicBezTo>
                  <a:pt x="2192" y="1031"/>
                  <a:pt x="2192" y="1031"/>
                  <a:pt x="2192" y="1031"/>
                </a:cubicBezTo>
                <a:cubicBezTo>
                  <a:pt x="2192" y="1031"/>
                  <a:pt x="2192" y="1031"/>
                  <a:pt x="2192" y="1040"/>
                </a:cubicBezTo>
                <a:cubicBezTo>
                  <a:pt x="2329" y="1349"/>
                  <a:pt x="2329" y="1349"/>
                  <a:pt x="2329" y="1349"/>
                </a:cubicBezTo>
                <a:lnTo>
                  <a:pt x="2329" y="1349"/>
                </a:lnTo>
                <a:cubicBezTo>
                  <a:pt x="2106" y="1607"/>
                  <a:pt x="2106" y="1607"/>
                  <a:pt x="2106" y="1607"/>
                </a:cubicBezTo>
                <a:lnTo>
                  <a:pt x="2106" y="1616"/>
                </a:lnTo>
                <a:cubicBezTo>
                  <a:pt x="2054" y="1951"/>
                  <a:pt x="2054" y="1951"/>
                  <a:pt x="2054" y="1951"/>
                </a:cubicBezTo>
                <a:cubicBezTo>
                  <a:pt x="2054" y="1951"/>
                  <a:pt x="2054" y="1951"/>
                  <a:pt x="2054" y="1960"/>
                </a:cubicBezTo>
                <a:cubicBezTo>
                  <a:pt x="1728" y="2054"/>
                  <a:pt x="1728" y="2054"/>
                  <a:pt x="1728" y="2054"/>
                </a:cubicBezTo>
                <a:cubicBezTo>
                  <a:pt x="1728" y="2054"/>
                  <a:pt x="1728" y="2054"/>
                  <a:pt x="1719" y="2054"/>
                </a:cubicBezTo>
                <a:cubicBezTo>
                  <a:pt x="1504" y="2312"/>
                  <a:pt x="1504" y="2312"/>
                  <a:pt x="1504" y="2312"/>
                </a:cubicBezTo>
                <a:cubicBezTo>
                  <a:pt x="1496" y="2312"/>
                  <a:pt x="1496" y="2312"/>
                  <a:pt x="1496" y="2312"/>
                </a:cubicBezTo>
                <a:cubicBezTo>
                  <a:pt x="1169" y="2217"/>
                  <a:pt x="1169" y="2217"/>
                  <a:pt x="1169" y="2217"/>
                </a:cubicBezTo>
                <a:lnTo>
                  <a:pt x="1160" y="2217"/>
                </a:lnTo>
                <a:cubicBezTo>
                  <a:pt x="834" y="2312"/>
                  <a:pt x="834" y="2312"/>
                  <a:pt x="834" y="2312"/>
                </a:cubicBezTo>
                <a:cubicBezTo>
                  <a:pt x="834" y="2312"/>
                  <a:pt x="834" y="2312"/>
                  <a:pt x="825" y="2312"/>
                </a:cubicBezTo>
                <a:cubicBezTo>
                  <a:pt x="610" y="2054"/>
                  <a:pt x="610" y="2054"/>
                  <a:pt x="610" y="2054"/>
                </a:cubicBezTo>
                <a:cubicBezTo>
                  <a:pt x="602" y="2054"/>
                  <a:pt x="602" y="2054"/>
                  <a:pt x="602" y="2054"/>
                </a:cubicBezTo>
                <a:cubicBezTo>
                  <a:pt x="275" y="1960"/>
                  <a:pt x="275" y="1960"/>
                  <a:pt x="275" y="1960"/>
                </a:cubicBezTo>
                <a:cubicBezTo>
                  <a:pt x="275" y="1951"/>
                  <a:pt x="275" y="1951"/>
                  <a:pt x="275" y="1951"/>
                </a:cubicBezTo>
                <a:cubicBezTo>
                  <a:pt x="223" y="1616"/>
                  <a:pt x="223" y="1616"/>
                  <a:pt x="223" y="1616"/>
                </a:cubicBezTo>
                <a:lnTo>
                  <a:pt x="223" y="1607"/>
                </a:lnTo>
                <a:cubicBezTo>
                  <a:pt x="0" y="1349"/>
                  <a:pt x="0" y="1349"/>
                  <a:pt x="0" y="1349"/>
                </a:cubicBezTo>
                <a:lnTo>
                  <a:pt x="0" y="1349"/>
                </a:lnTo>
                <a:cubicBezTo>
                  <a:pt x="137" y="1040"/>
                  <a:pt x="137" y="1040"/>
                  <a:pt x="137" y="1040"/>
                </a:cubicBezTo>
                <a:cubicBezTo>
                  <a:pt x="137" y="1031"/>
                  <a:pt x="137" y="1031"/>
                  <a:pt x="137" y="1031"/>
                </a:cubicBezTo>
                <a:cubicBezTo>
                  <a:pt x="94" y="696"/>
                  <a:pt x="94" y="696"/>
                  <a:pt x="94" y="696"/>
                </a:cubicBezTo>
                <a:lnTo>
                  <a:pt x="94" y="688"/>
                </a:lnTo>
                <a:cubicBezTo>
                  <a:pt x="378" y="507"/>
                  <a:pt x="378" y="507"/>
                  <a:pt x="378" y="507"/>
                </a:cubicBezTo>
                <a:cubicBezTo>
                  <a:pt x="378" y="507"/>
                  <a:pt x="378" y="498"/>
                  <a:pt x="387" y="498"/>
                </a:cubicBezTo>
                <a:cubicBezTo>
                  <a:pt x="524" y="189"/>
                  <a:pt x="524" y="189"/>
                  <a:pt x="524" y="189"/>
                </a:cubicBezTo>
                <a:cubicBezTo>
                  <a:pt x="524" y="189"/>
                  <a:pt x="524" y="189"/>
                  <a:pt x="533" y="189"/>
                </a:cubicBezTo>
                <a:cubicBezTo>
                  <a:pt x="868" y="189"/>
                  <a:pt x="868" y="189"/>
                  <a:pt x="868" y="189"/>
                </a:cubicBezTo>
                <a:lnTo>
                  <a:pt x="877" y="189"/>
                </a:lnTo>
                <a:cubicBezTo>
                  <a:pt x="1160" y="0"/>
                  <a:pt x="1160" y="0"/>
                  <a:pt x="1160" y="0"/>
                </a:cubicBezTo>
                <a:lnTo>
                  <a:pt x="1169" y="0"/>
                </a:lnTo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sl-SI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s-MX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7" name="Freeform 365">
            <a:extLst>
              <a:ext uri="{FF2B5EF4-FFF2-40B4-BE49-F238E27FC236}">
                <a16:creationId xmlns:a16="http://schemas.microsoft.com/office/drawing/2014/main" id="{1721372D-BCF9-4F36-B314-F4957FA45B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47668" y="417420"/>
            <a:ext cx="421577" cy="432179"/>
          </a:xfrm>
          <a:custGeom>
            <a:avLst/>
            <a:gdLst>
              <a:gd name="T0" fmla="*/ 1169 w 2330"/>
              <a:gd name="T1" fmla="*/ 0 h 2313"/>
              <a:gd name="T2" fmla="*/ 1169 w 2330"/>
              <a:gd name="T3" fmla="*/ 0 h 2313"/>
              <a:gd name="T4" fmla="*/ 1453 w 2330"/>
              <a:gd name="T5" fmla="*/ 189 h 2313"/>
              <a:gd name="T6" fmla="*/ 1461 w 2330"/>
              <a:gd name="T7" fmla="*/ 189 h 2313"/>
              <a:gd name="T8" fmla="*/ 1796 w 2330"/>
              <a:gd name="T9" fmla="*/ 189 h 2313"/>
              <a:gd name="T10" fmla="*/ 1805 w 2330"/>
              <a:gd name="T11" fmla="*/ 189 h 2313"/>
              <a:gd name="T12" fmla="*/ 1943 w 2330"/>
              <a:gd name="T13" fmla="*/ 498 h 2313"/>
              <a:gd name="T14" fmla="*/ 1951 w 2330"/>
              <a:gd name="T15" fmla="*/ 507 h 2313"/>
              <a:gd name="T16" fmla="*/ 2235 w 2330"/>
              <a:gd name="T17" fmla="*/ 688 h 2313"/>
              <a:gd name="T18" fmla="*/ 2235 w 2330"/>
              <a:gd name="T19" fmla="*/ 696 h 2313"/>
              <a:gd name="T20" fmla="*/ 2192 w 2330"/>
              <a:gd name="T21" fmla="*/ 1031 h 2313"/>
              <a:gd name="T22" fmla="*/ 2192 w 2330"/>
              <a:gd name="T23" fmla="*/ 1040 h 2313"/>
              <a:gd name="T24" fmla="*/ 2329 w 2330"/>
              <a:gd name="T25" fmla="*/ 1349 h 2313"/>
              <a:gd name="T26" fmla="*/ 2329 w 2330"/>
              <a:gd name="T27" fmla="*/ 1349 h 2313"/>
              <a:gd name="T28" fmla="*/ 2106 w 2330"/>
              <a:gd name="T29" fmla="*/ 1607 h 2313"/>
              <a:gd name="T30" fmla="*/ 2106 w 2330"/>
              <a:gd name="T31" fmla="*/ 1616 h 2313"/>
              <a:gd name="T32" fmla="*/ 2054 w 2330"/>
              <a:gd name="T33" fmla="*/ 1951 h 2313"/>
              <a:gd name="T34" fmla="*/ 2054 w 2330"/>
              <a:gd name="T35" fmla="*/ 1960 h 2313"/>
              <a:gd name="T36" fmla="*/ 1728 w 2330"/>
              <a:gd name="T37" fmla="*/ 2054 h 2313"/>
              <a:gd name="T38" fmla="*/ 1719 w 2330"/>
              <a:gd name="T39" fmla="*/ 2054 h 2313"/>
              <a:gd name="T40" fmla="*/ 1504 w 2330"/>
              <a:gd name="T41" fmla="*/ 2312 h 2313"/>
              <a:gd name="T42" fmla="*/ 1496 w 2330"/>
              <a:gd name="T43" fmla="*/ 2312 h 2313"/>
              <a:gd name="T44" fmla="*/ 1169 w 2330"/>
              <a:gd name="T45" fmla="*/ 2217 h 2313"/>
              <a:gd name="T46" fmla="*/ 1160 w 2330"/>
              <a:gd name="T47" fmla="*/ 2217 h 2313"/>
              <a:gd name="T48" fmla="*/ 834 w 2330"/>
              <a:gd name="T49" fmla="*/ 2312 h 2313"/>
              <a:gd name="T50" fmla="*/ 825 w 2330"/>
              <a:gd name="T51" fmla="*/ 2312 h 2313"/>
              <a:gd name="T52" fmla="*/ 610 w 2330"/>
              <a:gd name="T53" fmla="*/ 2054 h 2313"/>
              <a:gd name="T54" fmla="*/ 602 w 2330"/>
              <a:gd name="T55" fmla="*/ 2054 h 2313"/>
              <a:gd name="T56" fmla="*/ 275 w 2330"/>
              <a:gd name="T57" fmla="*/ 1960 h 2313"/>
              <a:gd name="T58" fmla="*/ 275 w 2330"/>
              <a:gd name="T59" fmla="*/ 1951 h 2313"/>
              <a:gd name="T60" fmla="*/ 223 w 2330"/>
              <a:gd name="T61" fmla="*/ 1616 h 2313"/>
              <a:gd name="T62" fmla="*/ 223 w 2330"/>
              <a:gd name="T63" fmla="*/ 1607 h 2313"/>
              <a:gd name="T64" fmla="*/ 0 w 2330"/>
              <a:gd name="T65" fmla="*/ 1349 h 2313"/>
              <a:gd name="T66" fmla="*/ 0 w 2330"/>
              <a:gd name="T67" fmla="*/ 1349 h 2313"/>
              <a:gd name="T68" fmla="*/ 137 w 2330"/>
              <a:gd name="T69" fmla="*/ 1040 h 2313"/>
              <a:gd name="T70" fmla="*/ 137 w 2330"/>
              <a:gd name="T71" fmla="*/ 1031 h 2313"/>
              <a:gd name="T72" fmla="*/ 94 w 2330"/>
              <a:gd name="T73" fmla="*/ 696 h 2313"/>
              <a:gd name="T74" fmla="*/ 94 w 2330"/>
              <a:gd name="T75" fmla="*/ 688 h 2313"/>
              <a:gd name="T76" fmla="*/ 378 w 2330"/>
              <a:gd name="T77" fmla="*/ 507 h 2313"/>
              <a:gd name="T78" fmla="*/ 387 w 2330"/>
              <a:gd name="T79" fmla="*/ 498 h 2313"/>
              <a:gd name="T80" fmla="*/ 524 w 2330"/>
              <a:gd name="T81" fmla="*/ 189 h 2313"/>
              <a:gd name="T82" fmla="*/ 533 w 2330"/>
              <a:gd name="T83" fmla="*/ 189 h 2313"/>
              <a:gd name="T84" fmla="*/ 868 w 2330"/>
              <a:gd name="T85" fmla="*/ 189 h 2313"/>
              <a:gd name="T86" fmla="*/ 877 w 2330"/>
              <a:gd name="T87" fmla="*/ 189 h 2313"/>
              <a:gd name="T88" fmla="*/ 1160 w 2330"/>
              <a:gd name="T89" fmla="*/ 0 h 2313"/>
              <a:gd name="T90" fmla="*/ 1169 w 2330"/>
              <a:gd name="T91" fmla="*/ 0 h 23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330" h="2313">
                <a:moveTo>
                  <a:pt x="1169" y="0"/>
                </a:moveTo>
                <a:lnTo>
                  <a:pt x="1169" y="0"/>
                </a:lnTo>
                <a:cubicBezTo>
                  <a:pt x="1453" y="189"/>
                  <a:pt x="1453" y="189"/>
                  <a:pt x="1453" y="189"/>
                </a:cubicBezTo>
                <a:lnTo>
                  <a:pt x="1461" y="189"/>
                </a:lnTo>
                <a:cubicBezTo>
                  <a:pt x="1796" y="189"/>
                  <a:pt x="1796" y="189"/>
                  <a:pt x="1796" y="189"/>
                </a:cubicBezTo>
                <a:cubicBezTo>
                  <a:pt x="1805" y="189"/>
                  <a:pt x="1805" y="189"/>
                  <a:pt x="1805" y="189"/>
                </a:cubicBezTo>
                <a:cubicBezTo>
                  <a:pt x="1943" y="498"/>
                  <a:pt x="1943" y="498"/>
                  <a:pt x="1943" y="498"/>
                </a:cubicBezTo>
                <a:lnTo>
                  <a:pt x="1951" y="507"/>
                </a:lnTo>
                <a:cubicBezTo>
                  <a:pt x="2235" y="688"/>
                  <a:pt x="2235" y="688"/>
                  <a:pt x="2235" y="688"/>
                </a:cubicBezTo>
                <a:lnTo>
                  <a:pt x="2235" y="696"/>
                </a:lnTo>
                <a:cubicBezTo>
                  <a:pt x="2192" y="1031"/>
                  <a:pt x="2192" y="1031"/>
                  <a:pt x="2192" y="1031"/>
                </a:cubicBezTo>
                <a:cubicBezTo>
                  <a:pt x="2192" y="1031"/>
                  <a:pt x="2192" y="1031"/>
                  <a:pt x="2192" y="1040"/>
                </a:cubicBezTo>
                <a:cubicBezTo>
                  <a:pt x="2329" y="1349"/>
                  <a:pt x="2329" y="1349"/>
                  <a:pt x="2329" y="1349"/>
                </a:cubicBezTo>
                <a:lnTo>
                  <a:pt x="2329" y="1349"/>
                </a:lnTo>
                <a:cubicBezTo>
                  <a:pt x="2106" y="1607"/>
                  <a:pt x="2106" y="1607"/>
                  <a:pt x="2106" y="1607"/>
                </a:cubicBezTo>
                <a:lnTo>
                  <a:pt x="2106" y="1616"/>
                </a:lnTo>
                <a:cubicBezTo>
                  <a:pt x="2054" y="1951"/>
                  <a:pt x="2054" y="1951"/>
                  <a:pt x="2054" y="1951"/>
                </a:cubicBezTo>
                <a:cubicBezTo>
                  <a:pt x="2054" y="1951"/>
                  <a:pt x="2054" y="1951"/>
                  <a:pt x="2054" y="1960"/>
                </a:cubicBezTo>
                <a:cubicBezTo>
                  <a:pt x="1728" y="2054"/>
                  <a:pt x="1728" y="2054"/>
                  <a:pt x="1728" y="2054"/>
                </a:cubicBezTo>
                <a:cubicBezTo>
                  <a:pt x="1728" y="2054"/>
                  <a:pt x="1728" y="2054"/>
                  <a:pt x="1719" y="2054"/>
                </a:cubicBezTo>
                <a:cubicBezTo>
                  <a:pt x="1504" y="2312"/>
                  <a:pt x="1504" y="2312"/>
                  <a:pt x="1504" y="2312"/>
                </a:cubicBezTo>
                <a:cubicBezTo>
                  <a:pt x="1496" y="2312"/>
                  <a:pt x="1496" y="2312"/>
                  <a:pt x="1496" y="2312"/>
                </a:cubicBezTo>
                <a:cubicBezTo>
                  <a:pt x="1169" y="2217"/>
                  <a:pt x="1169" y="2217"/>
                  <a:pt x="1169" y="2217"/>
                </a:cubicBezTo>
                <a:lnTo>
                  <a:pt x="1160" y="2217"/>
                </a:lnTo>
                <a:cubicBezTo>
                  <a:pt x="834" y="2312"/>
                  <a:pt x="834" y="2312"/>
                  <a:pt x="834" y="2312"/>
                </a:cubicBezTo>
                <a:cubicBezTo>
                  <a:pt x="834" y="2312"/>
                  <a:pt x="834" y="2312"/>
                  <a:pt x="825" y="2312"/>
                </a:cubicBezTo>
                <a:cubicBezTo>
                  <a:pt x="610" y="2054"/>
                  <a:pt x="610" y="2054"/>
                  <a:pt x="610" y="2054"/>
                </a:cubicBezTo>
                <a:cubicBezTo>
                  <a:pt x="602" y="2054"/>
                  <a:pt x="602" y="2054"/>
                  <a:pt x="602" y="2054"/>
                </a:cubicBezTo>
                <a:cubicBezTo>
                  <a:pt x="275" y="1960"/>
                  <a:pt x="275" y="1960"/>
                  <a:pt x="275" y="1960"/>
                </a:cubicBezTo>
                <a:cubicBezTo>
                  <a:pt x="275" y="1951"/>
                  <a:pt x="275" y="1951"/>
                  <a:pt x="275" y="1951"/>
                </a:cubicBezTo>
                <a:cubicBezTo>
                  <a:pt x="223" y="1616"/>
                  <a:pt x="223" y="1616"/>
                  <a:pt x="223" y="1616"/>
                </a:cubicBezTo>
                <a:lnTo>
                  <a:pt x="223" y="1607"/>
                </a:lnTo>
                <a:cubicBezTo>
                  <a:pt x="0" y="1349"/>
                  <a:pt x="0" y="1349"/>
                  <a:pt x="0" y="1349"/>
                </a:cubicBezTo>
                <a:lnTo>
                  <a:pt x="0" y="1349"/>
                </a:lnTo>
                <a:cubicBezTo>
                  <a:pt x="137" y="1040"/>
                  <a:pt x="137" y="1040"/>
                  <a:pt x="137" y="1040"/>
                </a:cubicBezTo>
                <a:cubicBezTo>
                  <a:pt x="137" y="1031"/>
                  <a:pt x="137" y="1031"/>
                  <a:pt x="137" y="1031"/>
                </a:cubicBezTo>
                <a:cubicBezTo>
                  <a:pt x="94" y="696"/>
                  <a:pt x="94" y="696"/>
                  <a:pt x="94" y="696"/>
                </a:cubicBezTo>
                <a:lnTo>
                  <a:pt x="94" y="688"/>
                </a:lnTo>
                <a:cubicBezTo>
                  <a:pt x="378" y="507"/>
                  <a:pt x="378" y="507"/>
                  <a:pt x="378" y="507"/>
                </a:cubicBezTo>
                <a:cubicBezTo>
                  <a:pt x="378" y="507"/>
                  <a:pt x="378" y="498"/>
                  <a:pt x="387" y="498"/>
                </a:cubicBezTo>
                <a:cubicBezTo>
                  <a:pt x="524" y="189"/>
                  <a:pt x="524" y="189"/>
                  <a:pt x="524" y="189"/>
                </a:cubicBezTo>
                <a:cubicBezTo>
                  <a:pt x="524" y="189"/>
                  <a:pt x="524" y="189"/>
                  <a:pt x="533" y="189"/>
                </a:cubicBezTo>
                <a:cubicBezTo>
                  <a:pt x="868" y="189"/>
                  <a:pt x="868" y="189"/>
                  <a:pt x="868" y="189"/>
                </a:cubicBezTo>
                <a:lnTo>
                  <a:pt x="877" y="189"/>
                </a:lnTo>
                <a:cubicBezTo>
                  <a:pt x="1160" y="0"/>
                  <a:pt x="1160" y="0"/>
                  <a:pt x="1160" y="0"/>
                </a:cubicBezTo>
                <a:lnTo>
                  <a:pt x="1169" y="0"/>
                </a:lnTo>
              </a:path>
            </a:pathLst>
          </a:custGeom>
          <a:solidFill>
            <a:srgbClr val="0070C0"/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sl-SI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s-MX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6" name="Freeform 40">
            <a:extLst>
              <a:ext uri="{FF2B5EF4-FFF2-40B4-BE49-F238E27FC236}">
                <a16:creationId xmlns:a16="http://schemas.microsoft.com/office/drawing/2014/main" id="{A7055AB9-53A5-46A8-935B-B8631C8764D0}"/>
              </a:ext>
            </a:extLst>
          </p:cNvPr>
          <p:cNvSpPr>
            <a:spLocks noEditPoints="1"/>
          </p:cNvSpPr>
          <p:nvPr/>
        </p:nvSpPr>
        <p:spPr bwMode="auto">
          <a:xfrm>
            <a:off x="7105103" y="1115619"/>
            <a:ext cx="365853" cy="367387"/>
          </a:xfrm>
          <a:custGeom>
            <a:avLst/>
            <a:gdLst>
              <a:gd name="T0" fmla="*/ 40 w 213"/>
              <a:gd name="T1" fmla="*/ 106 h 212"/>
              <a:gd name="T2" fmla="*/ 40 w 213"/>
              <a:gd name="T3" fmla="*/ 98 h 212"/>
              <a:gd name="T4" fmla="*/ 2 w 213"/>
              <a:gd name="T5" fmla="*/ 86 h 212"/>
              <a:gd name="T6" fmla="*/ 0 w 213"/>
              <a:gd name="T7" fmla="*/ 106 h 212"/>
              <a:gd name="T8" fmla="*/ 34 w 213"/>
              <a:gd name="T9" fmla="*/ 183 h 212"/>
              <a:gd name="T10" fmla="*/ 58 w 213"/>
              <a:gd name="T11" fmla="*/ 151 h 212"/>
              <a:gd name="T12" fmla="*/ 40 w 213"/>
              <a:gd name="T13" fmla="*/ 106 h 212"/>
              <a:gd name="T14" fmla="*/ 173 w 213"/>
              <a:gd name="T15" fmla="*/ 106 h 212"/>
              <a:gd name="T16" fmla="*/ 156 w 213"/>
              <a:gd name="T17" fmla="*/ 151 h 212"/>
              <a:gd name="T18" fmla="*/ 180 w 213"/>
              <a:gd name="T19" fmla="*/ 183 h 212"/>
              <a:gd name="T20" fmla="*/ 213 w 213"/>
              <a:gd name="T21" fmla="*/ 106 h 212"/>
              <a:gd name="T22" fmla="*/ 211 w 213"/>
              <a:gd name="T23" fmla="*/ 86 h 212"/>
              <a:gd name="T24" fmla="*/ 173 w 213"/>
              <a:gd name="T25" fmla="*/ 98 h 212"/>
              <a:gd name="T26" fmla="*/ 173 w 213"/>
              <a:gd name="T27" fmla="*/ 106 h 212"/>
              <a:gd name="T28" fmla="*/ 120 w 213"/>
              <a:gd name="T29" fmla="*/ 40 h 212"/>
              <a:gd name="T30" fmla="*/ 165 w 213"/>
              <a:gd name="T31" fmla="*/ 73 h 212"/>
              <a:gd name="T32" fmla="*/ 203 w 213"/>
              <a:gd name="T33" fmla="*/ 60 h 212"/>
              <a:gd name="T34" fmla="*/ 120 w 213"/>
              <a:gd name="T35" fmla="*/ 0 h 212"/>
              <a:gd name="T36" fmla="*/ 120 w 213"/>
              <a:gd name="T37" fmla="*/ 40 h 212"/>
              <a:gd name="T38" fmla="*/ 49 w 213"/>
              <a:gd name="T39" fmla="*/ 73 h 212"/>
              <a:gd name="T40" fmla="*/ 93 w 213"/>
              <a:gd name="T41" fmla="*/ 40 h 212"/>
              <a:gd name="T42" fmla="*/ 93 w 213"/>
              <a:gd name="T43" fmla="*/ 0 h 212"/>
              <a:gd name="T44" fmla="*/ 10 w 213"/>
              <a:gd name="T45" fmla="*/ 60 h 212"/>
              <a:gd name="T46" fmla="*/ 49 w 213"/>
              <a:gd name="T47" fmla="*/ 73 h 212"/>
              <a:gd name="T48" fmla="*/ 134 w 213"/>
              <a:gd name="T49" fmla="*/ 166 h 212"/>
              <a:gd name="T50" fmla="*/ 107 w 213"/>
              <a:gd name="T51" fmla="*/ 172 h 212"/>
              <a:gd name="T52" fmla="*/ 79 w 213"/>
              <a:gd name="T53" fmla="*/ 166 h 212"/>
              <a:gd name="T54" fmla="*/ 55 w 213"/>
              <a:gd name="T55" fmla="*/ 199 h 212"/>
              <a:gd name="T56" fmla="*/ 107 w 213"/>
              <a:gd name="T57" fmla="*/ 212 h 212"/>
              <a:gd name="T58" fmla="*/ 158 w 213"/>
              <a:gd name="T59" fmla="*/ 199 h 212"/>
              <a:gd name="T60" fmla="*/ 134 w 213"/>
              <a:gd name="T61" fmla="*/ 166 h 2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213" h="212">
                <a:moveTo>
                  <a:pt x="40" y="106"/>
                </a:moveTo>
                <a:cubicBezTo>
                  <a:pt x="40" y="103"/>
                  <a:pt x="40" y="101"/>
                  <a:pt x="40" y="98"/>
                </a:cubicBezTo>
                <a:lnTo>
                  <a:pt x="2" y="86"/>
                </a:lnTo>
                <a:cubicBezTo>
                  <a:pt x="1" y="92"/>
                  <a:pt x="0" y="99"/>
                  <a:pt x="0" y="106"/>
                </a:cubicBezTo>
                <a:cubicBezTo>
                  <a:pt x="0" y="136"/>
                  <a:pt x="13" y="164"/>
                  <a:pt x="34" y="183"/>
                </a:cubicBezTo>
                <a:lnTo>
                  <a:pt x="58" y="151"/>
                </a:lnTo>
                <a:cubicBezTo>
                  <a:pt x="47" y="139"/>
                  <a:pt x="40" y="123"/>
                  <a:pt x="40" y="106"/>
                </a:cubicBezTo>
                <a:close/>
                <a:moveTo>
                  <a:pt x="173" y="106"/>
                </a:moveTo>
                <a:cubicBezTo>
                  <a:pt x="173" y="123"/>
                  <a:pt x="167" y="139"/>
                  <a:pt x="156" y="151"/>
                </a:cubicBezTo>
                <a:lnTo>
                  <a:pt x="180" y="183"/>
                </a:lnTo>
                <a:cubicBezTo>
                  <a:pt x="200" y="164"/>
                  <a:pt x="213" y="136"/>
                  <a:pt x="213" y="106"/>
                </a:cubicBezTo>
                <a:cubicBezTo>
                  <a:pt x="213" y="99"/>
                  <a:pt x="213" y="92"/>
                  <a:pt x="211" y="86"/>
                </a:cubicBezTo>
                <a:lnTo>
                  <a:pt x="173" y="98"/>
                </a:lnTo>
                <a:cubicBezTo>
                  <a:pt x="173" y="101"/>
                  <a:pt x="173" y="103"/>
                  <a:pt x="173" y="106"/>
                </a:cubicBezTo>
                <a:close/>
                <a:moveTo>
                  <a:pt x="120" y="40"/>
                </a:moveTo>
                <a:cubicBezTo>
                  <a:pt x="139" y="44"/>
                  <a:pt x="155" y="56"/>
                  <a:pt x="165" y="73"/>
                </a:cubicBezTo>
                <a:lnTo>
                  <a:pt x="203" y="60"/>
                </a:lnTo>
                <a:cubicBezTo>
                  <a:pt x="188" y="28"/>
                  <a:pt x="157" y="4"/>
                  <a:pt x="120" y="0"/>
                </a:cubicBezTo>
                <a:lnTo>
                  <a:pt x="120" y="40"/>
                </a:lnTo>
                <a:close/>
                <a:moveTo>
                  <a:pt x="49" y="73"/>
                </a:moveTo>
                <a:cubicBezTo>
                  <a:pt x="58" y="56"/>
                  <a:pt x="74" y="44"/>
                  <a:pt x="93" y="40"/>
                </a:cubicBezTo>
                <a:lnTo>
                  <a:pt x="93" y="0"/>
                </a:lnTo>
                <a:cubicBezTo>
                  <a:pt x="56" y="4"/>
                  <a:pt x="25" y="28"/>
                  <a:pt x="10" y="60"/>
                </a:cubicBezTo>
                <a:lnTo>
                  <a:pt x="49" y="73"/>
                </a:lnTo>
                <a:close/>
                <a:moveTo>
                  <a:pt x="134" y="166"/>
                </a:moveTo>
                <a:cubicBezTo>
                  <a:pt x="126" y="170"/>
                  <a:pt x="117" y="172"/>
                  <a:pt x="107" y="172"/>
                </a:cubicBezTo>
                <a:cubicBezTo>
                  <a:pt x="97" y="172"/>
                  <a:pt x="87" y="170"/>
                  <a:pt x="79" y="166"/>
                </a:cubicBezTo>
                <a:lnTo>
                  <a:pt x="55" y="199"/>
                </a:lnTo>
                <a:cubicBezTo>
                  <a:pt x="70" y="208"/>
                  <a:pt x="88" y="212"/>
                  <a:pt x="107" y="212"/>
                </a:cubicBezTo>
                <a:cubicBezTo>
                  <a:pt x="125" y="212"/>
                  <a:pt x="143" y="208"/>
                  <a:pt x="158" y="199"/>
                </a:cubicBezTo>
                <a:lnTo>
                  <a:pt x="134" y="166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0" name="TextBox 92">
            <a:extLst>
              <a:ext uri="{FF2B5EF4-FFF2-40B4-BE49-F238E27FC236}">
                <a16:creationId xmlns:a16="http://schemas.microsoft.com/office/drawing/2014/main" id="{2C077023-6220-410D-B358-0977B6C24F15}"/>
              </a:ext>
            </a:extLst>
          </p:cNvPr>
          <p:cNvSpPr txBox="1"/>
          <p:nvPr/>
        </p:nvSpPr>
        <p:spPr>
          <a:xfrm>
            <a:off x="1712825" y="2488344"/>
            <a:ext cx="1108059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800" b="1" dirty="0" smtClean="0">
                <a:solidFill>
                  <a:srgbClr val="3399FF"/>
                </a:solidFill>
              </a:rPr>
              <a:t>Sodelovanje pri  vključevanju kulturnih </a:t>
            </a:r>
            <a:r>
              <a:rPr lang="sl-SI" sz="800" b="1" dirty="0">
                <a:solidFill>
                  <a:srgbClr val="3399FF"/>
                </a:solidFill>
              </a:rPr>
              <a:t>doživetij v slovenski </a:t>
            </a:r>
            <a:r>
              <a:rPr lang="sl-SI" sz="800" b="1" dirty="0" smtClean="0">
                <a:solidFill>
                  <a:srgbClr val="3399FF"/>
                </a:solidFill>
              </a:rPr>
              <a:t>turizem</a:t>
            </a:r>
          </a:p>
          <a:p>
            <a:endParaRPr lang="sl-SI" sz="800" b="1" u="sng" dirty="0">
              <a:solidFill>
                <a:srgbClr val="3399FF"/>
              </a:solidFill>
            </a:endParaRPr>
          </a:p>
          <a:p>
            <a:endParaRPr lang="sl-SI" sz="800" b="1" u="sng" dirty="0" smtClean="0">
              <a:solidFill>
                <a:srgbClr val="3399FF"/>
              </a:solidFill>
            </a:endParaRPr>
          </a:p>
          <a:p>
            <a:r>
              <a:rPr lang="sl-SI" sz="700" b="1" dirty="0" smtClean="0">
                <a:solidFill>
                  <a:srgbClr val="3399FF"/>
                </a:solidFill>
              </a:rPr>
              <a:t>Sodelovanje pri pripravi nacionalnega </a:t>
            </a:r>
            <a:r>
              <a:rPr lang="sl-SI" sz="700" b="1" dirty="0">
                <a:solidFill>
                  <a:srgbClr val="3399FF"/>
                </a:solidFill>
              </a:rPr>
              <a:t>načrta upravljanja in trženja naravne, kulturne in tehnične dediščine z namenom vključevanja v turistično ponudbo </a:t>
            </a:r>
          </a:p>
          <a:p>
            <a:r>
              <a:rPr lang="sl-SI" sz="700" b="1" dirty="0" smtClean="0">
                <a:solidFill>
                  <a:srgbClr val="3399FF"/>
                </a:solidFill>
              </a:rPr>
              <a:t>(</a:t>
            </a:r>
            <a:r>
              <a:rPr lang="sl-SI" sz="700" b="1" dirty="0">
                <a:solidFill>
                  <a:srgbClr val="3399FF"/>
                </a:solidFill>
              </a:rPr>
              <a:t>vključno z dediščino pod zaščito UNESCO</a:t>
            </a:r>
            <a:r>
              <a:rPr lang="sl-SI" sz="700" b="1" dirty="0" smtClean="0">
                <a:solidFill>
                  <a:srgbClr val="3399FF"/>
                </a:solidFill>
              </a:rPr>
              <a:t>)</a:t>
            </a:r>
            <a:endParaRPr lang="sl-SI" sz="700" b="1" dirty="0">
              <a:solidFill>
                <a:srgbClr val="3399FF"/>
              </a:solidFill>
            </a:endParaRPr>
          </a:p>
        </p:txBody>
      </p:sp>
      <p:sp>
        <p:nvSpPr>
          <p:cNvPr id="121" name="TextBox 93">
            <a:extLst>
              <a:ext uri="{FF2B5EF4-FFF2-40B4-BE49-F238E27FC236}">
                <a16:creationId xmlns:a16="http://schemas.microsoft.com/office/drawing/2014/main" id="{7106CA10-BD2A-4AD0-8B31-AD095A5D63D0}"/>
              </a:ext>
            </a:extLst>
          </p:cNvPr>
          <p:cNvSpPr txBox="1"/>
          <p:nvPr/>
        </p:nvSpPr>
        <p:spPr>
          <a:xfrm>
            <a:off x="3012835" y="2298056"/>
            <a:ext cx="902616" cy="2893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l-SI" sz="800" b="1" u="sng" dirty="0" smtClean="0">
                <a:solidFill>
                  <a:srgbClr val="C00000"/>
                </a:solidFill>
              </a:rPr>
              <a:t>Programi za mlade: </a:t>
            </a:r>
          </a:p>
          <a:p>
            <a:pPr algn="ctr"/>
            <a:endParaRPr lang="sl-SI" sz="800" b="1" u="sng" dirty="0" smtClean="0">
              <a:solidFill>
                <a:srgbClr val="C00000"/>
              </a:solidFill>
            </a:endParaRPr>
          </a:p>
          <a:p>
            <a:r>
              <a:rPr lang="sl-SI" sz="800" b="1" dirty="0" smtClean="0">
                <a:solidFill>
                  <a:srgbClr val="C00000"/>
                </a:solidFill>
              </a:rPr>
              <a:t>Turizem in vrtec, </a:t>
            </a:r>
          </a:p>
          <a:p>
            <a:r>
              <a:rPr lang="sl-SI" sz="800" b="1" dirty="0" smtClean="0">
                <a:solidFill>
                  <a:srgbClr val="C00000"/>
                </a:solidFill>
              </a:rPr>
              <a:t>Turizmu pomaga lastna glava, </a:t>
            </a:r>
          </a:p>
          <a:p>
            <a:r>
              <a:rPr lang="sl-SI" sz="800" b="1" dirty="0" smtClean="0">
                <a:solidFill>
                  <a:srgbClr val="C00000"/>
                </a:solidFill>
              </a:rPr>
              <a:t>Zlata kuhalnica, </a:t>
            </a:r>
          </a:p>
          <a:p>
            <a:r>
              <a:rPr lang="sl-SI" sz="800" b="1" dirty="0" smtClean="0">
                <a:solidFill>
                  <a:srgbClr val="C00000"/>
                </a:solidFill>
              </a:rPr>
              <a:t>Več znanja za več turizma</a:t>
            </a:r>
          </a:p>
          <a:p>
            <a:endParaRPr lang="sl-SI" sz="800" b="1" dirty="0" smtClean="0">
              <a:solidFill>
                <a:srgbClr val="C00000"/>
              </a:solidFill>
            </a:endParaRPr>
          </a:p>
          <a:p>
            <a:r>
              <a:rPr lang="sl-SI" sz="800" b="1" dirty="0" smtClean="0">
                <a:solidFill>
                  <a:srgbClr val="C00000"/>
                </a:solidFill>
              </a:rPr>
              <a:t>Tekmovanje turističnih vodnikov</a:t>
            </a:r>
          </a:p>
          <a:p>
            <a:endParaRPr lang="sl-SI" sz="800" b="1" dirty="0">
              <a:solidFill>
                <a:srgbClr val="C00000"/>
              </a:solidFill>
            </a:endParaRPr>
          </a:p>
          <a:p>
            <a:r>
              <a:rPr lang="sl-SI" sz="800" b="1" dirty="0" smtClean="0">
                <a:solidFill>
                  <a:srgbClr val="C00000"/>
                </a:solidFill>
              </a:rPr>
              <a:t>Spodbujanje prostovoljstva</a:t>
            </a:r>
          </a:p>
          <a:p>
            <a:pPr algn="ctr"/>
            <a:endParaRPr lang="sl-SI" sz="600" b="1" dirty="0" smtClean="0">
              <a:solidFill>
                <a:srgbClr val="C00000"/>
              </a:solidFill>
            </a:endParaRPr>
          </a:p>
          <a:p>
            <a:pPr algn="ctr"/>
            <a:endParaRPr lang="sl-SI" sz="600" b="1" dirty="0">
              <a:solidFill>
                <a:srgbClr val="C00000"/>
              </a:solidFill>
            </a:endParaRPr>
          </a:p>
          <a:p>
            <a:pPr algn="ctr"/>
            <a:endParaRPr lang="sl-SI" sz="600" b="1" dirty="0" smtClean="0">
              <a:solidFill>
                <a:srgbClr val="C00000"/>
              </a:solidFill>
            </a:endParaRPr>
          </a:p>
          <a:p>
            <a:pPr algn="ctr"/>
            <a:endParaRPr lang="sl-SI" sz="600" b="1" dirty="0">
              <a:solidFill>
                <a:srgbClr val="C00000"/>
              </a:solidFill>
            </a:endParaRPr>
          </a:p>
          <a:p>
            <a:pPr algn="ctr"/>
            <a:endParaRPr lang="sl-SI" sz="600" b="1" dirty="0" smtClean="0">
              <a:solidFill>
                <a:srgbClr val="C00000"/>
              </a:solidFill>
            </a:endParaRPr>
          </a:p>
        </p:txBody>
      </p:sp>
      <p:sp>
        <p:nvSpPr>
          <p:cNvPr id="122" name="TextBox 93">
            <a:extLst>
              <a:ext uri="{FF2B5EF4-FFF2-40B4-BE49-F238E27FC236}">
                <a16:creationId xmlns:a16="http://schemas.microsoft.com/office/drawing/2014/main" id="{7106CA10-BD2A-4AD0-8B31-AD095A5D63D0}"/>
              </a:ext>
            </a:extLst>
          </p:cNvPr>
          <p:cNvSpPr txBox="1"/>
          <p:nvPr/>
        </p:nvSpPr>
        <p:spPr>
          <a:xfrm>
            <a:off x="4268893" y="2174742"/>
            <a:ext cx="902616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800" b="1" dirty="0" smtClean="0">
                <a:solidFill>
                  <a:srgbClr val="78A22F"/>
                </a:solidFill>
              </a:rPr>
              <a:t>Projekt Moja dežela – lepa in gostoljubna </a:t>
            </a:r>
          </a:p>
          <a:p>
            <a:endParaRPr lang="sl-SI" sz="800" b="1" dirty="0" smtClean="0">
              <a:solidFill>
                <a:srgbClr val="78A22F"/>
              </a:solidFill>
            </a:endParaRPr>
          </a:p>
          <a:p>
            <a:r>
              <a:rPr lang="sl-SI" sz="800" b="1" dirty="0" smtClean="0">
                <a:solidFill>
                  <a:srgbClr val="78A22F"/>
                </a:solidFill>
              </a:rPr>
              <a:t>Spomladansko urejanje okolja </a:t>
            </a:r>
          </a:p>
          <a:p>
            <a:endParaRPr lang="sl-SI" sz="800" b="1" dirty="0">
              <a:solidFill>
                <a:srgbClr val="78A22F"/>
              </a:solidFill>
            </a:endParaRPr>
          </a:p>
          <a:p>
            <a:r>
              <a:rPr lang="sl-SI" sz="800" b="1" dirty="0" err="1" smtClean="0">
                <a:solidFill>
                  <a:srgbClr val="78A22F"/>
                </a:solidFill>
              </a:rPr>
              <a:t>Entente</a:t>
            </a:r>
            <a:r>
              <a:rPr lang="sl-SI" sz="800" b="1" dirty="0" smtClean="0">
                <a:solidFill>
                  <a:srgbClr val="78A22F"/>
                </a:solidFill>
              </a:rPr>
              <a:t> </a:t>
            </a:r>
            <a:r>
              <a:rPr lang="sl-SI" sz="800" b="1" dirty="0" err="1" smtClean="0">
                <a:solidFill>
                  <a:srgbClr val="78A22F"/>
                </a:solidFill>
              </a:rPr>
              <a:t>florale</a:t>
            </a:r>
            <a:r>
              <a:rPr lang="sl-SI" sz="800" b="1" dirty="0" smtClean="0">
                <a:solidFill>
                  <a:srgbClr val="78A22F"/>
                </a:solidFill>
              </a:rPr>
              <a:t> projekt </a:t>
            </a:r>
          </a:p>
          <a:p>
            <a:endParaRPr lang="sl-SI" sz="800" b="1" dirty="0">
              <a:solidFill>
                <a:srgbClr val="78A22F"/>
              </a:solidFill>
            </a:endParaRPr>
          </a:p>
          <a:p>
            <a:r>
              <a:rPr lang="sl-SI" sz="800" b="1" dirty="0" smtClean="0">
                <a:solidFill>
                  <a:srgbClr val="78A22F"/>
                </a:solidFill>
              </a:rPr>
              <a:t>Podobni projekti in ozaveščanje javnosti</a:t>
            </a:r>
          </a:p>
          <a:p>
            <a:pPr algn="ctr"/>
            <a:endParaRPr lang="sl-SI" sz="6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sl-SI" sz="6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sl-SI" sz="6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sl-SI" sz="6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sl-SI" sz="6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sl-SI" sz="6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sl-SI" sz="600" b="1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23" name="TextBox 93">
            <a:extLst>
              <a:ext uri="{FF2B5EF4-FFF2-40B4-BE49-F238E27FC236}">
                <a16:creationId xmlns:a16="http://schemas.microsoft.com/office/drawing/2014/main" id="{7106CA10-BD2A-4AD0-8B31-AD095A5D63D0}"/>
              </a:ext>
            </a:extLst>
          </p:cNvPr>
          <p:cNvSpPr txBox="1"/>
          <p:nvPr/>
        </p:nvSpPr>
        <p:spPr>
          <a:xfrm>
            <a:off x="5597115" y="1960341"/>
            <a:ext cx="917151" cy="32624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l-SI" sz="700" b="1" dirty="0" smtClean="0">
                <a:solidFill>
                  <a:schemeClr val="accent4"/>
                </a:solidFill>
              </a:rPr>
              <a:t>Sodelovanje pri  vzpostavljanju </a:t>
            </a:r>
            <a:endParaRPr lang="sl-SI" sz="700" b="1" dirty="0">
              <a:solidFill>
                <a:schemeClr val="accent4"/>
              </a:solidFill>
            </a:endParaRPr>
          </a:p>
          <a:p>
            <a:pPr algn="ctr"/>
            <a:r>
              <a:rPr lang="sl-SI" sz="700" b="1" dirty="0">
                <a:solidFill>
                  <a:schemeClr val="accent4"/>
                </a:solidFill>
              </a:rPr>
              <a:t>novih oblik mobilnosti v turističnih destinacijah </a:t>
            </a:r>
            <a:endParaRPr lang="sl-SI" sz="700" b="1" dirty="0" smtClean="0">
              <a:solidFill>
                <a:schemeClr val="accent4"/>
              </a:solidFill>
            </a:endParaRPr>
          </a:p>
          <a:p>
            <a:pPr algn="ctr"/>
            <a:endParaRPr lang="sl-SI" sz="700" b="1" dirty="0">
              <a:solidFill>
                <a:schemeClr val="accent4"/>
              </a:solidFill>
            </a:endParaRPr>
          </a:p>
          <a:p>
            <a:pPr algn="ctr"/>
            <a:r>
              <a:rPr lang="sl-SI" sz="700" b="1" dirty="0" smtClean="0">
                <a:solidFill>
                  <a:schemeClr val="accent4"/>
                </a:solidFill>
              </a:rPr>
              <a:t>Sodelovanje pri pilotnem uvajanju </a:t>
            </a:r>
            <a:endParaRPr lang="sl-SI" sz="700" b="1" dirty="0">
              <a:solidFill>
                <a:schemeClr val="accent4"/>
              </a:solidFill>
            </a:endParaRPr>
          </a:p>
          <a:p>
            <a:pPr algn="ctr"/>
            <a:r>
              <a:rPr lang="sl-SI" sz="700" b="1" dirty="0">
                <a:solidFill>
                  <a:schemeClr val="accent4"/>
                </a:solidFill>
              </a:rPr>
              <a:t>turističnih destinacij brez </a:t>
            </a:r>
            <a:r>
              <a:rPr lang="sl-SI" sz="700" b="1" dirty="0" smtClean="0">
                <a:solidFill>
                  <a:schemeClr val="accent4"/>
                </a:solidFill>
              </a:rPr>
              <a:t>avtomobilov ter pri </a:t>
            </a:r>
          </a:p>
          <a:p>
            <a:pPr algn="ctr"/>
            <a:r>
              <a:rPr lang="sl-SI" sz="700" b="1" dirty="0" smtClean="0">
                <a:solidFill>
                  <a:schemeClr val="accent4"/>
                </a:solidFill>
              </a:rPr>
              <a:t>spodbujanju </a:t>
            </a:r>
            <a:r>
              <a:rPr lang="sl-SI" sz="700" b="1" dirty="0">
                <a:solidFill>
                  <a:schemeClr val="accent4"/>
                </a:solidFill>
              </a:rPr>
              <a:t>vzpostavljanja hitrih povezav JPP med letališči / urbanimi središči in turističnimi centri ter med glavnimi turističnimi točkami / destinacijami </a:t>
            </a:r>
          </a:p>
          <a:p>
            <a:pPr algn="ctr"/>
            <a:r>
              <a:rPr lang="sl-SI" sz="800" b="1" dirty="0" smtClean="0">
                <a:solidFill>
                  <a:schemeClr val="accent4"/>
                </a:solidFill>
              </a:rPr>
              <a:t> </a:t>
            </a:r>
            <a:endParaRPr lang="sl-SI" sz="800" b="1" dirty="0">
              <a:solidFill>
                <a:schemeClr val="accent4"/>
              </a:solidFill>
            </a:endParaRPr>
          </a:p>
          <a:p>
            <a:pPr algn="ctr"/>
            <a:endParaRPr lang="sl-SI" sz="800" b="1" dirty="0" smtClean="0">
              <a:solidFill>
                <a:schemeClr val="accent4"/>
              </a:solidFill>
            </a:endParaRPr>
          </a:p>
          <a:p>
            <a:pPr algn="ctr"/>
            <a:endParaRPr lang="sl-SI" sz="800" b="1" dirty="0">
              <a:solidFill>
                <a:schemeClr val="accent4"/>
              </a:solidFill>
            </a:endParaRPr>
          </a:p>
        </p:txBody>
      </p:sp>
      <p:sp>
        <p:nvSpPr>
          <p:cNvPr id="124" name="TextBox 93">
            <a:extLst>
              <a:ext uri="{FF2B5EF4-FFF2-40B4-BE49-F238E27FC236}">
                <a16:creationId xmlns:a16="http://schemas.microsoft.com/office/drawing/2014/main" id="{7106CA10-BD2A-4AD0-8B31-AD095A5D63D0}"/>
              </a:ext>
            </a:extLst>
          </p:cNvPr>
          <p:cNvSpPr txBox="1"/>
          <p:nvPr/>
        </p:nvSpPr>
        <p:spPr>
          <a:xfrm>
            <a:off x="6850800" y="2315119"/>
            <a:ext cx="91715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800" b="1" dirty="0" smtClean="0">
                <a:solidFill>
                  <a:schemeClr val="accent1">
                    <a:lumMod val="50000"/>
                  </a:schemeClr>
                </a:solidFill>
              </a:rPr>
              <a:t>Sodelovanje pri razvoju </a:t>
            </a:r>
            <a:r>
              <a:rPr lang="pl-PL" sz="800" b="1" dirty="0">
                <a:solidFill>
                  <a:schemeClr val="accent1">
                    <a:lumMod val="50000"/>
                  </a:schemeClr>
                </a:solidFill>
              </a:rPr>
              <a:t>turizma na destinacijski in regionalni </a:t>
            </a:r>
            <a:r>
              <a:rPr lang="pl-PL" sz="800" b="1" dirty="0" smtClean="0">
                <a:solidFill>
                  <a:schemeClr val="accent1">
                    <a:lumMod val="50000"/>
                  </a:schemeClr>
                </a:solidFill>
              </a:rPr>
              <a:t>ravni (povezava z vodilnimi,  perspektivnimi in regijskimi turističnimi destinacijami pri kreiranju turističnih produktov)</a:t>
            </a:r>
            <a:endParaRPr lang="pl-PL" sz="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26" name="TextBox 93">
            <a:extLst>
              <a:ext uri="{FF2B5EF4-FFF2-40B4-BE49-F238E27FC236}">
                <a16:creationId xmlns:a16="http://schemas.microsoft.com/office/drawing/2014/main" id="{7106CA10-BD2A-4AD0-8B31-AD095A5D63D0}"/>
              </a:ext>
            </a:extLst>
          </p:cNvPr>
          <p:cNvSpPr txBox="1"/>
          <p:nvPr/>
        </p:nvSpPr>
        <p:spPr>
          <a:xfrm>
            <a:off x="7990959" y="2262051"/>
            <a:ext cx="917151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pl-PL" sz="800" b="1" dirty="0" smtClean="0">
              <a:solidFill>
                <a:schemeClr val="accent4"/>
              </a:solidFill>
            </a:endParaRPr>
          </a:p>
          <a:p>
            <a:pPr algn="ctr"/>
            <a:r>
              <a:rPr lang="pl-PL" sz="800" b="1" dirty="0" smtClean="0">
                <a:solidFill>
                  <a:srgbClr val="0070C0"/>
                </a:solidFill>
              </a:rPr>
              <a:t>Sodelovanje pri razvoju turističnih produktov na lokalni in regionalni ravni </a:t>
            </a:r>
          </a:p>
          <a:p>
            <a:pPr algn="ctr"/>
            <a:endParaRPr lang="pl-PL" sz="800" b="1" dirty="0">
              <a:solidFill>
                <a:srgbClr val="0070C0"/>
              </a:solidFill>
            </a:endParaRPr>
          </a:p>
          <a:p>
            <a:pPr algn="ctr"/>
            <a:r>
              <a:rPr lang="pl-PL" sz="800" b="1" dirty="0" smtClean="0">
                <a:solidFill>
                  <a:srgbClr val="0070C0"/>
                </a:solidFill>
              </a:rPr>
              <a:t>Revija Lipov list</a:t>
            </a:r>
          </a:p>
          <a:p>
            <a:pPr algn="ctr"/>
            <a:endParaRPr lang="pl-PL" sz="800" b="1" dirty="0">
              <a:solidFill>
                <a:srgbClr val="0070C0"/>
              </a:solidFill>
            </a:endParaRPr>
          </a:p>
          <a:p>
            <a:pPr algn="ctr"/>
            <a:r>
              <a:rPr lang="pl-PL" sz="800" b="1" dirty="0" smtClean="0">
                <a:solidFill>
                  <a:srgbClr val="0070C0"/>
                </a:solidFill>
              </a:rPr>
              <a:t>Sodelovanje na sejmih in prireditvah</a:t>
            </a:r>
          </a:p>
          <a:p>
            <a:pPr algn="ctr"/>
            <a:endParaRPr lang="pl-PL" sz="800" b="1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9768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1BF0C588-B6F6-444A-AD1F-6BB7F4B746D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96" b="23096"/>
          <a:stretch>
            <a:fillRect/>
          </a:stretch>
        </p:blipFill>
        <p:spPr>
          <a:xfrm>
            <a:off x="0" y="0"/>
            <a:ext cx="9144000" cy="3259138"/>
          </a:xfrm>
        </p:spPr>
      </p:pic>
      <p:sp>
        <p:nvSpPr>
          <p:cNvPr id="8" name="Title">
            <a:extLst>
              <a:ext uri="{FF2B5EF4-FFF2-40B4-BE49-F238E27FC236}">
                <a16:creationId xmlns:a16="http://schemas.microsoft.com/office/drawing/2014/main" id="{0029FA4D-EA7E-4E18-9E1F-8530C49CA7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3786068"/>
            <a:ext cx="7886700" cy="755973"/>
          </a:xfrm>
        </p:spPr>
        <p:txBody>
          <a:bodyPr/>
          <a:lstStyle/>
          <a:p>
            <a:r>
              <a:rPr lang="sl-SI" noProof="0" dirty="0" smtClean="0"/>
              <a:t>hvala </a:t>
            </a:r>
            <a:r>
              <a:rPr lang="sl-SI" noProof="0" dirty="0"/>
              <a:t>za </a:t>
            </a:r>
            <a:r>
              <a:rPr lang="sl-SI" noProof="0" dirty="0" smtClean="0"/>
              <a:t>pozornost !</a:t>
            </a:r>
            <a:endParaRPr lang="sl-SI" noProof="0" dirty="0"/>
          </a:p>
        </p:txBody>
      </p:sp>
      <p:pic>
        <p:nvPicPr>
          <p:cNvPr id="7" name="Logo">
            <a:extLst>
              <a:ext uri="{FF2B5EF4-FFF2-40B4-BE49-F238E27FC236}">
                <a16:creationId xmlns:a16="http://schemas.microsoft.com/office/drawing/2014/main" id="{1E41A16A-284F-4C03-ABB6-27FC915AD3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51" y="303212"/>
            <a:ext cx="809704" cy="404852"/>
          </a:xfrm>
          <a:prstGeom prst="rect">
            <a:avLst/>
          </a:prstGeom>
        </p:spPr>
      </p:pic>
      <p:grpSp>
        <p:nvGrpSpPr>
          <p:cNvPr id="6" name="Skupina 5"/>
          <p:cNvGrpSpPr>
            <a:grpSpLocks noChangeAspect="1"/>
          </p:cNvGrpSpPr>
          <p:nvPr/>
        </p:nvGrpSpPr>
        <p:grpSpPr>
          <a:xfrm>
            <a:off x="7490316" y="127336"/>
            <a:ext cx="1569297" cy="351751"/>
            <a:chOff x="0" y="0"/>
            <a:chExt cx="5025118" cy="1189861"/>
          </a:xfrm>
        </p:grpSpPr>
        <p:pic>
          <p:nvPicPr>
            <p:cNvPr id="9" name="Slika 8" descr="Državni simboli | GOV.SI"/>
            <p:cNvPicPr>
              <a:picLocks noChangeAspect="1" noChangeArrowheads="1"/>
            </p:cNvPicPr>
            <p:nvPr/>
          </p:nvPicPr>
          <p:blipFill>
            <a:blip r:embed="rId4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43639"/>
              <a:ext cx="560613" cy="7095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Slika 9" descr="TROIA - asset management project specialists"/>
            <p:cNvPicPr>
              <a:picLocks noChangeAspect="1" noChangeArrowheads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99"/>
            <a:stretch/>
          </p:blipFill>
          <p:spPr bwMode="auto">
            <a:xfrm>
              <a:off x="789214" y="0"/>
              <a:ext cx="4235904" cy="11898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56797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Group 65">
            <a:extLst>
              <a:ext uri="{FF2B5EF4-FFF2-40B4-BE49-F238E27FC236}">
                <a16:creationId xmlns:a16="http://schemas.microsoft.com/office/drawing/2014/main" id="{FC9959DA-1D85-2D42-B244-BAF3CAC09801}"/>
              </a:ext>
            </a:extLst>
          </p:cNvPr>
          <p:cNvGrpSpPr/>
          <p:nvPr/>
        </p:nvGrpSpPr>
        <p:grpSpPr>
          <a:xfrm>
            <a:off x="3150012" y="1013018"/>
            <a:ext cx="3037794" cy="3864938"/>
            <a:chOff x="8396856" y="2701380"/>
            <a:chExt cx="8100783" cy="10306501"/>
          </a:xfrm>
        </p:grpSpPr>
        <p:sp>
          <p:nvSpPr>
            <p:cNvPr id="3" name="Freeform 33">
              <a:extLst>
                <a:ext uri="{FF2B5EF4-FFF2-40B4-BE49-F238E27FC236}">
                  <a16:creationId xmlns:a16="http://schemas.microsoft.com/office/drawing/2014/main" id="{ED97AB80-5D06-CC44-9D18-3AE856FBDD51}"/>
                </a:ext>
              </a:extLst>
            </p:cNvPr>
            <p:cNvSpPr>
              <a:spLocks/>
            </p:cNvSpPr>
            <p:nvPr/>
          </p:nvSpPr>
          <p:spPr bwMode="auto">
            <a:xfrm rot="10098241" flipH="1">
              <a:off x="8396856" y="7079935"/>
              <a:ext cx="442731" cy="3075821"/>
            </a:xfrm>
            <a:custGeom>
              <a:avLst/>
              <a:gdLst>
                <a:gd name="T0" fmla="*/ 0 w 67"/>
                <a:gd name="T1" fmla="*/ 126 h 475"/>
                <a:gd name="T2" fmla="*/ 67 w 67"/>
                <a:gd name="T3" fmla="*/ 475 h 475"/>
                <a:gd name="T4" fmla="*/ 50 w 67"/>
                <a:gd name="T5" fmla="*/ 0 h 475"/>
                <a:gd name="T6" fmla="*/ 0 w 67"/>
                <a:gd name="T7" fmla="*/ 126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75">
                  <a:moveTo>
                    <a:pt x="0" y="126"/>
                  </a:moveTo>
                  <a:lnTo>
                    <a:pt x="67" y="475"/>
                  </a:lnTo>
                  <a:lnTo>
                    <a:pt x="50" y="0"/>
                  </a:lnTo>
                  <a:lnTo>
                    <a:pt x="0" y="126"/>
                  </a:lnTo>
                  <a:close/>
                </a:path>
              </a:pathLst>
            </a:custGeom>
            <a:solidFill>
              <a:srgbClr val="E1F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defTabSz="685663"/>
              <a:endParaRPr lang="id-ID" sz="1800" dirty="0">
                <a:solidFill>
                  <a:srgbClr val="272727"/>
                </a:solidFill>
                <a:latin typeface="Open Sans Light" panose="020B0306030504020204" pitchFamily="34" charset="0"/>
              </a:endParaRPr>
            </a:p>
          </p:txBody>
        </p:sp>
        <p:sp>
          <p:nvSpPr>
            <p:cNvPr id="4" name="Freeform 34">
              <a:extLst>
                <a:ext uri="{FF2B5EF4-FFF2-40B4-BE49-F238E27FC236}">
                  <a16:creationId xmlns:a16="http://schemas.microsoft.com/office/drawing/2014/main" id="{C2027CAD-A340-624B-B926-27A85B828265}"/>
                </a:ext>
              </a:extLst>
            </p:cNvPr>
            <p:cNvSpPr>
              <a:spLocks/>
            </p:cNvSpPr>
            <p:nvPr/>
          </p:nvSpPr>
          <p:spPr bwMode="auto">
            <a:xfrm rot="10098241" flipH="1">
              <a:off x="9334407" y="9562960"/>
              <a:ext cx="4962530" cy="3444921"/>
            </a:xfrm>
            <a:custGeom>
              <a:avLst/>
              <a:gdLst>
                <a:gd name="T0" fmla="*/ 571 w 751"/>
                <a:gd name="T1" fmla="*/ 292 h 532"/>
                <a:gd name="T2" fmla="*/ 571 w 751"/>
                <a:gd name="T3" fmla="*/ 292 h 532"/>
                <a:gd name="T4" fmla="*/ 433 w 751"/>
                <a:gd name="T5" fmla="*/ 0 h 532"/>
                <a:gd name="T6" fmla="*/ 433 w 751"/>
                <a:gd name="T7" fmla="*/ 0 h 532"/>
                <a:gd name="T8" fmla="*/ 0 w 751"/>
                <a:gd name="T9" fmla="*/ 532 h 532"/>
                <a:gd name="T10" fmla="*/ 751 w 751"/>
                <a:gd name="T11" fmla="*/ 520 h 532"/>
                <a:gd name="T12" fmla="*/ 694 w 751"/>
                <a:gd name="T13" fmla="*/ 523 h 532"/>
                <a:gd name="T14" fmla="*/ 689 w 751"/>
                <a:gd name="T15" fmla="*/ 523 h 532"/>
                <a:gd name="T16" fmla="*/ 571 w 751"/>
                <a:gd name="T17" fmla="*/ 292 h 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51" h="532">
                  <a:moveTo>
                    <a:pt x="571" y="292"/>
                  </a:moveTo>
                  <a:lnTo>
                    <a:pt x="571" y="292"/>
                  </a:lnTo>
                  <a:lnTo>
                    <a:pt x="433" y="0"/>
                  </a:lnTo>
                  <a:lnTo>
                    <a:pt x="433" y="0"/>
                  </a:lnTo>
                  <a:lnTo>
                    <a:pt x="0" y="532"/>
                  </a:lnTo>
                  <a:lnTo>
                    <a:pt x="751" y="520"/>
                  </a:lnTo>
                  <a:lnTo>
                    <a:pt x="694" y="523"/>
                  </a:lnTo>
                  <a:lnTo>
                    <a:pt x="689" y="523"/>
                  </a:lnTo>
                  <a:lnTo>
                    <a:pt x="571" y="292"/>
                  </a:lnTo>
                  <a:close/>
                </a:path>
              </a:pathLst>
            </a:custGeom>
            <a:solidFill>
              <a:srgbClr val="E1F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defTabSz="685663"/>
              <a:endParaRPr lang="id-ID" sz="1800" dirty="0">
                <a:solidFill>
                  <a:srgbClr val="272727"/>
                </a:solidFill>
                <a:latin typeface="Open Sans Light" panose="020B0306030504020204" pitchFamily="34" charset="0"/>
              </a:endParaRPr>
            </a:p>
          </p:txBody>
        </p:sp>
        <p:sp>
          <p:nvSpPr>
            <p:cNvPr id="5" name="Freeform 35">
              <a:extLst>
                <a:ext uri="{FF2B5EF4-FFF2-40B4-BE49-F238E27FC236}">
                  <a16:creationId xmlns:a16="http://schemas.microsoft.com/office/drawing/2014/main" id="{B75A7926-1F1C-5544-BE50-C5AA3591E6B6}"/>
                </a:ext>
              </a:extLst>
            </p:cNvPr>
            <p:cNvSpPr>
              <a:spLocks/>
            </p:cNvSpPr>
            <p:nvPr/>
          </p:nvSpPr>
          <p:spPr bwMode="auto">
            <a:xfrm rot="10098241" flipH="1">
              <a:off x="14065934" y="8906992"/>
              <a:ext cx="2431705" cy="1767787"/>
            </a:xfrm>
            <a:custGeom>
              <a:avLst/>
              <a:gdLst>
                <a:gd name="T0" fmla="*/ 368 w 368"/>
                <a:gd name="T1" fmla="*/ 268 h 273"/>
                <a:gd name="T2" fmla="*/ 147 w 368"/>
                <a:gd name="T3" fmla="*/ 0 h 273"/>
                <a:gd name="T4" fmla="*/ 0 w 368"/>
                <a:gd name="T5" fmla="*/ 273 h 273"/>
                <a:gd name="T6" fmla="*/ 368 w 368"/>
                <a:gd name="T7" fmla="*/ 268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8" h="273">
                  <a:moveTo>
                    <a:pt x="368" y="268"/>
                  </a:moveTo>
                  <a:lnTo>
                    <a:pt x="147" y="0"/>
                  </a:lnTo>
                  <a:lnTo>
                    <a:pt x="0" y="273"/>
                  </a:lnTo>
                  <a:lnTo>
                    <a:pt x="368" y="268"/>
                  </a:lnTo>
                  <a:close/>
                </a:path>
              </a:pathLst>
            </a:custGeom>
            <a:solidFill>
              <a:srgbClr val="E1F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defTabSz="685663"/>
              <a:endParaRPr lang="id-ID" sz="1800" dirty="0">
                <a:solidFill>
                  <a:srgbClr val="272727"/>
                </a:solidFill>
                <a:latin typeface="Open Sans Light" panose="020B0306030504020204" pitchFamily="34" charset="0"/>
              </a:endParaRPr>
            </a:p>
          </p:txBody>
        </p:sp>
        <p:sp>
          <p:nvSpPr>
            <p:cNvPr id="6" name="Freeform 36">
              <a:extLst>
                <a:ext uri="{FF2B5EF4-FFF2-40B4-BE49-F238E27FC236}">
                  <a16:creationId xmlns:a16="http://schemas.microsoft.com/office/drawing/2014/main" id="{10A7AC23-7A70-ED4B-91E9-CCF7D4C917D0}"/>
                </a:ext>
              </a:extLst>
            </p:cNvPr>
            <p:cNvSpPr>
              <a:spLocks/>
            </p:cNvSpPr>
            <p:nvPr/>
          </p:nvSpPr>
          <p:spPr bwMode="auto">
            <a:xfrm rot="10098241" flipH="1">
              <a:off x="8654284" y="6870156"/>
              <a:ext cx="1790741" cy="1476395"/>
            </a:xfrm>
            <a:custGeom>
              <a:avLst/>
              <a:gdLst>
                <a:gd name="T0" fmla="*/ 0 w 271"/>
                <a:gd name="T1" fmla="*/ 228 h 228"/>
                <a:gd name="T2" fmla="*/ 271 w 271"/>
                <a:gd name="T3" fmla="*/ 0 h 228"/>
                <a:gd name="T4" fmla="*/ 171 w 271"/>
                <a:gd name="T5" fmla="*/ 204 h 228"/>
                <a:gd name="T6" fmla="*/ 0 w 271"/>
                <a:gd name="T7" fmla="*/ 22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1" h="228">
                  <a:moveTo>
                    <a:pt x="0" y="228"/>
                  </a:moveTo>
                  <a:lnTo>
                    <a:pt x="271" y="0"/>
                  </a:lnTo>
                  <a:lnTo>
                    <a:pt x="171" y="204"/>
                  </a:lnTo>
                  <a:lnTo>
                    <a:pt x="0" y="228"/>
                  </a:lnTo>
                  <a:close/>
                </a:path>
              </a:pathLst>
            </a:custGeom>
            <a:solidFill>
              <a:srgbClr val="2191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defTabSz="685663"/>
              <a:endParaRPr lang="id-ID" sz="1800" dirty="0">
                <a:solidFill>
                  <a:srgbClr val="272727"/>
                </a:solidFill>
                <a:latin typeface="Open Sans Light" panose="020B0306030504020204" pitchFamily="34" charset="0"/>
              </a:endParaRPr>
            </a:p>
          </p:txBody>
        </p:sp>
        <p:sp>
          <p:nvSpPr>
            <p:cNvPr id="7" name="Freeform 37">
              <a:extLst>
                <a:ext uri="{FF2B5EF4-FFF2-40B4-BE49-F238E27FC236}">
                  <a16:creationId xmlns:a16="http://schemas.microsoft.com/office/drawing/2014/main" id="{BAF62112-C3A6-2441-A1B0-24BCB736337C}"/>
                </a:ext>
              </a:extLst>
            </p:cNvPr>
            <p:cNvSpPr>
              <a:spLocks/>
            </p:cNvSpPr>
            <p:nvPr/>
          </p:nvSpPr>
          <p:spPr bwMode="auto">
            <a:xfrm rot="10098241" flipH="1">
              <a:off x="8654284" y="6870156"/>
              <a:ext cx="1790741" cy="1476395"/>
            </a:xfrm>
            <a:custGeom>
              <a:avLst/>
              <a:gdLst>
                <a:gd name="T0" fmla="*/ 0 w 271"/>
                <a:gd name="T1" fmla="*/ 228 h 228"/>
                <a:gd name="T2" fmla="*/ 271 w 271"/>
                <a:gd name="T3" fmla="*/ 0 h 228"/>
                <a:gd name="T4" fmla="*/ 171 w 271"/>
                <a:gd name="T5" fmla="*/ 204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1" h="228">
                  <a:moveTo>
                    <a:pt x="0" y="228"/>
                  </a:moveTo>
                  <a:lnTo>
                    <a:pt x="271" y="0"/>
                  </a:lnTo>
                  <a:lnTo>
                    <a:pt x="171" y="20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defTabSz="685663"/>
              <a:endParaRPr lang="id-ID" sz="1800" dirty="0">
                <a:solidFill>
                  <a:srgbClr val="272727"/>
                </a:solidFill>
                <a:latin typeface="Open Sans Light" panose="020B0306030504020204" pitchFamily="34" charset="0"/>
              </a:endParaRPr>
            </a:p>
          </p:txBody>
        </p:sp>
        <p:sp>
          <p:nvSpPr>
            <p:cNvPr id="8" name="Freeform 38">
              <a:extLst>
                <a:ext uri="{FF2B5EF4-FFF2-40B4-BE49-F238E27FC236}">
                  <a16:creationId xmlns:a16="http://schemas.microsoft.com/office/drawing/2014/main" id="{1643BFF3-40BE-B940-B904-57F63465A24D}"/>
                </a:ext>
              </a:extLst>
            </p:cNvPr>
            <p:cNvSpPr>
              <a:spLocks/>
            </p:cNvSpPr>
            <p:nvPr/>
          </p:nvSpPr>
          <p:spPr bwMode="auto">
            <a:xfrm rot="10098241" flipH="1">
              <a:off x="12326395" y="10839714"/>
              <a:ext cx="1817173" cy="1890821"/>
            </a:xfrm>
            <a:custGeom>
              <a:avLst/>
              <a:gdLst>
                <a:gd name="T0" fmla="*/ 0 w 275"/>
                <a:gd name="T1" fmla="*/ 0 h 292"/>
                <a:gd name="T2" fmla="*/ 140 w 275"/>
                <a:gd name="T3" fmla="*/ 292 h 292"/>
                <a:gd name="T4" fmla="*/ 275 w 275"/>
                <a:gd name="T5" fmla="*/ 98 h 292"/>
                <a:gd name="T6" fmla="*/ 0 w 275"/>
                <a:gd name="T7" fmla="*/ 0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5" h="292">
                  <a:moveTo>
                    <a:pt x="0" y="0"/>
                  </a:moveTo>
                  <a:lnTo>
                    <a:pt x="140" y="292"/>
                  </a:lnTo>
                  <a:lnTo>
                    <a:pt x="275" y="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9E7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defTabSz="685663"/>
              <a:endParaRPr lang="id-ID" sz="1800" dirty="0">
                <a:solidFill>
                  <a:srgbClr val="272727"/>
                </a:solidFill>
                <a:latin typeface="Open Sans Light" panose="020B0306030504020204" pitchFamily="34" charset="0"/>
              </a:endParaRPr>
            </a:p>
          </p:txBody>
        </p:sp>
        <p:sp>
          <p:nvSpPr>
            <p:cNvPr id="9" name="Freeform 39">
              <a:extLst>
                <a:ext uri="{FF2B5EF4-FFF2-40B4-BE49-F238E27FC236}">
                  <a16:creationId xmlns:a16="http://schemas.microsoft.com/office/drawing/2014/main" id="{3A65C999-2B99-D140-91C5-4538C4BEEB6E}"/>
                </a:ext>
              </a:extLst>
            </p:cNvPr>
            <p:cNvSpPr>
              <a:spLocks/>
            </p:cNvSpPr>
            <p:nvPr/>
          </p:nvSpPr>
          <p:spPr bwMode="auto">
            <a:xfrm rot="10098241" flipH="1">
              <a:off x="11811784" y="9383561"/>
              <a:ext cx="1863426" cy="1521721"/>
            </a:xfrm>
            <a:custGeom>
              <a:avLst/>
              <a:gdLst>
                <a:gd name="T0" fmla="*/ 164 w 282"/>
                <a:gd name="T1" fmla="*/ 0 h 235"/>
                <a:gd name="T2" fmla="*/ 152 w 282"/>
                <a:gd name="T3" fmla="*/ 17 h 235"/>
                <a:gd name="T4" fmla="*/ 0 w 282"/>
                <a:gd name="T5" fmla="*/ 235 h 235"/>
                <a:gd name="T6" fmla="*/ 282 w 282"/>
                <a:gd name="T7" fmla="*/ 231 h 235"/>
                <a:gd name="T8" fmla="*/ 164 w 282"/>
                <a:gd name="T9" fmla="*/ 0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2" h="235">
                  <a:moveTo>
                    <a:pt x="164" y="0"/>
                  </a:moveTo>
                  <a:lnTo>
                    <a:pt x="152" y="17"/>
                  </a:lnTo>
                  <a:lnTo>
                    <a:pt x="0" y="235"/>
                  </a:lnTo>
                  <a:lnTo>
                    <a:pt x="282" y="231"/>
                  </a:lnTo>
                  <a:lnTo>
                    <a:pt x="164" y="0"/>
                  </a:lnTo>
                  <a:close/>
                </a:path>
              </a:pathLst>
            </a:custGeom>
            <a:solidFill>
              <a:srgbClr val="A9E7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defTabSz="685663"/>
              <a:endParaRPr lang="id-ID" sz="1800" dirty="0">
                <a:solidFill>
                  <a:srgbClr val="272727"/>
                </a:solidFill>
                <a:latin typeface="Open Sans Light" panose="020B0306030504020204" pitchFamily="34" charset="0"/>
              </a:endParaRPr>
            </a:p>
          </p:txBody>
        </p:sp>
        <p:sp>
          <p:nvSpPr>
            <p:cNvPr id="10" name="Freeform 40">
              <a:extLst>
                <a:ext uri="{FF2B5EF4-FFF2-40B4-BE49-F238E27FC236}">
                  <a16:creationId xmlns:a16="http://schemas.microsoft.com/office/drawing/2014/main" id="{F7048CD8-9D22-AA4E-B82F-67088824ED77}"/>
                </a:ext>
              </a:extLst>
            </p:cNvPr>
            <p:cNvSpPr>
              <a:spLocks/>
            </p:cNvSpPr>
            <p:nvPr/>
          </p:nvSpPr>
          <p:spPr bwMode="auto">
            <a:xfrm rot="10098241" flipH="1">
              <a:off x="13706383" y="9073962"/>
              <a:ext cx="1348010" cy="1787215"/>
            </a:xfrm>
            <a:custGeom>
              <a:avLst/>
              <a:gdLst>
                <a:gd name="T0" fmla="*/ 0 w 204"/>
                <a:gd name="T1" fmla="*/ 276 h 276"/>
                <a:gd name="T2" fmla="*/ 57 w 204"/>
                <a:gd name="T3" fmla="*/ 273 h 276"/>
                <a:gd name="T4" fmla="*/ 204 w 204"/>
                <a:gd name="T5" fmla="*/ 0 h 276"/>
                <a:gd name="T6" fmla="*/ 138 w 204"/>
                <a:gd name="T7" fmla="*/ 55 h 276"/>
                <a:gd name="T8" fmla="*/ 0 w 204"/>
                <a:gd name="T9" fmla="*/ 276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4" h="276">
                  <a:moveTo>
                    <a:pt x="0" y="276"/>
                  </a:moveTo>
                  <a:lnTo>
                    <a:pt x="57" y="273"/>
                  </a:lnTo>
                  <a:lnTo>
                    <a:pt x="204" y="0"/>
                  </a:lnTo>
                  <a:lnTo>
                    <a:pt x="138" y="55"/>
                  </a:lnTo>
                  <a:lnTo>
                    <a:pt x="0" y="276"/>
                  </a:lnTo>
                  <a:close/>
                </a:path>
              </a:pathLst>
            </a:custGeom>
            <a:solidFill>
              <a:srgbClr val="A9E7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defTabSz="685663"/>
              <a:endParaRPr lang="id-ID" sz="1800" dirty="0">
                <a:solidFill>
                  <a:srgbClr val="272727"/>
                </a:solidFill>
                <a:latin typeface="Open Sans Light" panose="020B0306030504020204" pitchFamily="34" charset="0"/>
              </a:endParaRPr>
            </a:p>
          </p:txBody>
        </p:sp>
        <p:sp>
          <p:nvSpPr>
            <p:cNvPr id="11" name="Freeform 41">
              <a:extLst>
                <a:ext uri="{FF2B5EF4-FFF2-40B4-BE49-F238E27FC236}">
                  <a16:creationId xmlns:a16="http://schemas.microsoft.com/office/drawing/2014/main" id="{EF89EFBE-6CB1-2940-A54F-6C0EB91C52C1}"/>
                </a:ext>
              </a:extLst>
            </p:cNvPr>
            <p:cNvSpPr>
              <a:spLocks/>
            </p:cNvSpPr>
            <p:nvPr/>
          </p:nvSpPr>
          <p:spPr bwMode="auto">
            <a:xfrm rot="10098241" flipH="1">
              <a:off x="13004375" y="9190532"/>
              <a:ext cx="1724662" cy="2752050"/>
            </a:xfrm>
            <a:custGeom>
              <a:avLst/>
              <a:gdLst>
                <a:gd name="T0" fmla="*/ 261 w 261"/>
                <a:gd name="T1" fmla="*/ 204 h 425"/>
                <a:gd name="T2" fmla="*/ 137 w 261"/>
                <a:gd name="T3" fmla="*/ 0 h 425"/>
                <a:gd name="T4" fmla="*/ 0 w 261"/>
                <a:gd name="T5" fmla="*/ 194 h 425"/>
                <a:gd name="T6" fmla="*/ 118 w 261"/>
                <a:gd name="T7" fmla="*/ 425 h 425"/>
                <a:gd name="T8" fmla="*/ 123 w 261"/>
                <a:gd name="T9" fmla="*/ 425 h 425"/>
                <a:gd name="T10" fmla="*/ 261 w 261"/>
                <a:gd name="T11" fmla="*/ 204 h 4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1" h="425">
                  <a:moveTo>
                    <a:pt x="261" y="204"/>
                  </a:moveTo>
                  <a:lnTo>
                    <a:pt x="137" y="0"/>
                  </a:lnTo>
                  <a:lnTo>
                    <a:pt x="0" y="194"/>
                  </a:lnTo>
                  <a:lnTo>
                    <a:pt x="118" y="425"/>
                  </a:lnTo>
                  <a:lnTo>
                    <a:pt x="123" y="425"/>
                  </a:lnTo>
                  <a:lnTo>
                    <a:pt x="261" y="204"/>
                  </a:lnTo>
                  <a:close/>
                </a:path>
              </a:pathLst>
            </a:custGeom>
            <a:solidFill>
              <a:srgbClr val="78D2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defTabSz="685663"/>
              <a:endParaRPr lang="id-ID" sz="1800" dirty="0">
                <a:solidFill>
                  <a:srgbClr val="272727"/>
                </a:solidFill>
                <a:latin typeface="Open Sans Light" panose="020B0306030504020204" pitchFamily="34" charset="0"/>
              </a:endParaRPr>
            </a:p>
          </p:txBody>
        </p:sp>
        <p:sp>
          <p:nvSpPr>
            <p:cNvPr id="12" name="Freeform 42">
              <a:extLst>
                <a:ext uri="{FF2B5EF4-FFF2-40B4-BE49-F238E27FC236}">
                  <a16:creationId xmlns:a16="http://schemas.microsoft.com/office/drawing/2014/main" id="{439BF4C6-E87E-9644-A785-2D10B24A78E4}"/>
                </a:ext>
              </a:extLst>
            </p:cNvPr>
            <p:cNvSpPr>
              <a:spLocks/>
            </p:cNvSpPr>
            <p:nvPr/>
          </p:nvSpPr>
          <p:spPr bwMode="auto">
            <a:xfrm rot="10098241" flipH="1">
              <a:off x="11497759" y="7555343"/>
              <a:ext cx="1982368" cy="1871393"/>
            </a:xfrm>
            <a:custGeom>
              <a:avLst/>
              <a:gdLst>
                <a:gd name="T0" fmla="*/ 300 w 300"/>
                <a:gd name="T1" fmla="*/ 289 h 289"/>
                <a:gd name="T2" fmla="*/ 283 w 300"/>
                <a:gd name="T3" fmla="*/ 0 h 289"/>
                <a:gd name="T4" fmla="*/ 0 w 300"/>
                <a:gd name="T5" fmla="*/ 4 h 289"/>
                <a:gd name="T6" fmla="*/ 300 w 300"/>
                <a:gd name="T7" fmla="*/ 289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0" h="289">
                  <a:moveTo>
                    <a:pt x="300" y="289"/>
                  </a:moveTo>
                  <a:lnTo>
                    <a:pt x="283" y="0"/>
                  </a:lnTo>
                  <a:lnTo>
                    <a:pt x="0" y="4"/>
                  </a:lnTo>
                  <a:lnTo>
                    <a:pt x="300" y="289"/>
                  </a:lnTo>
                  <a:close/>
                </a:path>
              </a:pathLst>
            </a:custGeom>
            <a:solidFill>
              <a:srgbClr val="E1F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defTabSz="685663"/>
              <a:endParaRPr lang="id-ID" sz="1800" dirty="0">
                <a:solidFill>
                  <a:srgbClr val="272727"/>
                </a:solidFill>
                <a:latin typeface="Open Sans Light" panose="020B0306030504020204" pitchFamily="34" charset="0"/>
              </a:endParaRPr>
            </a:p>
          </p:txBody>
        </p:sp>
        <p:sp>
          <p:nvSpPr>
            <p:cNvPr id="13" name="Freeform 43">
              <a:extLst>
                <a:ext uri="{FF2B5EF4-FFF2-40B4-BE49-F238E27FC236}">
                  <a16:creationId xmlns:a16="http://schemas.microsoft.com/office/drawing/2014/main" id="{883B32D8-F6EA-2C4C-AF3D-AAAB6A8061AF}"/>
                </a:ext>
              </a:extLst>
            </p:cNvPr>
            <p:cNvSpPr>
              <a:spLocks/>
            </p:cNvSpPr>
            <p:nvPr/>
          </p:nvSpPr>
          <p:spPr bwMode="auto">
            <a:xfrm rot="10098241" flipH="1">
              <a:off x="8830292" y="7860030"/>
              <a:ext cx="2980162" cy="1987951"/>
            </a:xfrm>
            <a:custGeom>
              <a:avLst/>
              <a:gdLst>
                <a:gd name="T0" fmla="*/ 406 w 451"/>
                <a:gd name="T1" fmla="*/ 0 h 307"/>
                <a:gd name="T2" fmla="*/ 0 w 451"/>
                <a:gd name="T3" fmla="*/ 5 h 307"/>
                <a:gd name="T4" fmla="*/ 451 w 451"/>
                <a:gd name="T5" fmla="*/ 307 h 307"/>
                <a:gd name="T6" fmla="*/ 408 w 451"/>
                <a:gd name="T7" fmla="*/ 0 h 307"/>
                <a:gd name="T8" fmla="*/ 406 w 451"/>
                <a:gd name="T9" fmla="*/ 0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1" h="307">
                  <a:moveTo>
                    <a:pt x="406" y="0"/>
                  </a:moveTo>
                  <a:lnTo>
                    <a:pt x="0" y="5"/>
                  </a:lnTo>
                  <a:lnTo>
                    <a:pt x="451" y="307"/>
                  </a:lnTo>
                  <a:lnTo>
                    <a:pt x="408" y="0"/>
                  </a:lnTo>
                  <a:lnTo>
                    <a:pt x="406" y="0"/>
                  </a:lnTo>
                  <a:close/>
                </a:path>
              </a:pathLst>
            </a:custGeom>
            <a:solidFill>
              <a:srgbClr val="A9E7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defTabSz="685663"/>
              <a:endParaRPr lang="id-ID" sz="1800" dirty="0">
                <a:solidFill>
                  <a:srgbClr val="272727"/>
                </a:solidFill>
                <a:latin typeface="Open Sans Light" panose="020B0306030504020204" pitchFamily="34" charset="0"/>
              </a:endParaRPr>
            </a:p>
          </p:txBody>
        </p:sp>
        <p:sp>
          <p:nvSpPr>
            <p:cNvPr id="14" name="Freeform 44">
              <a:extLst>
                <a:ext uri="{FF2B5EF4-FFF2-40B4-BE49-F238E27FC236}">
                  <a16:creationId xmlns:a16="http://schemas.microsoft.com/office/drawing/2014/main" id="{E2F90122-6990-2F40-9667-D5B48E541032}"/>
                </a:ext>
              </a:extLst>
            </p:cNvPr>
            <p:cNvSpPr>
              <a:spLocks/>
            </p:cNvSpPr>
            <p:nvPr/>
          </p:nvSpPr>
          <p:spPr bwMode="auto">
            <a:xfrm rot="10098241" flipH="1">
              <a:off x="8712228" y="6933255"/>
              <a:ext cx="1229068" cy="3075821"/>
            </a:xfrm>
            <a:custGeom>
              <a:avLst/>
              <a:gdLst>
                <a:gd name="T0" fmla="*/ 3 w 186"/>
                <a:gd name="T1" fmla="*/ 0 h 475"/>
                <a:gd name="T2" fmla="*/ 0 w 186"/>
                <a:gd name="T3" fmla="*/ 0 h 475"/>
                <a:gd name="T4" fmla="*/ 17 w 186"/>
                <a:gd name="T5" fmla="*/ 475 h 475"/>
                <a:gd name="T6" fmla="*/ 186 w 186"/>
                <a:gd name="T7" fmla="*/ 451 h 475"/>
                <a:gd name="T8" fmla="*/ 3 w 186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6" h="475">
                  <a:moveTo>
                    <a:pt x="3" y="0"/>
                  </a:moveTo>
                  <a:lnTo>
                    <a:pt x="0" y="0"/>
                  </a:lnTo>
                  <a:lnTo>
                    <a:pt x="17" y="475"/>
                  </a:lnTo>
                  <a:lnTo>
                    <a:pt x="186" y="45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A9E7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defTabSz="685663"/>
              <a:endParaRPr lang="id-ID" sz="1800" dirty="0">
                <a:solidFill>
                  <a:srgbClr val="272727"/>
                </a:solidFill>
                <a:latin typeface="Open Sans Light" panose="020B0306030504020204" pitchFamily="34" charset="0"/>
              </a:endParaRPr>
            </a:p>
          </p:txBody>
        </p:sp>
        <p:sp>
          <p:nvSpPr>
            <p:cNvPr id="15" name="Freeform 45">
              <a:extLst>
                <a:ext uri="{FF2B5EF4-FFF2-40B4-BE49-F238E27FC236}">
                  <a16:creationId xmlns:a16="http://schemas.microsoft.com/office/drawing/2014/main" id="{01E3FFF4-36CB-5741-A9EC-7CBF0EC23418}"/>
                </a:ext>
              </a:extLst>
            </p:cNvPr>
            <p:cNvSpPr>
              <a:spLocks/>
            </p:cNvSpPr>
            <p:nvPr/>
          </p:nvSpPr>
          <p:spPr bwMode="auto">
            <a:xfrm rot="10098241" flipH="1">
              <a:off x="8729215" y="6905543"/>
              <a:ext cx="2980162" cy="2920411"/>
            </a:xfrm>
            <a:custGeom>
              <a:avLst/>
              <a:gdLst>
                <a:gd name="T0" fmla="*/ 0 w 451"/>
                <a:gd name="T1" fmla="*/ 0 h 451"/>
                <a:gd name="T2" fmla="*/ 0 w 451"/>
                <a:gd name="T3" fmla="*/ 0 h 451"/>
                <a:gd name="T4" fmla="*/ 183 w 451"/>
                <a:gd name="T5" fmla="*/ 451 h 451"/>
                <a:gd name="T6" fmla="*/ 185 w 451"/>
                <a:gd name="T7" fmla="*/ 451 h 451"/>
                <a:gd name="T8" fmla="*/ 185 w 451"/>
                <a:gd name="T9" fmla="*/ 451 h 451"/>
                <a:gd name="T10" fmla="*/ 451 w 451"/>
                <a:gd name="T11" fmla="*/ 302 h 451"/>
                <a:gd name="T12" fmla="*/ 0 w 451"/>
                <a:gd name="T13" fmla="*/ 0 h 4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1" h="451">
                  <a:moveTo>
                    <a:pt x="0" y="0"/>
                  </a:moveTo>
                  <a:lnTo>
                    <a:pt x="0" y="0"/>
                  </a:lnTo>
                  <a:lnTo>
                    <a:pt x="183" y="451"/>
                  </a:lnTo>
                  <a:lnTo>
                    <a:pt x="185" y="451"/>
                  </a:lnTo>
                  <a:lnTo>
                    <a:pt x="185" y="451"/>
                  </a:lnTo>
                  <a:lnTo>
                    <a:pt x="451" y="3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1F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defTabSz="685663"/>
              <a:endParaRPr lang="id-ID" sz="1800" dirty="0">
                <a:solidFill>
                  <a:srgbClr val="272727"/>
                </a:solidFill>
                <a:latin typeface="Open Sans Light" panose="020B0306030504020204" pitchFamily="34" charset="0"/>
              </a:endParaRPr>
            </a:p>
          </p:txBody>
        </p:sp>
        <p:sp>
          <p:nvSpPr>
            <p:cNvPr id="16" name="Freeform 46">
              <a:extLst>
                <a:ext uri="{FF2B5EF4-FFF2-40B4-BE49-F238E27FC236}">
                  <a16:creationId xmlns:a16="http://schemas.microsoft.com/office/drawing/2014/main" id="{3E9581BE-6EE8-6D49-851D-0E8DB6D5024D}"/>
                </a:ext>
              </a:extLst>
            </p:cNvPr>
            <p:cNvSpPr>
              <a:spLocks/>
            </p:cNvSpPr>
            <p:nvPr/>
          </p:nvSpPr>
          <p:spPr bwMode="auto">
            <a:xfrm rot="10098241" flipH="1">
              <a:off x="9694166" y="6346954"/>
              <a:ext cx="1757700" cy="1424592"/>
            </a:xfrm>
            <a:custGeom>
              <a:avLst/>
              <a:gdLst>
                <a:gd name="T0" fmla="*/ 0 w 266"/>
                <a:gd name="T1" fmla="*/ 149 h 220"/>
                <a:gd name="T2" fmla="*/ 0 w 266"/>
                <a:gd name="T3" fmla="*/ 149 h 220"/>
                <a:gd name="T4" fmla="*/ 100 w 266"/>
                <a:gd name="T5" fmla="*/ 218 h 220"/>
                <a:gd name="T6" fmla="*/ 102 w 266"/>
                <a:gd name="T7" fmla="*/ 220 h 220"/>
                <a:gd name="T8" fmla="*/ 266 w 266"/>
                <a:gd name="T9" fmla="*/ 0 h 220"/>
                <a:gd name="T10" fmla="*/ 0 w 266"/>
                <a:gd name="T11" fmla="*/ 149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6" h="220">
                  <a:moveTo>
                    <a:pt x="0" y="149"/>
                  </a:moveTo>
                  <a:lnTo>
                    <a:pt x="0" y="149"/>
                  </a:lnTo>
                  <a:lnTo>
                    <a:pt x="100" y="218"/>
                  </a:lnTo>
                  <a:lnTo>
                    <a:pt x="102" y="220"/>
                  </a:lnTo>
                  <a:lnTo>
                    <a:pt x="266" y="0"/>
                  </a:lnTo>
                  <a:lnTo>
                    <a:pt x="0" y="149"/>
                  </a:lnTo>
                  <a:close/>
                </a:path>
              </a:pathLst>
            </a:custGeom>
            <a:solidFill>
              <a:srgbClr val="A9E7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defTabSz="685663"/>
              <a:endParaRPr lang="id-ID" sz="1800" dirty="0">
                <a:solidFill>
                  <a:srgbClr val="272727"/>
                </a:solidFill>
                <a:latin typeface="Open Sans Light" panose="020B0306030504020204" pitchFamily="34" charset="0"/>
              </a:endParaRPr>
            </a:p>
          </p:txBody>
        </p:sp>
        <p:sp>
          <p:nvSpPr>
            <p:cNvPr id="17" name="Freeform 47">
              <a:extLst>
                <a:ext uri="{FF2B5EF4-FFF2-40B4-BE49-F238E27FC236}">
                  <a16:creationId xmlns:a16="http://schemas.microsoft.com/office/drawing/2014/main" id="{BEA3C446-DDB9-A642-822F-00D6B9A311B1}"/>
                </a:ext>
              </a:extLst>
            </p:cNvPr>
            <p:cNvSpPr>
              <a:spLocks/>
            </p:cNvSpPr>
            <p:nvPr/>
          </p:nvSpPr>
          <p:spPr bwMode="auto">
            <a:xfrm rot="10098241" flipH="1">
              <a:off x="11478725" y="7414829"/>
              <a:ext cx="1982368" cy="1968526"/>
            </a:xfrm>
            <a:custGeom>
              <a:avLst/>
              <a:gdLst>
                <a:gd name="T0" fmla="*/ 300 w 300"/>
                <a:gd name="T1" fmla="*/ 282 h 304"/>
                <a:gd name="T2" fmla="*/ 0 w 300"/>
                <a:gd name="T3" fmla="*/ 0 h 304"/>
                <a:gd name="T4" fmla="*/ 43 w 300"/>
                <a:gd name="T5" fmla="*/ 304 h 304"/>
                <a:gd name="T6" fmla="*/ 300 w 300"/>
                <a:gd name="T7" fmla="*/ 282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0" h="304">
                  <a:moveTo>
                    <a:pt x="300" y="282"/>
                  </a:moveTo>
                  <a:lnTo>
                    <a:pt x="0" y="0"/>
                  </a:lnTo>
                  <a:lnTo>
                    <a:pt x="43" y="304"/>
                  </a:lnTo>
                  <a:lnTo>
                    <a:pt x="300" y="282"/>
                  </a:lnTo>
                  <a:close/>
                </a:path>
              </a:pathLst>
            </a:custGeom>
            <a:solidFill>
              <a:srgbClr val="78D2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defTabSz="685663"/>
              <a:endParaRPr lang="id-ID" sz="1800" dirty="0">
                <a:solidFill>
                  <a:srgbClr val="272727"/>
                </a:solidFill>
                <a:latin typeface="Open Sans Light" panose="020B0306030504020204" pitchFamily="34" charset="0"/>
              </a:endParaRPr>
            </a:p>
          </p:txBody>
        </p:sp>
        <p:sp>
          <p:nvSpPr>
            <p:cNvPr id="18" name="Freeform 48">
              <a:extLst>
                <a:ext uri="{FF2B5EF4-FFF2-40B4-BE49-F238E27FC236}">
                  <a16:creationId xmlns:a16="http://schemas.microsoft.com/office/drawing/2014/main" id="{B770ED57-4026-7644-AE53-E114680A31DE}"/>
                </a:ext>
              </a:extLst>
            </p:cNvPr>
            <p:cNvSpPr>
              <a:spLocks/>
            </p:cNvSpPr>
            <p:nvPr/>
          </p:nvSpPr>
          <p:spPr bwMode="auto">
            <a:xfrm rot="10098241" flipH="1">
              <a:off x="11430428" y="5995185"/>
              <a:ext cx="1698231" cy="1567051"/>
            </a:xfrm>
            <a:custGeom>
              <a:avLst/>
              <a:gdLst>
                <a:gd name="T0" fmla="*/ 0 w 257"/>
                <a:gd name="T1" fmla="*/ 22 h 242"/>
                <a:gd name="T2" fmla="*/ 143 w 257"/>
                <a:gd name="T3" fmla="*/ 242 h 242"/>
                <a:gd name="T4" fmla="*/ 147 w 257"/>
                <a:gd name="T5" fmla="*/ 235 h 242"/>
                <a:gd name="T6" fmla="*/ 257 w 257"/>
                <a:gd name="T7" fmla="*/ 0 h 242"/>
                <a:gd name="T8" fmla="*/ 0 w 257"/>
                <a:gd name="T9" fmla="*/ 22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7" h="242">
                  <a:moveTo>
                    <a:pt x="0" y="22"/>
                  </a:moveTo>
                  <a:lnTo>
                    <a:pt x="143" y="242"/>
                  </a:lnTo>
                  <a:lnTo>
                    <a:pt x="147" y="235"/>
                  </a:lnTo>
                  <a:lnTo>
                    <a:pt x="257" y="0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rgbClr val="A9E7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defTabSz="685663"/>
              <a:endParaRPr lang="id-ID" sz="1800" dirty="0">
                <a:solidFill>
                  <a:srgbClr val="272727"/>
                </a:solidFill>
                <a:latin typeface="Open Sans Light" panose="020B0306030504020204" pitchFamily="34" charset="0"/>
              </a:endParaRPr>
            </a:p>
          </p:txBody>
        </p:sp>
        <p:sp>
          <p:nvSpPr>
            <p:cNvPr id="19" name="Freeform 49">
              <a:extLst>
                <a:ext uri="{FF2B5EF4-FFF2-40B4-BE49-F238E27FC236}">
                  <a16:creationId xmlns:a16="http://schemas.microsoft.com/office/drawing/2014/main" id="{83187606-0B1B-E54E-8AD2-F8C654338B98}"/>
                </a:ext>
              </a:extLst>
            </p:cNvPr>
            <p:cNvSpPr>
              <a:spLocks/>
            </p:cNvSpPr>
            <p:nvPr/>
          </p:nvSpPr>
          <p:spPr bwMode="auto">
            <a:xfrm rot="10098241" flipH="1">
              <a:off x="10243587" y="5130577"/>
              <a:ext cx="2041841" cy="2486560"/>
            </a:xfrm>
            <a:custGeom>
              <a:avLst/>
              <a:gdLst>
                <a:gd name="T0" fmla="*/ 309 w 309"/>
                <a:gd name="T1" fmla="*/ 220 h 384"/>
                <a:gd name="T2" fmla="*/ 307 w 309"/>
                <a:gd name="T3" fmla="*/ 220 h 384"/>
                <a:gd name="T4" fmla="*/ 307 w 309"/>
                <a:gd name="T5" fmla="*/ 220 h 384"/>
                <a:gd name="T6" fmla="*/ 164 w 309"/>
                <a:gd name="T7" fmla="*/ 0 h 384"/>
                <a:gd name="T8" fmla="*/ 0 w 309"/>
                <a:gd name="T9" fmla="*/ 220 h 384"/>
                <a:gd name="T10" fmla="*/ 145 w 309"/>
                <a:gd name="T11" fmla="*/ 384 h 384"/>
                <a:gd name="T12" fmla="*/ 309 w 309"/>
                <a:gd name="T13" fmla="*/ 220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9" h="384">
                  <a:moveTo>
                    <a:pt x="309" y="220"/>
                  </a:moveTo>
                  <a:lnTo>
                    <a:pt x="307" y="220"/>
                  </a:lnTo>
                  <a:lnTo>
                    <a:pt x="307" y="220"/>
                  </a:lnTo>
                  <a:lnTo>
                    <a:pt x="164" y="0"/>
                  </a:lnTo>
                  <a:lnTo>
                    <a:pt x="0" y="220"/>
                  </a:lnTo>
                  <a:lnTo>
                    <a:pt x="145" y="384"/>
                  </a:lnTo>
                  <a:lnTo>
                    <a:pt x="309" y="220"/>
                  </a:lnTo>
                  <a:close/>
                </a:path>
              </a:pathLst>
            </a:custGeom>
            <a:solidFill>
              <a:srgbClr val="E1F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defTabSz="685663"/>
              <a:endParaRPr lang="id-ID" sz="1800" dirty="0">
                <a:solidFill>
                  <a:srgbClr val="272727"/>
                </a:solidFill>
                <a:latin typeface="Open Sans Light" panose="020B0306030504020204" pitchFamily="34" charset="0"/>
              </a:endParaRPr>
            </a:p>
          </p:txBody>
        </p:sp>
        <p:sp>
          <p:nvSpPr>
            <p:cNvPr id="20" name="Freeform 50">
              <a:extLst>
                <a:ext uri="{FF2B5EF4-FFF2-40B4-BE49-F238E27FC236}">
                  <a16:creationId xmlns:a16="http://schemas.microsoft.com/office/drawing/2014/main" id="{3556DDC5-0565-1144-AFB8-E3487702BB68}"/>
                </a:ext>
              </a:extLst>
            </p:cNvPr>
            <p:cNvSpPr>
              <a:spLocks/>
            </p:cNvSpPr>
            <p:nvPr/>
          </p:nvSpPr>
          <p:spPr bwMode="auto">
            <a:xfrm rot="10098241" flipH="1">
              <a:off x="12052473" y="2842702"/>
              <a:ext cx="753300" cy="4655822"/>
            </a:xfrm>
            <a:custGeom>
              <a:avLst/>
              <a:gdLst>
                <a:gd name="T0" fmla="*/ 0 w 114"/>
                <a:gd name="T1" fmla="*/ 242 h 719"/>
                <a:gd name="T2" fmla="*/ 109 w 114"/>
                <a:gd name="T3" fmla="*/ 717 h 719"/>
                <a:gd name="T4" fmla="*/ 114 w 114"/>
                <a:gd name="T5" fmla="*/ 719 h 719"/>
                <a:gd name="T6" fmla="*/ 114 w 114"/>
                <a:gd name="T7" fmla="*/ 0 h 719"/>
                <a:gd name="T8" fmla="*/ 0 w 114"/>
                <a:gd name="T9" fmla="*/ 242 h 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" h="719">
                  <a:moveTo>
                    <a:pt x="0" y="242"/>
                  </a:moveTo>
                  <a:lnTo>
                    <a:pt x="109" y="717"/>
                  </a:lnTo>
                  <a:lnTo>
                    <a:pt x="114" y="719"/>
                  </a:lnTo>
                  <a:lnTo>
                    <a:pt x="114" y="0"/>
                  </a:lnTo>
                  <a:lnTo>
                    <a:pt x="0" y="242"/>
                  </a:lnTo>
                  <a:close/>
                </a:path>
              </a:pathLst>
            </a:custGeom>
            <a:solidFill>
              <a:srgbClr val="E1F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defTabSz="685663"/>
              <a:endParaRPr lang="id-ID" sz="1800" dirty="0">
                <a:solidFill>
                  <a:srgbClr val="272727"/>
                </a:solidFill>
                <a:latin typeface="Open Sans Light" panose="020B0306030504020204" pitchFamily="34" charset="0"/>
              </a:endParaRPr>
            </a:p>
          </p:txBody>
        </p:sp>
        <p:sp>
          <p:nvSpPr>
            <p:cNvPr id="21" name="Freeform 51">
              <a:extLst>
                <a:ext uri="{FF2B5EF4-FFF2-40B4-BE49-F238E27FC236}">
                  <a16:creationId xmlns:a16="http://schemas.microsoft.com/office/drawing/2014/main" id="{38D59EAB-B74F-4441-B85B-2DD0B374C34C}"/>
                </a:ext>
              </a:extLst>
            </p:cNvPr>
            <p:cNvSpPr>
              <a:spLocks/>
            </p:cNvSpPr>
            <p:nvPr/>
          </p:nvSpPr>
          <p:spPr bwMode="auto">
            <a:xfrm rot="10098241" flipH="1">
              <a:off x="12791298" y="2701380"/>
              <a:ext cx="640968" cy="4655822"/>
            </a:xfrm>
            <a:custGeom>
              <a:avLst/>
              <a:gdLst>
                <a:gd name="T0" fmla="*/ 0 w 97"/>
                <a:gd name="T1" fmla="*/ 0 h 719"/>
                <a:gd name="T2" fmla="*/ 0 w 97"/>
                <a:gd name="T3" fmla="*/ 719 h 719"/>
                <a:gd name="T4" fmla="*/ 97 w 97"/>
                <a:gd name="T5" fmla="*/ 287 h 719"/>
                <a:gd name="T6" fmla="*/ 47 w 97"/>
                <a:gd name="T7" fmla="*/ 133 h 719"/>
                <a:gd name="T8" fmla="*/ 0 w 97"/>
                <a:gd name="T9" fmla="*/ 0 h 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7" h="719">
                  <a:moveTo>
                    <a:pt x="0" y="0"/>
                  </a:moveTo>
                  <a:lnTo>
                    <a:pt x="0" y="719"/>
                  </a:lnTo>
                  <a:lnTo>
                    <a:pt x="97" y="287"/>
                  </a:lnTo>
                  <a:lnTo>
                    <a:pt x="47" y="1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8D2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defTabSz="685663"/>
              <a:endParaRPr lang="id-ID" sz="1800" dirty="0">
                <a:solidFill>
                  <a:srgbClr val="272727"/>
                </a:solidFill>
                <a:latin typeface="Open Sans Light" panose="020B0306030504020204" pitchFamily="34" charset="0"/>
              </a:endParaRPr>
            </a:p>
          </p:txBody>
        </p:sp>
        <p:sp>
          <p:nvSpPr>
            <p:cNvPr id="22" name="Freeform 52">
              <a:extLst>
                <a:ext uri="{FF2B5EF4-FFF2-40B4-BE49-F238E27FC236}">
                  <a16:creationId xmlns:a16="http://schemas.microsoft.com/office/drawing/2014/main" id="{CB7516C8-497B-1545-9C41-422CADDF4C94}"/>
                </a:ext>
              </a:extLst>
            </p:cNvPr>
            <p:cNvSpPr>
              <a:spLocks/>
            </p:cNvSpPr>
            <p:nvPr/>
          </p:nvSpPr>
          <p:spPr bwMode="auto">
            <a:xfrm rot="10098241" flipH="1">
              <a:off x="10835928" y="2983638"/>
              <a:ext cx="1790741" cy="3075821"/>
            </a:xfrm>
            <a:custGeom>
              <a:avLst/>
              <a:gdLst>
                <a:gd name="T0" fmla="*/ 162 w 271"/>
                <a:gd name="T1" fmla="*/ 0 h 475"/>
                <a:gd name="T2" fmla="*/ 0 w 271"/>
                <a:gd name="T3" fmla="*/ 164 h 475"/>
                <a:gd name="T4" fmla="*/ 271 w 271"/>
                <a:gd name="T5" fmla="*/ 475 h 475"/>
                <a:gd name="T6" fmla="*/ 162 w 271"/>
                <a:gd name="T7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1" h="475">
                  <a:moveTo>
                    <a:pt x="162" y="0"/>
                  </a:moveTo>
                  <a:lnTo>
                    <a:pt x="0" y="164"/>
                  </a:lnTo>
                  <a:lnTo>
                    <a:pt x="271" y="475"/>
                  </a:lnTo>
                  <a:lnTo>
                    <a:pt x="162" y="0"/>
                  </a:lnTo>
                  <a:close/>
                </a:path>
              </a:pathLst>
            </a:custGeom>
            <a:solidFill>
              <a:srgbClr val="A9E7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defTabSz="685663"/>
              <a:endParaRPr lang="id-ID" sz="1800" dirty="0">
                <a:solidFill>
                  <a:srgbClr val="272727"/>
                </a:solidFill>
                <a:latin typeface="Open Sans Light" panose="020B0306030504020204" pitchFamily="34" charset="0"/>
              </a:endParaRPr>
            </a:p>
          </p:txBody>
        </p:sp>
        <p:sp>
          <p:nvSpPr>
            <p:cNvPr id="23" name="Freeform 53">
              <a:extLst>
                <a:ext uri="{FF2B5EF4-FFF2-40B4-BE49-F238E27FC236}">
                  <a16:creationId xmlns:a16="http://schemas.microsoft.com/office/drawing/2014/main" id="{B2D394C9-A0FC-3E40-AAEF-4C1CC05EF2DA}"/>
                </a:ext>
              </a:extLst>
            </p:cNvPr>
            <p:cNvSpPr>
              <a:spLocks/>
            </p:cNvSpPr>
            <p:nvPr/>
          </p:nvSpPr>
          <p:spPr bwMode="auto">
            <a:xfrm rot="10098241" flipH="1">
              <a:off x="13751545" y="7572878"/>
              <a:ext cx="2431705" cy="1398690"/>
            </a:xfrm>
            <a:custGeom>
              <a:avLst/>
              <a:gdLst>
                <a:gd name="T0" fmla="*/ 290 w 368"/>
                <a:gd name="T1" fmla="*/ 216 h 216"/>
                <a:gd name="T2" fmla="*/ 368 w 368"/>
                <a:gd name="T3" fmla="*/ 0 h 216"/>
                <a:gd name="T4" fmla="*/ 0 w 368"/>
                <a:gd name="T5" fmla="*/ 5 h 216"/>
                <a:gd name="T6" fmla="*/ 290 w 368"/>
                <a:gd name="T7" fmla="*/ 216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8" h="216">
                  <a:moveTo>
                    <a:pt x="290" y="216"/>
                  </a:moveTo>
                  <a:lnTo>
                    <a:pt x="368" y="0"/>
                  </a:lnTo>
                  <a:lnTo>
                    <a:pt x="0" y="5"/>
                  </a:lnTo>
                  <a:lnTo>
                    <a:pt x="290" y="216"/>
                  </a:lnTo>
                  <a:close/>
                </a:path>
              </a:pathLst>
            </a:custGeom>
            <a:solidFill>
              <a:srgbClr val="78D2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defTabSz="685663"/>
              <a:endParaRPr lang="id-ID" sz="1800" dirty="0">
                <a:solidFill>
                  <a:srgbClr val="272727"/>
                </a:solidFill>
                <a:latin typeface="Open Sans Light" panose="020B0306030504020204" pitchFamily="34" charset="0"/>
              </a:endParaRPr>
            </a:p>
          </p:txBody>
        </p:sp>
        <p:sp>
          <p:nvSpPr>
            <p:cNvPr id="24" name="Freeform 54">
              <a:extLst>
                <a:ext uri="{FF2B5EF4-FFF2-40B4-BE49-F238E27FC236}">
                  <a16:creationId xmlns:a16="http://schemas.microsoft.com/office/drawing/2014/main" id="{9FE5BBBC-4B14-6C4D-AFDD-D1D61048FD0B}"/>
                </a:ext>
              </a:extLst>
            </p:cNvPr>
            <p:cNvSpPr>
              <a:spLocks/>
            </p:cNvSpPr>
            <p:nvPr/>
          </p:nvSpPr>
          <p:spPr bwMode="auto">
            <a:xfrm rot="10098241" flipH="1">
              <a:off x="13700450" y="7106390"/>
              <a:ext cx="1916289" cy="1890821"/>
            </a:xfrm>
            <a:custGeom>
              <a:avLst/>
              <a:gdLst>
                <a:gd name="T0" fmla="*/ 290 w 290"/>
                <a:gd name="T1" fmla="*/ 211 h 292"/>
                <a:gd name="T2" fmla="*/ 290 w 290"/>
                <a:gd name="T3" fmla="*/ 211 h 292"/>
                <a:gd name="T4" fmla="*/ 0 w 290"/>
                <a:gd name="T5" fmla="*/ 0 h 292"/>
                <a:gd name="T6" fmla="*/ 209 w 290"/>
                <a:gd name="T7" fmla="*/ 292 h 292"/>
                <a:gd name="T8" fmla="*/ 209 w 290"/>
                <a:gd name="T9" fmla="*/ 290 h 292"/>
                <a:gd name="T10" fmla="*/ 290 w 290"/>
                <a:gd name="T11" fmla="*/ 214 h 292"/>
                <a:gd name="T12" fmla="*/ 290 w 290"/>
                <a:gd name="T13" fmla="*/ 211 h 292"/>
                <a:gd name="T14" fmla="*/ 290 w 290"/>
                <a:gd name="T15" fmla="*/ 211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0" h="292">
                  <a:moveTo>
                    <a:pt x="290" y="211"/>
                  </a:moveTo>
                  <a:lnTo>
                    <a:pt x="290" y="211"/>
                  </a:lnTo>
                  <a:lnTo>
                    <a:pt x="0" y="0"/>
                  </a:lnTo>
                  <a:lnTo>
                    <a:pt x="209" y="292"/>
                  </a:lnTo>
                  <a:lnTo>
                    <a:pt x="209" y="290"/>
                  </a:lnTo>
                  <a:lnTo>
                    <a:pt x="290" y="214"/>
                  </a:lnTo>
                  <a:lnTo>
                    <a:pt x="290" y="211"/>
                  </a:lnTo>
                  <a:lnTo>
                    <a:pt x="290" y="211"/>
                  </a:lnTo>
                  <a:close/>
                </a:path>
              </a:pathLst>
            </a:custGeom>
            <a:solidFill>
              <a:srgbClr val="A9E7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defTabSz="685663"/>
              <a:endParaRPr lang="id-ID" sz="1800" dirty="0">
                <a:solidFill>
                  <a:srgbClr val="272727"/>
                </a:solidFill>
                <a:latin typeface="Open Sans Light" panose="020B0306030504020204" pitchFamily="34" charset="0"/>
              </a:endParaRPr>
            </a:p>
          </p:txBody>
        </p:sp>
        <p:sp>
          <p:nvSpPr>
            <p:cNvPr id="25" name="Freeform 55">
              <a:extLst>
                <a:ext uri="{FF2B5EF4-FFF2-40B4-BE49-F238E27FC236}">
                  <a16:creationId xmlns:a16="http://schemas.microsoft.com/office/drawing/2014/main" id="{E30FC60B-8489-204D-B533-C1C19DA340F1}"/>
                </a:ext>
              </a:extLst>
            </p:cNvPr>
            <p:cNvSpPr>
              <a:spLocks/>
            </p:cNvSpPr>
            <p:nvPr/>
          </p:nvSpPr>
          <p:spPr bwMode="auto">
            <a:xfrm rot="10098241" flipH="1">
              <a:off x="13344320" y="7306762"/>
              <a:ext cx="376652" cy="1923197"/>
            </a:xfrm>
            <a:custGeom>
              <a:avLst/>
              <a:gdLst>
                <a:gd name="T0" fmla="*/ 0 w 57"/>
                <a:gd name="T1" fmla="*/ 3 h 297"/>
                <a:gd name="T2" fmla="*/ 17 w 57"/>
                <a:gd name="T3" fmla="*/ 292 h 297"/>
                <a:gd name="T4" fmla="*/ 19 w 57"/>
                <a:gd name="T5" fmla="*/ 297 h 297"/>
                <a:gd name="T6" fmla="*/ 57 w 57"/>
                <a:gd name="T7" fmla="*/ 0 h 297"/>
                <a:gd name="T8" fmla="*/ 0 w 57"/>
                <a:gd name="T9" fmla="*/ 3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" h="297">
                  <a:moveTo>
                    <a:pt x="0" y="3"/>
                  </a:moveTo>
                  <a:lnTo>
                    <a:pt x="17" y="292"/>
                  </a:lnTo>
                  <a:lnTo>
                    <a:pt x="19" y="297"/>
                  </a:lnTo>
                  <a:lnTo>
                    <a:pt x="57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A9E7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defTabSz="685663"/>
              <a:endParaRPr lang="id-ID" sz="1800" dirty="0">
                <a:solidFill>
                  <a:srgbClr val="272727"/>
                </a:solidFill>
                <a:latin typeface="Open Sans Light" panose="020B0306030504020204" pitchFamily="34" charset="0"/>
              </a:endParaRPr>
            </a:p>
          </p:txBody>
        </p:sp>
        <p:sp>
          <p:nvSpPr>
            <p:cNvPr id="26" name="Freeform 56">
              <a:extLst>
                <a:ext uri="{FF2B5EF4-FFF2-40B4-BE49-F238E27FC236}">
                  <a16:creationId xmlns:a16="http://schemas.microsoft.com/office/drawing/2014/main" id="{40378C63-BE36-F345-95EF-E2154A3CDF39}"/>
                </a:ext>
              </a:extLst>
            </p:cNvPr>
            <p:cNvSpPr>
              <a:spLocks/>
            </p:cNvSpPr>
            <p:nvPr/>
          </p:nvSpPr>
          <p:spPr bwMode="auto">
            <a:xfrm rot="10098241" flipH="1">
              <a:off x="13444434" y="7187433"/>
              <a:ext cx="1645368" cy="1890821"/>
            </a:xfrm>
            <a:custGeom>
              <a:avLst/>
              <a:gdLst>
                <a:gd name="T0" fmla="*/ 249 w 249"/>
                <a:gd name="T1" fmla="*/ 292 h 292"/>
                <a:gd name="T2" fmla="*/ 249 w 249"/>
                <a:gd name="T3" fmla="*/ 292 h 292"/>
                <a:gd name="T4" fmla="*/ 40 w 249"/>
                <a:gd name="T5" fmla="*/ 0 h 292"/>
                <a:gd name="T6" fmla="*/ 40 w 249"/>
                <a:gd name="T7" fmla="*/ 0 h 292"/>
                <a:gd name="T8" fmla="*/ 40 w 249"/>
                <a:gd name="T9" fmla="*/ 0 h 292"/>
                <a:gd name="T10" fmla="*/ 0 w 249"/>
                <a:gd name="T11" fmla="*/ 292 h 292"/>
                <a:gd name="T12" fmla="*/ 249 w 249"/>
                <a:gd name="T13" fmla="*/ 292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9" h="292">
                  <a:moveTo>
                    <a:pt x="249" y="292"/>
                  </a:moveTo>
                  <a:lnTo>
                    <a:pt x="249" y="292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0" y="292"/>
                  </a:lnTo>
                  <a:lnTo>
                    <a:pt x="249" y="292"/>
                  </a:lnTo>
                  <a:close/>
                </a:path>
              </a:pathLst>
            </a:custGeom>
            <a:solidFill>
              <a:srgbClr val="78D2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defTabSz="685663"/>
              <a:endParaRPr lang="id-ID" sz="1800" dirty="0">
                <a:solidFill>
                  <a:srgbClr val="272727"/>
                </a:solidFill>
                <a:latin typeface="Open Sans Light" panose="020B0306030504020204" pitchFamily="34" charset="0"/>
              </a:endParaRPr>
            </a:p>
          </p:txBody>
        </p:sp>
        <p:sp>
          <p:nvSpPr>
            <p:cNvPr id="27" name="Freeform 57">
              <a:extLst>
                <a:ext uri="{FF2B5EF4-FFF2-40B4-BE49-F238E27FC236}">
                  <a16:creationId xmlns:a16="http://schemas.microsoft.com/office/drawing/2014/main" id="{C6738F91-0684-CE4A-88D0-343C63DC594C}"/>
                </a:ext>
              </a:extLst>
            </p:cNvPr>
            <p:cNvSpPr>
              <a:spLocks/>
            </p:cNvSpPr>
            <p:nvPr/>
          </p:nvSpPr>
          <p:spPr bwMode="auto">
            <a:xfrm rot="10098241" flipH="1">
              <a:off x="13065724" y="5380729"/>
              <a:ext cx="1645368" cy="1845492"/>
            </a:xfrm>
            <a:custGeom>
              <a:avLst/>
              <a:gdLst>
                <a:gd name="T0" fmla="*/ 249 w 249"/>
                <a:gd name="T1" fmla="*/ 0 h 285"/>
                <a:gd name="T2" fmla="*/ 249 w 249"/>
                <a:gd name="T3" fmla="*/ 0 h 285"/>
                <a:gd name="T4" fmla="*/ 0 w 249"/>
                <a:gd name="T5" fmla="*/ 0 h 285"/>
                <a:gd name="T6" fmla="*/ 0 w 249"/>
                <a:gd name="T7" fmla="*/ 0 h 285"/>
                <a:gd name="T8" fmla="*/ 0 w 249"/>
                <a:gd name="T9" fmla="*/ 3 h 285"/>
                <a:gd name="T10" fmla="*/ 206 w 249"/>
                <a:gd name="T11" fmla="*/ 285 h 285"/>
                <a:gd name="T12" fmla="*/ 249 w 249"/>
                <a:gd name="T13" fmla="*/ 0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9" h="285">
                  <a:moveTo>
                    <a:pt x="249" y="0"/>
                  </a:moveTo>
                  <a:lnTo>
                    <a:pt x="249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206" y="285"/>
                  </a:lnTo>
                  <a:lnTo>
                    <a:pt x="249" y="0"/>
                  </a:lnTo>
                  <a:close/>
                </a:path>
              </a:pathLst>
            </a:custGeom>
            <a:solidFill>
              <a:srgbClr val="E1F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defTabSz="685663"/>
              <a:endParaRPr lang="id-ID" sz="1800" dirty="0">
                <a:solidFill>
                  <a:srgbClr val="272727"/>
                </a:solidFill>
                <a:latin typeface="Open Sans Light" panose="020B0306030504020204" pitchFamily="34" charset="0"/>
              </a:endParaRPr>
            </a:p>
          </p:txBody>
        </p:sp>
        <p:sp>
          <p:nvSpPr>
            <p:cNvPr id="28" name="Freeform 58">
              <a:extLst>
                <a:ext uri="{FF2B5EF4-FFF2-40B4-BE49-F238E27FC236}">
                  <a16:creationId xmlns:a16="http://schemas.microsoft.com/office/drawing/2014/main" id="{D388EEAD-D895-024E-A525-F131999D7758}"/>
                </a:ext>
              </a:extLst>
            </p:cNvPr>
            <p:cNvSpPr>
              <a:spLocks/>
            </p:cNvSpPr>
            <p:nvPr/>
          </p:nvSpPr>
          <p:spPr bwMode="auto">
            <a:xfrm rot="10098241" flipH="1">
              <a:off x="13065393" y="5396915"/>
              <a:ext cx="1361226" cy="1839018"/>
            </a:xfrm>
            <a:custGeom>
              <a:avLst/>
              <a:gdLst>
                <a:gd name="T0" fmla="*/ 0 w 206"/>
                <a:gd name="T1" fmla="*/ 0 h 284"/>
                <a:gd name="T2" fmla="*/ 100 w 206"/>
                <a:gd name="T3" fmla="*/ 284 h 284"/>
                <a:gd name="T4" fmla="*/ 206 w 206"/>
                <a:gd name="T5" fmla="*/ 284 h 284"/>
                <a:gd name="T6" fmla="*/ 206 w 206"/>
                <a:gd name="T7" fmla="*/ 282 h 284"/>
                <a:gd name="T8" fmla="*/ 0 w 206"/>
                <a:gd name="T9" fmla="*/ 0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6" h="284">
                  <a:moveTo>
                    <a:pt x="0" y="0"/>
                  </a:moveTo>
                  <a:lnTo>
                    <a:pt x="100" y="284"/>
                  </a:lnTo>
                  <a:lnTo>
                    <a:pt x="206" y="284"/>
                  </a:lnTo>
                  <a:lnTo>
                    <a:pt x="206" y="28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9E7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defTabSz="685663"/>
              <a:endParaRPr lang="id-ID" sz="1800" dirty="0">
                <a:solidFill>
                  <a:srgbClr val="272727"/>
                </a:solidFill>
                <a:latin typeface="Open Sans Light" panose="020B0306030504020204" pitchFamily="34" charset="0"/>
              </a:endParaRPr>
            </a:p>
          </p:txBody>
        </p:sp>
      </p:grpSp>
      <p:sp>
        <p:nvSpPr>
          <p:cNvPr id="67" name="Rectangle 66">
            <a:extLst>
              <a:ext uri="{FF2B5EF4-FFF2-40B4-BE49-F238E27FC236}">
                <a16:creationId xmlns:a16="http://schemas.microsoft.com/office/drawing/2014/main" id="{50483622-22E0-C84B-A04E-EDF1A82DF1BF}"/>
              </a:ext>
            </a:extLst>
          </p:cNvPr>
          <p:cNvSpPr/>
          <p:nvPr/>
        </p:nvSpPr>
        <p:spPr>
          <a:xfrm>
            <a:off x="1191" y="3421678"/>
            <a:ext cx="9141619" cy="1721822"/>
          </a:xfrm>
          <a:prstGeom prst="rect">
            <a:avLst/>
          </a:prstGeom>
          <a:gradFill flip="none" rotWithShape="1">
            <a:gsLst>
              <a:gs pos="17000">
                <a:srgbClr val="5BCBF5">
                  <a:alpha val="59000"/>
                  <a:lumMod val="65000"/>
                </a:srgbClr>
              </a:gs>
              <a:gs pos="0">
                <a:srgbClr val="005496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663"/>
            <a:endParaRPr lang="en-US" sz="1800" dirty="0">
              <a:solidFill>
                <a:srgbClr val="FFFFFF"/>
              </a:solidFill>
              <a:latin typeface="Open Sans Light" panose="020B0306030504020204" pitchFamily="34" charset="0"/>
            </a:endParaRP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E55936B4-7B6A-B145-810A-67BE688ADF39}"/>
              </a:ext>
            </a:extLst>
          </p:cNvPr>
          <p:cNvSpPr/>
          <p:nvPr/>
        </p:nvSpPr>
        <p:spPr>
          <a:xfrm>
            <a:off x="4340525" y="1505434"/>
            <a:ext cx="479935" cy="479935"/>
          </a:xfrm>
          <a:prstGeom prst="ellipse">
            <a:avLst/>
          </a:prstGeom>
          <a:solidFill>
            <a:srgbClr val="78A2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663"/>
            <a:endParaRPr lang="en-US" sz="36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83ADB47B-AACB-EF4C-84F7-BFFEE83F8589}"/>
              </a:ext>
            </a:extLst>
          </p:cNvPr>
          <p:cNvSpPr txBox="1"/>
          <p:nvPr/>
        </p:nvSpPr>
        <p:spPr>
          <a:xfrm>
            <a:off x="4429974" y="1586084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663"/>
            <a:r>
              <a:rPr lang="sl-SI" sz="1400" dirty="0">
                <a:solidFill>
                  <a:srgbClr val="FFFFFF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5</a:t>
            </a:r>
            <a:endParaRPr lang="en-US" sz="1400" dirty="0">
              <a:solidFill>
                <a:srgbClr val="FFFFFF"/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62BA4974-DF91-CD4C-87C0-9857DF8FDE64}"/>
              </a:ext>
            </a:extLst>
          </p:cNvPr>
          <p:cNvSpPr/>
          <p:nvPr/>
        </p:nvSpPr>
        <p:spPr>
          <a:xfrm>
            <a:off x="4340525" y="2165246"/>
            <a:ext cx="479935" cy="47993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663"/>
            <a:endParaRPr lang="en-US" sz="36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BD0F1866-E60D-FF42-9B6F-6C2C3EEC6340}"/>
              </a:ext>
            </a:extLst>
          </p:cNvPr>
          <p:cNvSpPr txBox="1"/>
          <p:nvPr/>
        </p:nvSpPr>
        <p:spPr>
          <a:xfrm>
            <a:off x="4428854" y="2258072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663"/>
            <a:r>
              <a:rPr lang="sl-SI" sz="1400" dirty="0">
                <a:solidFill>
                  <a:srgbClr val="FFFFFF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4</a:t>
            </a:r>
            <a:endParaRPr lang="en-US" sz="1400" dirty="0">
              <a:solidFill>
                <a:srgbClr val="FFFFFF"/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BCD5768D-816F-8840-A803-59FBF8B23BF3}"/>
              </a:ext>
            </a:extLst>
          </p:cNvPr>
          <p:cNvSpPr/>
          <p:nvPr/>
        </p:nvSpPr>
        <p:spPr>
          <a:xfrm>
            <a:off x="4340525" y="2834341"/>
            <a:ext cx="479935" cy="47993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663"/>
            <a:endParaRPr lang="en-US" sz="36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36F1B092-2E9B-3549-A106-8CB19BD8297D}"/>
              </a:ext>
            </a:extLst>
          </p:cNvPr>
          <p:cNvSpPr txBox="1"/>
          <p:nvPr/>
        </p:nvSpPr>
        <p:spPr>
          <a:xfrm>
            <a:off x="4428854" y="2931694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663"/>
            <a:r>
              <a:rPr lang="sl-SI" sz="1400" dirty="0">
                <a:solidFill>
                  <a:srgbClr val="FFFFFF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3</a:t>
            </a:r>
            <a:endParaRPr lang="en-US" sz="1400" dirty="0">
              <a:solidFill>
                <a:srgbClr val="FFFFFF"/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9E7098BE-5133-174E-A067-6057B5521A72}"/>
              </a:ext>
            </a:extLst>
          </p:cNvPr>
          <p:cNvSpPr/>
          <p:nvPr/>
        </p:nvSpPr>
        <p:spPr>
          <a:xfrm>
            <a:off x="4340525" y="3541766"/>
            <a:ext cx="479935" cy="47993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663"/>
            <a:endParaRPr lang="en-US" sz="36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EC294930-834D-884E-A828-D0F14C848EEA}"/>
              </a:ext>
            </a:extLst>
          </p:cNvPr>
          <p:cNvSpPr txBox="1"/>
          <p:nvPr/>
        </p:nvSpPr>
        <p:spPr>
          <a:xfrm>
            <a:off x="4438467" y="3631398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663"/>
            <a:r>
              <a:rPr lang="sl-SI" sz="1400" dirty="0">
                <a:solidFill>
                  <a:srgbClr val="FFFFFF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2</a:t>
            </a:r>
            <a:endParaRPr lang="en-US" sz="1400" dirty="0">
              <a:solidFill>
                <a:srgbClr val="FFFFFF"/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CF539B49-8204-DC4A-B83E-9F9D644B5D17}"/>
              </a:ext>
            </a:extLst>
          </p:cNvPr>
          <p:cNvSpPr/>
          <p:nvPr/>
        </p:nvSpPr>
        <p:spPr>
          <a:xfrm>
            <a:off x="4340525" y="4218394"/>
            <a:ext cx="479935" cy="47993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663"/>
            <a:endParaRPr lang="en-US" sz="36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8B0ADAF0-99DF-F34C-ABB9-CB3C3E26192C}"/>
              </a:ext>
            </a:extLst>
          </p:cNvPr>
          <p:cNvSpPr txBox="1"/>
          <p:nvPr/>
        </p:nvSpPr>
        <p:spPr>
          <a:xfrm>
            <a:off x="4425199" y="4303115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663"/>
            <a:r>
              <a:rPr lang="sl-SI" sz="1400" dirty="0">
                <a:solidFill>
                  <a:srgbClr val="FFFFFF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1</a:t>
            </a:r>
            <a:endParaRPr lang="en-US" sz="1400" dirty="0">
              <a:solidFill>
                <a:srgbClr val="FFFFFF"/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Rounded Rectangular Callout 77">
            <a:extLst>
              <a:ext uri="{FF2B5EF4-FFF2-40B4-BE49-F238E27FC236}">
                <a16:creationId xmlns:a16="http://schemas.microsoft.com/office/drawing/2014/main" id="{8E6FFE90-0E0B-DF47-A86B-F04D27915AD4}"/>
              </a:ext>
            </a:extLst>
          </p:cNvPr>
          <p:cNvSpPr/>
          <p:nvPr/>
        </p:nvSpPr>
        <p:spPr>
          <a:xfrm>
            <a:off x="1506969" y="1144207"/>
            <a:ext cx="1981094" cy="1146614"/>
          </a:xfrm>
          <a:prstGeom prst="wedgeRoundRectCallout">
            <a:avLst>
              <a:gd name="adj1" fmla="val 85997"/>
              <a:gd name="adj2" fmla="val 27800"/>
              <a:gd name="adj3" fmla="val 16667"/>
            </a:avLst>
          </a:prstGeom>
          <a:solidFill>
            <a:srgbClr val="78A2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663"/>
            <a:r>
              <a:rPr lang="sl-SI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Predstavitve po </a:t>
            </a:r>
          </a:p>
          <a:p>
            <a:pPr algn="ctr" defTabSz="685663"/>
            <a:r>
              <a:rPr lang="sl-SI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MAKRO DESTINACIJAH </a:t>
            </a:r>
          </a:p>
          <a:p>
            <a:pPr algn="ctr" defTabSz="685663"/>
            <a:r>
              <a:rPr lang="sl-SI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(4 delavnice): zadnji teden aprila 2022</a:t>
            </a:r>
            <a:endParaRPr lang="en-US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" name="Rounded Rectangular Callout 78">
            <a:extLst>
              <a:ext uri="{FF2B5EF4-FFF2-40B4-BE49-F238E27FC236}">
                <a16:creationId xmlns:a16="http://schemas.microsoft.com/office/drawing/2014/main" id="{6D1CF1EA-B4DA-3440-ABBD-029E01E8986D}"/>
              </a:ext>
            </a:extLst>
          </p:cNvPr>
          <p:cNvSpPr/>
          <p:nvPr/>
        </p:nvSpPr>
        <p:spPr>
          <a:xfrm>
            <a:off x="1506969" y="2752847"/>
            <a:ext cx="1981094" cy="615158"/>
          </a:xfrm>
          <a:prstGeom prst="wedgeRoundRectCallout">
            <a:avLst>
              <a:gd name="adj1" fmla="val 96413"/>
              <a:gd name="adj2" fmla="val 8726"/>
              <a:gd name="adj3" fmla="val 16667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663"/>
            <a:r>
              <a:rPr lang="sl-SI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SPLETNA ANKETA  februar 2022 </a:t>
            </a:r>
          </a:p>
          <a:p>
            <a:pPr algn="ctr" defTabSz="685663"/>
            <a:r>
              <a:rPr lang="sl-SI" sz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(512 izpolnjenih)</a:t>
            </a:r>
            <a:endParaRPr lang="en-US" sz="12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" name="Rounded Rectangular Callout 79">
            <a:extLst>
              <a:ext uri="{FF2B5EF4-FFF2-40B4-BE49-F238E27FC236}">
                <a16:creationId xmlns:a16="http://schemas.microsoft.com/office/drawing/2014/main" id="{EAD717AD-5542-E346-B95D-45E195AF9734}"/>
              </a:ext>
            </a:extLst>
          </p:cNvPr>
          <p:cNvSpPr/>
          <p:nvPr/>
        </p:nvSpPr>
        <p:spPr>
          <a:xfrm>
            <a:off x="1602038" y="3956924"/>
            <a:ext cx="1981094" cy="601341"/>
          </a:xfrm>
          <a:prstGeom prst="wedgeRoundRectCallout">
            <a:avLst>
              <a:gd name="adj1" fmla="val 85997"/>
              <a:gd name="adj2" fmla="val 27800"/>
              <a:gd name="adj3" fmla="val 1666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663"/>
            <a:r>
              <a:rPr lang="sl-SI" sz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ANALIZA IN DIAGNOZA STANJA, </a:t>
            </a:r>
          </a:p>
          <a:p>
            <a:pPr algn="ctr" defTabSz="685663"/>
            <a:r>
              <a:rPr lang="sl-SI" sz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benchmark analiza</a:t>
            </a:r>
            <a:endParaRPr lang="en-US" sz="12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Rounded Rectangular Callout 80">
            <a:extLst>
              <a:ext uri="{FF2B5EF4-FFF2-40B4-BE49-F238E27FC236}">
                <a16:creationId xmlns:a16="http://schemas.microsoft.com/office/drawing/2014/main" id="{72D6ED86-2F21-074D-A30F-7CC2A5A79979}"/>
              </a:ext>
            </a:extLst>
          </p:cNvPr>
          <p:cNvSpPr/>
          <p:nvPr/>
        </p:nvSpPr>
        <p:spPr>
          <a:xfrm>
            <a:off x="5572696" y="838200"/>
            <a:ext cx="1861506" cy="1827406"/>
          </a:xfrm>
          <a:prstGeom prst="wedgeRoundRectCallout">
            <a:avLst>
              <a:gd name="adj1" fmla="val -96987"/>
              <a:gd name="adj2" fmla="val 35106"/>
              <a:gd name="adj3" fmla="val 1666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663"/>
            <a:r>
              <a:rPr lang="sl-SI" sz="1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POGLOBLJENI INTERVJUJI:</a:t>
            </a:r>
          </a:p>
          <a:p>
            <a:pPr algn="ctr" defTabSz="685663"/>
            <a:r>
              <a:rPr lang="sl-SI" sz="11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ključni deležniki in medresorsko usklajevanje</a:t>
            </a:r>
          </a:p>
          <a:p>
            <a:pPr algn="ctr" defTabSz="685663"/>
            <a:r>
              <a:rPr lang="sl-SI" sz="11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IZVEDENIH</a:t>
            </a:r>
          </a:p>
          <a:p>
            <a:pPr algn="ctr" defTabSz="685663"/>
            <a:r>
              <a:rPr lang="sl-SI" sz="11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50 </a:t>
            </a:r>
          </a:p>
          <a:p>
            <a:pPr algn="ctr" defTabSz="685663"/>
            <a:r>
              <a:rPr lang="sl-SI" sz="11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INTERVJUJEV</a:t>
            </a:r>
          </a:p>
          <a:p>
            <a:pPr algn="ctr" defTabSz="685663"/>
            <a:r>
              <a:rPr lang="sl-SI" sz="11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z 170 deležniki</a:t>
            </a:r>
          </a:p>
          <a:p>
            <a:pPr algn="ctr" defTabSz="685663"/>
            <a:r>
              <a:rPr lang="sl-SI" sz="11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(februar-marec 2021)</a:t>
            </a:r>
            <a:endParaRPr lang="en-US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" name="Rounded Rectangular Callout 81">
            <a:extLst>
              <a:ext uri="{FF2B5EF4-FFF2-40B4-BE49-F238E27FC236}">
                <a16:creationId xmlns:a16="http://schemas.microsoft.com/office/drawing/2014/main" id="{559A9EC7-974E-9C4D-9559-D59819D296EA}"/>
              </a:ext>
            </a:extLst>
          </p:cNvPr>
          <p:cNvSpPr/>
          <p:nvPr/>
        </p:nvSpPr>
        <p:spPr>
          <a:xfrm>
            <a:off x="5434171" y="3200494"/>
            <a:ext cx="1735453" cy="1313432"/>
          </a:xfrm>
          <a:prstGeom prst="wedgeRoundRectCallout">
            <a:avLst>
              <a:gd name="adj1" fmla="val -90067"/>
              <a:gd name="adj2" fmla="val -6702"/>
              <a:gd name="adj3" fmla="val 16667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663"/>
            <a:r>
              <a:rPr lang="sl-SI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POSVETOVALNE SKUPINE</a:t>
            </a:r>
          </a:p>
          <a:p>
            <a:pPr algn="ctr" defTabSz="685663"/>
            <a:r>
              <a:rPr lang="sl-SI" sz="11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seriji, 6 delavnic (december 2021 – februar 2022)</a:t>
            </a:r>
          </a:p>
          <a:p>
            <a:pPr algn="ctr" defTabSz="685663"/>
            <a:endParaRPr lang="en-US" sz="11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3B4A7120-0000-4342-801C-C476FA42BD9F}"/>
              </a:ext>
            </a:extLst>
          </p:cNvPr>
          <p:cNvSpPr txBox="1"/>
          <p:nvPr/>
        </p:nvSpPr>
        <p:spPr>
          <a:xfrm>
            <a:off x="-17708" y="4643729"/>
            <a:ext cx="9161708" cy="4847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l-SI" dirty="0">
                <a:solidFill>
                  <a:schemeClr val="bg1"/>
                </a:solidFill>
                <a:latin typeface="Bahnschrift" panose="020B0502040204020203" pitchFamily="34" charset="0"/>
              </a:rPr>
              <a:t> </a:t>
            </a:r>
            <a:r>
              <a:rPr lang="sl-SI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Evalvacija izvajanja in doseganja ciljev STRST 2017–2021 in </a:t>
            </a:r>
          </a:p>
          <a:p>
            <a:pPr algn="ctr"/>
            <a:r>
              <a:rPr lang="sl-SI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smernice za načrtovanje razvoja turizma v Sloveniji v strateškem obdobju 2022–2028 (MGRT, 2021)</a:t>
            </a:r>
            <a:endParaRPr lang="sl-SI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Title">
            <a:extLst>
              <a:ext uri="{FF2B5EF4-FFF2-40B4-BE49-F238E27FC236}">
                <a16:creationId xmlns:a16="http://schemas.microsoft.com/office/drawing/2014/main" id="{9F4B5B9C-F6E5-4FE9-870B-ECDFA4F1332A}"/>
              </a:ext>
            </a:extLst>
          </p:cNvPr>
          <p:cNvSpPr txBox="1">
            <a:spLocks/>
          </p:cNvSpPr>
          <p:nvPr/>
        </p:nvSpPr>
        <p:spPr>
          <a:xfrm>
            <a:off x="1506969" y="103636"/>
            <a:ext cx="7038804" cy="789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cap="all" spc="3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2300" b="0" i="0" u="none" strike="noStrike" kern="1200" cap="all" spc="300" normalizeH="0" baseline="0" noProof="0" dirty="0">
                <a:ln>
                  <a:noFill/>
                </a:ln>
                <a:solidFill>
                  <a:srgbClr val="78A22F"/>
                </a:solidFill>
                <a:effectLst/>
                <a:uLnTx/>
                <a:uFillTx/>
                <a:latin typeface="Palatino Linotype"/>
                <a:ea typeface="+mj-ea"/>
                <a:cs typeface="+mj-cs"/>
              </a:rPr>
              <a:t>PROCES PRIPRAVE SST 2022–2028 </a:t>
            </a:r>
          </a:p>
        </p:txBody>
      </p:sp>
      <p:sp>
        <p:nvSpPr>
          <p:cNvPr id="63" name="Polje z besedilom 1">
            <a:extLst>
              <a:ext uri="{FF2B5EF4-FFF2-40B4-BE49-F238E27FC236}">
                <a16:creationId xmlns:a16="http://schemas.microsoft.com/office/drawing/2014/main" id="{C4B67A5B-DC87-4B98-A740-BCBEE1512C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9625" y="2789079"/>
            <a:ext cx="1480638" cy="592298"/>
          </a:xfrm>
          <a:prstGeom prst="rect">
            <a:avLst/>
          </a:prstGeom>
          <a:solidFill>
            <a:srgbClr val="0070C0"/>
          </a:solidFill>
          <a:ln w="635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sl-SI" altLang="sl-SI" sz="825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SKUPINA ZA SPREMLJANJE IN USMERJANJE</a:t>
            </a:r>
            <a:endParaRPr lang="sl-SI" altLang="sl-SI" sz="1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3" name="Polje z besedilom 2">
            <a:extLst>
              <a:ext uri="{FF2B5EF4-FFF2-40B4-BE49-F238E27FC236}">
                <a16:creationId xmlns:a16="http://schemas.microsoft.com/office/drawing/2014/main" id="{0E53ABD5-03EB-4481-9EA3-0158D0BBE6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9624" y="4183704"/>
            <a:ext cx="1480638" cy="695738"/>
          </a:xfrm>
          <a:prstGeom prst="rect">
            <a:avLst/>
          </a:prstGeom>
          <a:solidFill>
            <a:srgbClr val="0070C0"/>
          </a:solidFill>
          <a:ln w="635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sl-SI" altLang="sl-SI" sz="825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3. POSVETOVALNA SKUPINA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sl-SI" altLang="sl-SI" sz="825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ZA UPRAVLJANJE DESTINACIJ </a:t>
            </a:r>
            <a:endParaRPr lang="sl-SI" altLang="sl-SI" sz="1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4" name="Polje z besedilom 3">
            <a:extLst>
              <a:ext uri="{FF2B5EF4-FFF2-40B4-BE49-F238E27FC236}">
                <a16:creationId xmlns:a16="http://schemas.microsoft.com/office/drawing/2014/main" id="{83313DF9-C8EE-47EA-8C80-40A34E38EB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9624" y="3409836"/>
            <a:ext cx="1470991" cy="710646"/>
          </a:xfrm>
          <a:prstGeom prst="rect">
            <a:avLst/>
          </a:prstGeom>
          <a:solidFill>
            <a:srgbClr val="0070C0"/>
          </a:solidFill>
          <a:ln w="6350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sl-SI" altLang="sl-SI" sz="825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POSVETOVALNA SKUPINA ZA GOSPODARSKI SEKTOR IN PODJETNIŠTVO</a:t>
            </a:r>
            <a:endParaRPr lang="sl-SI" altLang="sl-SI" sz="1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E76E3DD7-A93E-4780-819F-86FDB5D9C9C3}"/>
              </a:ext>
            </a:extLst>
          </p:cNvPr>
          <p:cNvSpPr txBox="1"/>
          <p:nvPr/>
        </p:nvSpPr>
        <p:spPr>
          <a:xfrm rot="16200000">
            <a:off x="-2244836" y="2241741"/>
            <a:ext cx="5136554" cy="646331"/>
          </a:xfrm>
          <a:prstGeom prst="rect">
            <a:avLst/>
          </a:prstGeom>
          <a:solidFill>
            <a:schemeClr val="tx2">
              <a:lumMod val="50000"/>
              <a:lumOff val="50000"/>
              <a:alpha val="58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sl-SI" sz="1800" dirty="0">
                <a:solidFill>
                  <a:schemeClr val="bg1"/>
                </a:solidFill>
                <a:latin typeface="Bahnschrift" panose="020B0502040204020203" pitchFamily="34" charset="0"/>
              </a:rPr>
              <a:t> </a:t>
            </a:r>
            <a:r>
              <a:rPr lang="sl-SI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Sprotno redno usklajevanje izvajalca z naročnikom (MGRT)</a:t>
            </a:r>
            <a:endParaRPr lang="sl-SI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1" name="Skupina 50"/>
          <p:cNvGrpSpPr>
            <a:grpSpLocks noChangeAspect="1"/>
          </p:cNvGrpSpPr>
          <p:nvPr/>
        </p:nvGrpSpPr>
        <p:grpSpPr>
          <a:xfrm>
            <a:off x="7388584" y="124341"/>
            <a:ext cx="1603016" cy="359309"/>
            <a:chOff x="0" y="0"/>
            <a:chExt cx="5025118" cy="1189861"/>
          </a:xfrm>
        </p:grpSpPr>
        <p:pic>
          <p:nvPicPr>
            <p:cNvPr id="52" name="Slika 51" descr="Državni simboli | GOV.SI"/>
            <p:cNvPicPr>
              <a:picLocks noChangeAspect="1" noChangeArrowheads="1"/>
            </p:cNvPicPr>
            <p:nvPr/>
          </p:nvPicPr>
          <p:blipFill>
            <a:blip r:embed="rId3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43639"/>
              <a:ext cx="560613" cy="7095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3" name="Slika 52" descr="TROIA - asset management project specialists"/>
            <p:cNvPicPr>
              <a:picLocks noChangeAspect="1" noChangeArrowheads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99"/>
            <a:stretch/>
          </p:blipFill>
          <p:spPr bwMode="auto">
            <a:xfrm>
              <a:off x="789214" y="0"/>
              <a:ext cx="4235904" cy="11898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877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FAE45302-A665-44C7-BFBE-97B52B0F8450}"/>
              </a:ext>
            </a:extLst>
          </p:cNvPr>
          <p:cNvPicPr>
            <a:picLocks noGrp="1" noChangeAspect="1"/>
          </p:cNvPicPr>
          <p:nvPr>
            <p:ph type="pic" sz="quarter" idx="38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40" b="21940"/>
          <a:stretch>
            <a:fillRect/>
          </a:stretch>
        </p:blipFill>
        <p:spPr/>
      </p:pic>
      <p:sp>
        <p:nvSpPr>
          <p:cNvPr id="38" name="Заголовок 15">
            <a:extLst>
              <a:ext uri="{FF2B5EF4-FFF2-40B4-BE49-F238E27FC236}">
                <a16:creationId xmlns:a16="http://schemas.microsoft.com/office/drawing/2014/main" id="{9D661341-148A-7C4B-89A7-265CFC0D9A05}"/>
              </a:ext>
            </a:extLst>
          </p:cNvPr>
          <p:cNvSpPr txBox="1">
            <a:spLocks/>
          </p:cNvSpPr>
          <p:nvPr/>
        </p:nvSpPr>
        <p:spPr>
          <a:xfrm>
            <a:off x="1171996" y="2767742"/>
            <a:ext cx="3806927" cy="1662224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r" defTabSz="243864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41907" algn="l"/>
              </a:tabLst>
              <a:defRPr lang="ru-RU" sz="23900" b="1" i="0" kern="1200" spc="0" baseline="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algn="l"/>
            <a:r>
              <a:rPr lang="sl-SI" sz="4400" b="0" spc="300" dirty="0">
                <a:solidFill>
                  <a:srgbClr val="78A22F"/>
                </a:solidFill>
                <a:latin typeface="+mj-lt"/>
              </a:rPr>
              <a:t>KLJUČNI IZZIVI</a:t>
            </a:r>
            <a:endParaRPr lang="en" sz="4400" b="0" spc="300" dirty="0">
              <a:solidFill>
                <a:srgbClr val="78A22F"/>
              </a:solidFill>
              <a:latin typeface="+mj-lt"/>
            </a:endParaRPr>
          </a:p>
        </p:txBody>
      </p: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3CA479D7-D6E6-774C-AA38-300C8EDAC603}"/>
              </a:ext>
            </a:extLst>
          </p:cNvPr>
          <p:cNvGrpSpPr/>
          <p:nvPr/>
        </p:nvGrpSpPr>
        <p:grpSpPr>
          <a:xfrm>
            <a:off x="-47819" y="-23320"/>
            <a:ext cx="9212756" cy="5137024"/>
            <a:chOff x="-127534" y="-62294"/>
            <a:chExt cx="24570548" cy="13700513"/>
          </a:xfrm>
        </p:grpSpPr>
        <p:grpSp>
          <p:nvGrpSpPr>
            <p:cNvPr id="31" name="Группа 30">
              <a:extLst>
                <a:ext uri="{FF2B5EF4-FFF2-40B4-BE49-F238E27FC236}">
                  <a16:creationId xmlns:a16="http://schemas.microsoft.com/office/drawing/2014/main" id="{D7B493CE-58B9-C14F-8EC0-28F37F88D902}"/>
                </a:ext>
              </a:extLst>
            </p:cNvPr>
            <p:cNvGrpSpPr/>
            <p:nvPr/>
          </p:nvGrpSpPr>
          <p:grpSpPr>
            <a:xfrm>
              <a:off x="-127534" y="-62294"/>
              <a:ext cx="24570548" cy="13700513"/>
              <a:chOff x="-127534" y="-62294"/>
              <a:chExt cx="24570548" cy="13700513"/>
            </a:xfrm>
          </p:grpSpPr>
          <p:cxnSp>
            <p:nvCxnSpPr>
              <p:cNvPr id="34" name="Прямая соединительная линия 33">
                <a:extLst>
                  <a:ext uri="{FF2B5EF4-FFF2-40B4-BE49-F238E27FC236}">
                    <a16:creationId xmlns:a16="http://schemas.microsoft.com/office/drawing/2014/main" id="{7114EF7B-9619-6840-B8AF-FDB2C56EBA8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6846863"/>
                <a:ext cx="24387175" cy="0"/>
              </a:xfrm>
              <a:prstGeom prst="line">
                <a:avLst/>
              </a:prstGeom>
              <a:ln>
                <a:solidFill>
                  <a:schemeClr val="tx2">
                    <a:lumMod val="75000"/>
                    <a:lumOff val="25000"/>
                    <a:alpha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Полилиния 34">
                <a:extLst>
                  <a:ext uri="{FF2B5EF4-FFF2-40B4-BE49-F238E27FC236}">
                    <a16:creationId xmlns:a16="http://schemas.microsoft.com/office/drawing/2014/main" id="{C8307AE9-3047-8B4E-BEA6-8F10361B9536}"/>
                  </a:ext>
                </a:extLst>
              </p:cNvPr>
              <p:cNvSpPr/>
              <p:nvPr userDrawn="1"/>
            </p:nvSpPr>
            <p:spPr>
              <a:xfrm>
                <a:off x="2112219" y="-62294"/>
                <a:ext cx="7909994" cy="13700513"/>
              </a:xfrm>
              <a:custGeom>
                <a:avLst/>
                <a:gdLst>
                  <a:gd name="connsiteX0" fmla="*/ 3959926 w 10128823"/>
                  <a:gd name="connsiteY0" fmla="*/ 0 h 6858794"/>
                  <a:gd name="connsiteX1" fmla="*/ 10128823 w 10128823"/>
                  <a:gd name="connsiteY1" fmla="*/ 0 h 6858794"/>
                  <a:gd name="connsiteX2" fmla="*/ 6168897 w 10128823"/>
                  <a:gd name="connsiteY2" fmla="*/ 6858794 h 6858794"/>
                  <a:gd name="connsiteX3" fmla="*/ 0 w 10128823"/>
                  <a:gd name="connsiteY3" fmla="*/ 6858794 h 6858794"/>
                  <a:gd name="connsiteX0" fmla="*/ 3959926 w 10128823"/>
                  <a:gd name="connsiteY0" fmla="*/ 0 h 6858794"/>
                  <a:gd name="connsiteX1" fmla="*/ 10128823 w 10128823"/>
                  <a:gd name="connsiteY1" fmla="*/ 0 h 6858794"/>
                  <a:gd name="connsiteX2" fmla="*/ 6168897 w 10128823"/>
                  <a:gd name="connsiteY2" fmla="*/ 6858794 h 6858794"/>
                  <a:gd name="connsiteX3" fmla="*/ 0 w 10128823"/>
                  <a:gd name="connsiteY3" fmla="*/ 6858794 h 6858794"/>
                  <a:gd name="connsiteX4" fmla="*/ 4051366 w 10128823"/>
                  <a:gd name="connsiteY4" fmla="*/ 91440 h 6858794"/>
                  <a:gd name="connsiteX0" fmla="*/ 3959926 w 10128823"/>
                  <a:gd name="connsiteY0" fmla="*/ 0 h 6858794"/>
                  <a:gd name="connsiteX1" fmla="*/ 10128823 w 10128823"/>
                  <a:gd name="connsiteY1" fmla="*/ 0 h 6858794"/>
                  <a:gd name="connsiteX2" fmla="*/ 6168897 w 10128823"/>
                  <a:gd name="connsiteY2" fmla="*/ 6858794 h 6858794"/>
                  <a:gd name="connsiteX3" fmla="*/ 0 w 10128823"/>
                  <a:gd name="connsiteY3" fmla="*/ 6858794 h 6858794"/>
                  <a:gd name="connsiteX0" fmla="*/ 10128823 w 10128823"/>
                  <a:gd name="connsiteY0" fmla="*/ 0 h 6858794"/>
                  <a:gd name="connsiteX1" fmla="*/ 6168897 w 10128823"/>
                  <a:gd name="connsiteY1" fmla="*/ 6858794 h 6858794"/>
                  <a:gd name="connsiteX2" fmla="*/ 0 w 10128823"/>
                  <a:gd name="connsiteY2" fmla="*/ 6858794 h 6858794"/>
                  <a:gd name="connsiteX0" fmla="*/ 3959926 w 3959926"/>
                  <a:gd name="connsiteY0" fmla="*/ 0 h 6858794"/>
                  <a:gd name="connsiteX1" fmla="*/ 0 w 3959926"/>
                  <a:gd name="connsiteY1" fmla="*/ 6858794 h 6858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959926" h="6858794">
                    <a:moveTo>
                      <a:pt x="3959926" y="0"/>
                    </a:moveTo>
                    <a:lnTo>
                      <a:pt x="0" y="6858794"/>
                    </a:lnTo>
                  </a:path>
                </a:pathLst>
              </a:custGeom>
              <a:ln>
                <a:solidFill>
                  <a:schemeClr val="tx2">
                    <a:lumMod val="75000"/>
                    <a:lumOff val="25000"/>
                    <a:alpha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34286" tIns="17143" rIns="34286" bIns="17143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ru-RU" sz="675" b="1"/>
              </a:p>
            </p:txBody>
          </p:sp>
          <p:sp>
            <p:nvSpPr>
              <p:cNvPr id="36" name="Полилиния 35">
                <a:extLst>
                  <a:ext uri="{FF2B5EF4-FFF2-40B4-BE49-F238E27FC236}">
                    <a16:creationId xmlns:a16="http://schemas.microsoft.com/office/drawing/2014/main" id="{969729A9-DEF2-0447-B376-7E15266C8270}"/>
                  </a:ext>
                </a:extLst>
              </p:cNvPr>
              <p:cNvSpPr/>
              <p:nvPr userDrawn="1"/>
            </p:nvSpPr>
            <p:spPr>
              <a:xfrm>
                <a:off x="8220290" y="-62294"/>
                <a:ext cx="7909994" cy="13700513"/>
              </a:xfrm>
              <a:custGeom>
                <a:avLst/>
                <a:gdLst>
                  <a:gd name="connsiteX0" fmla="*/ 3959926 w 10128823"/>
                  <a:gd name="connsiteY0" fmla="*/ 0 h 6858794"/>
                  <a:gd name="connsiteX1" fmla="*/ 10128823 w 10128823"/>
                  <a:gd name="connsiteY1" fmla="*/ 0 h 6858794"/>
                  <a:gd name="connsiteX2" fmla="*/ 6168897 w 10128823"/>
                  <a:gd name="connsiteY2" fmla="*/ 6858794 h 6858794"/>
                  <a:gd name="connsiteX3" fmla="*/ 0 w 10128823"/>
                  <a:gd name="connsiteY3" fmla="*/ 6858794 h 6858794"/>
                  <a:gd name="connsiteX0" fmla="*/ 3959926 w 10128823"/>
                  <a:gd name="connsiteY0" fmla="*/ 0 h 6858794"/>
                  <a:gd name="connsiteX1" fmla="*/ 10128823 w 10128823"/>
                  <a:gd name="connsiteY1" fmla="*/ 0 h 6858794"/>
                  <a:gd name="connsiteX2" fmla="*/ 6168897 w 10128823"/>
                  <a:gd name="connsiteY2" fmla="*/ 6858794 h 6858794"/>
                  <a:gd name="connsiteX3" fmla="*/ 0 w 10128823"/>
                  <a:gd name="connsiteY3" fmla="*/ 6858794 h 6858794"/>
                  <a:gd name="connsiteX4" fmla="*/ 4051366 w 10128823"/>
                  <a:gd name="connsiteY4" fmla="*/ 91440 h 6858794"/>
                  <a:gd name="connsiteX0" fmla="*/ 3959926 w 10128823"/>
                  <a:gd name="connsiteY0" fmla="*/ 0 h 6858794"/>
                  <a:gd name="connsiteX1" fmla="*/ 10128823 w 10128823"/>
                  <a:gd name="connsiteY1" fmla="*/ 0 h 6858794"/>
                  <a:gd name="connsiteX2" fmla="*/ 6168897 w 10128823"/>
                  <a:gd name="connsiteY2" fmla="*/ 6858794 h 6858794"/>
                  <a:gd name="connsiteX3" fmla="*/ 0 w 10128823"/>
                  <a:gd name="connsiteY3" fmla="*/ 6858794 h 6858794"/>
                  <a:gd name="connsiteX0" fmla="*/ 10128823 w 10128823"/>
                  <a:gd name="connsiteY0" fmla="*/ 0 h 6858794"/>
                  <a:gd name="connsiteX1" fmla="*/ 6168897 w 10128823"/>
                  <a:gd name="connsiteY1" fmla="*/ 6858794 h 6858794"/>
                  <a:gd name="connsiteX2" fmla="*/ 0 w 10128823"/>
                  <a:gd name="connsiteY2" fmla="*/ 6858794 h 6858794"/>
                  <a:gd name="connsiteX0" fmla="*/ 3959926 w 3959926"/>
                  <a:gd name="connsiteY0" fmla="*/ 0 h 6858794"/>
                  <a:gd name="connsiteX1" fmla="*/ 0 w 3959926"/>
                  <a:gd name="connsiteY1" fmla="*/ 6858794 h 6858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959926" h="6858794">
                    <a:moveTo>
                      <a:pt x="3959926" y="0"/>
                    </a:moveTo>
                    <a:lnTo>
                      <a:pt x="0" y="6858794"/>
                    </a:lnTo>
                  </a:path>
                </a:pathLst>
              </a:custGeom>
              <a:ln>
                <a:solidFill>
                  <a:schemeClr val="tx2">
                    <a:lumMod val="75000"/>
                    <a:lumOff val="25000"/>
                    <a:alpha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34286" tIns="17143" rIns="34286" bIns="17143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ru-RU" sz="675" b="1"/>
              </a:p>
            </p:txBody>
          </p:sp>
          <p:sp>
            <p:nvSpPr>
              <p:cNvPr id="37" name="Полилиния 36">
                <a:extLst>
                  <a:ext uri="{FF2B5EF4-FFF2-40B4-BE49-F238E27FC236}">
                    <a16:creationId xmlns:a16="http://schemas.microsoft.com/office/drawing/2014/main" id="{B6741522-03E5-AC4C-BA68-9BF44DD33A9A}"/>
                  </a:ext>
                </a:extLst>
              </p:cNvPr>
              <p:cNvSpPr/>
              <p:nvPr userDrawn="1"/>
            </p:nvSpPr>
            <p:spPr>
              <a:xfrm>
                <a:off x="14364713" y="-62294"/>
                <a:ext cx="7909994" cy="13700513"/>
              </a:xfrm>
              <a:custGeom>
                <a:avLst/>
                <a:gdLst>
                  <a:gd name="connsiteX0" fmla="*/ 3959926 w 10128823"/>
                  <a:gd name="connsiteY0" fmla="*/ 0 h 6858794"/>
                  <a:gd name="connsiteX1" fmla="*/ 10128823 w 10128823"/>
                  <a:gd name="connsiteY1" fmla="*/ 0 h 6858794"/>
                  <a:gd name="connsiteX2" fmla="*/ 6168897 w 10128823"/>
                  <a:gd name="connsiteY2" fmla="*/ 6858794 h 6858794"/>
                  <a:gd name="connsiteX3" fmla="*/ 0 w 10128823"/>
                  <a:gd name="connsiteY3" fmla="*/ 6858794 h 6858794"/>
                  <a:gd name="connsiteX0" fmla="*/ 3959926 w 10128823"/>
                  <a:gd name="connsiteY0" fmla="*/ 0 h 6858794"/>
                  <a:gd name="connsiteX1" fmla="*/ 10128823 w 10128823"/>
                  <a:gd name="connsiteY1" fmla="*/ 0 h 6858794"/>
                  <a:gd name="connsiteX2" fmla="*/ 6168897 w 10128823"/>
                  <a:gd name="connsiteY2" fmla="*/ 6858794 h 6858794"/>
                  <a:gd name="connsiteX3" fmla="*/ 0 w 10128823"/>
                  <a:gd name="connsiteY3" fmla="*/ 6858794 h 6858794"/>
                  <a:gd name="connsiteX4" fmla="*/ 4051366 w 10128823"/>
                  <a:gd name="connsiteY4" fmla="*/ 91440 h 6858794"/>
                  <a:gd name="connsiteX0" fmla="*/ 3959926 w 10128823"/>
                  <a:gd name="connsiteY0" fmla="*/ 0 h 6858794"/>
                  <a:gd name="connsiteX1" fmla="*/ 10128823 w 10128823"/>
                  <a:gd name="connsiteY1" fmla="*/ 0 h 6858794"/>
                  <a:gd name="connsiteX2" fmla="*/ 6168897 w 10128823"/>
                  <a:gd name="connsiteY2" fmla="*/ 6858794 h 6858794"/>
                  <a:gd name="connsiteX3" fmla="*/ 0 w 10128823"/>
                  <a:gd name="connsiteY3" fmla="*/ 6858794 h 6858794"/>
                  <a:gd name="connsiteX0" fmla="*/ 10128823 w 10128823"/>
                  <a:gd name="connsiteY0" fmla="*/ 0 h 6858794"/>
                  <a:gd name="connsiteX1" fmla="*/ 6168897 w 10128823"/>
                  <a:gd name="connsiteY1" fmla="*/ 6858794 h 6858794"/>
                  <a:gd name="connsiteX2" fmla="*/ 0 w 10128823"/>
                  <a:gd name="connsiteY2" fmla="*/ 6858794 h 6858794"/>
                  <a:gd name="connsiteX0" fmla="*/ 3959926 w 3959926"/>
                  <a:gd name="connsiteY0" fmla="*/ 0 h 6858794"/>
                  <a:gd name="connsiteX1" fmla="*/ 0 w 3959926"/>
                  <a:gd name="connsiteY1" fmla="*/ 6858794 h 6858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959926" h="6858794">
                    <a:moveTo>
                      <a:pt x="3959926" y="0"/>
                    </a:moveTo>
                    <a:lnTo>
                      <a:pt x="0" y="6858794"/>
                    </a:lnTo>
                  </a:path>
                </a:pathLst>
              </a:custGeom>
              <a:ln>
                <a:solidFill>
                  <a:schemeClr val="tx2">
                    <a:lumMod val="75000"/>
                    <a:lumOff val="25000"/>
                    <a:alpha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34286" tIns="17143" rIns="34286" bIns="17143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ru-RU" sz="675" b="1"/>
              </a:p>
            </p:txBody>
          </p:sp>
          <p:sp>
            <p:nvSpPr>
              <p:cNvPr id="39" name="Полилиния 38">
                <a:extLst>
                  <a:ext uri="{FF2B5EF4-FFF2-40B4-BE49-F238E27FC236}">
                    <a16:creationId xmlns:a16="http://schemas.microsoft.com/office/drawing/2014/main" id="{77C60181-3239-F741-9E8D-973F0F7FB69C}"/>
                  </a:ext>
                </a:extLst>
              </p:cNvPr>
              <p:cNvSpPr/>
              <p:nvPr userDrawn="1"/>
            </p:nvSpPr>
            <p:spPr>
              <a:xfrm>
                <a:off x="-127534" y="-62294"/>
                <a:ext cx="4041676" cy="7000389"/>
              </a:xfrm>
              <a:custGeom>
                <a:avLst/>
                <a:gdLst>
                  <a:gd name="connsiteX0" fmla="*/ 3959926 w 10128823"/>
                  <a:gd name="connsiteY0" fmla="*/ 0 h 6858794"/>
                  <a:gd name="connsiteX1" fmla="*/ 10128823 w 10128823"/>
                  <a:gd name="connsiteY1" fmla="*/ 0 h 6858794"/>
                  <a:gd name="connsiteX2" fmla="*/ 6168897 w 10128823"/>
                  <a:gd name="connsiteY2" fmla="*/ 6858794 h 6858794"/>
                  <a:gd name="connsiteX3" fmla="*/ 0 w 10128823"/>
                  <a:gd name="connsiteY3" fmla="*/ 6858794 h 6858794"/>
                  <a:gd name="connsiteX0" fmla="*/ 3959926 w 10128823"/>
                  <a:gd name="connsiteY0" fmla="*/ 0 h 6858794"/>
                  <a:gd name="connsiteX1" fmla="*/ 10128823 w 10128823"/>
                  <a:gd name="connsiteY1" fmla="*/ 0 h 6858794"/>
                  <a:gd name="connsiteX2" fmla="*/ 6168897 w 10128823"/>
                  <a:gd name="connsiteY2" fmla="*/ 6858794 h 6858794"/>
                  <a:gd name="connsiteX3" fmla="*/ 0 w 10128823"/>
                  <a:gd name="connsiteY3" fmla="*/ 6858794 h 6858794"/>
                  <a:gd name="connsiteX4" fmla="*/ 4051366 w 10128823"/>
                  <a:gd name="connsiteY4" fmla="*/ 91440 h 6858794"/>
                  <a:gd name="connsiteX0" fmla="*/ 3959926 w 10128823"/>
                  <a:gd name="connsiteY0" fmla="*/ 0 h 6858794"/>
                  <a:gd name="connsiteX1" fmla="*/ 10128823 w 10128823"/>
                  <a:gd name="connsiteY1" fmla="*/ 0 h 6858794"/>
                  <a:gd name="connsiteX2" fmla="*/ 6168897 w 10128823"/>
                  <a:gd name="connsiteY2" fmla="*/ 6858794 h 6858794"/>
                  <a:gd name="connsiteX3" fmla="*/ 0 w 10128823"/>
                  <a:gd name="connsiteY3" fmla="*/ 6858794 h 6858794"/>
                  <a:gd name="connsiteX0" fmla="*/ 10128823 w 10128823"/>
                  <a:gd name="connsiteY0" fmla="*/ 0 h 6858794"/>
                  <a:gd name="connsiteX1" fmla="*/ 6168897 w 10128823"/>
                  <a:gd name="connsiteY1" fmla="*/ 6858794 h 6858794"/>
                  <a:gd name="connsiteX2" fmla="*/ 0 w 10128823"/>
                  <a:gd name="connsiteY2" fmla="*/ 6858794 h 6858794"/>
                  <a:gd name="connsiteX0" fmla="*/ 3959926 w 3959926"/>
                  <a:gd name="connsiteY0" fmla="*/ 0 h 6858794"/>
                  <a:gd name="connsiteX1" fmla="*/ 0 w 3959926"/>
                  <a:gd name="connsiteY1" fmla="*/ 6858794 h 6858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959926" h="6858794">
                    <a:moveTo>
                      <a:pt x="3959926" y="0"/>
                    </a:moveTo>
                    <a:lnTo>
                      <a:pt x="0" y="6858794"/>
                    </a:lnTo>
                  </a:path>
                </a:pathLst>
              </a:custGeom>
              <a:ln>
                <a:solidFill>
                  <a:schemeClr val="tx2">
                    <a:lumMod val="75000"/>
                    <a:lumOff val="25000"/>
                    <a:alpha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34286" tIns="17143" rIns="34286" bIns="17143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ru-RU" sz="675" b="1"/>
              </a:p>
            </p:txBody>
          </p:sp>
          <p:sp>
            <p:nvSpPr>
              <p:cNvPr id="40" name="Полилиния 39">
                <a:extLst>
                  <a:ext uri="{FF2B5EF4-FFF2-40B4-BE49-F238E27FC236}">
                    <a16:creationId xmlns:a16="http://schemas.microsoft.com/office/drawing/2014/main" id="{D546DF6B-0761-F543-99EB-AEED69D3088B}"/>
                  </a:ext>
                </a:extLst>
              </p:cNvPr>
              <p:cNvSpPr/>
              <p:nvPr userDrawn="1"/>
            </p:nvSpPr>
            <p:spPr>
              <a:xfrm>
                <a:off x="20474507" y="6764562"/>
                <a:ext cx="3968507" cy="6873657"/>
              </a:xfrm>
              <a:custGeom>
                <a:avLst/>
                <a:gdLst>
                  <a:gd name="connsiteX0" fmla="*/ 3959926 w 10128823"/>
                  <a:gd name="connsiteY0" fmla="*/ 0 h 6858794"/>
                  <a:gd name="connsiteX1" fmla="*/ 10128823 w 10128823"/>
                  <a:gd name="connsiteY1" fmla="*/ 0 h 6858794"/>
                  <a:gd name="connsiteX2" fmla="*/ 6168897 w 10128823"/>
                  <a:gd name="connsiteY2" fmla="*/ 6858794 h 6858794"/>
                  <a:gd name="connsiteX3" fmla="*/ 0 w 10128823"/>
                  <a:gd name="connsiteY3" fmla="*/ 6858794 h 6858794"/>
                  <a:gd name="connsiteX0" fmla="*/ 3959926 w 10128823"/>
                  <a:gd name="connsiteY0" fmla="*/ 0 h 6858794"/>
                  <a:gd name="connsiteX1" fmla="*/ 10128823 w 10128823"/>
                  <a:gd name="connsiteY1" fmla="*/ 0 h 6858794"/>
                  <a:gd name="connsiteX2" fmla="*/ 6168897 w 10128823"/>
                  <a:gd name="connsiteY2" fmla="*/ 6858794 h 6858794"/>
                  <a:gd name="connsiteX3" fmla="*/ 0 w 10128823"/>
                  <a:gd name="connsiteY3" fmla="*/ 6858794 h 6858794"/>
                  <a:gd name="connsiteX4" fmla="*/ 4051366 w 10128823"/>
                  <a:gd name="connsiteY4" fmla="*/ 91440 h 6858794"/>
                  <a:gd name="connsiteX0" fmla="*/ 3959926 w 10128823"/>
                  <a:gd name="connsiteY0" fmla="*/ 0 h 6858794"/>
                  <a:gd name="connsiteX1" fmla="*/ 10128823 w 10128823"/>
                  <a:gd name="connsiteY1" fmla="*/ 0 h 6858794"/>
                  <a:gd name="connsiteX2" fmla="*/ 6168897 w 10128823"/>
                  <a:gd name="connsiteY2" fmla="*/ 6858794 h 6858794"/>
                  <a:gd name="connsiteX3" fmla="*/ 0 w 10128823"/>
                  <a:gd name="connsiteY3" fmla="*/ 6858794 h 6858794"/>
                  <a:gd name="connsiteX0" fmla="*/ 10128823 w 10128823"/>
                  <a:gd name="connsiteY0" fmla="*/ 0 h 6858794"/>
                  <a:gd name="connsiteX1" fmla="*/ 6168897 w 10128823"/>
                  <a:gd name="connsiteY1" fmla="*/ 6858794 h 6858794"/>
                  <a:gd name="connsiteX2" fmla="*/ 0 w 10128823"/>
                  <a:gd name="connsiteY2" fmla="*/ 6858794 h 6858794"/>
                  <a:gd name="connsiteX0" fmla="*/ 3959926 w 3959926"/>
                  <a:gd name="connsiteY0" fmla="*/ 0 h 6858794"/>
                  <a:gd name="connsiteX1" fmla="*/ 0 w 3959926"/>
                  <a:gd name="connsiteY1" fmla="*/ 6858794 h 6858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959926" h="6858794">
                    <a:moveTo>
                      <a:pt x="3959926" y="0"/>
                    </a:moveTo>
                    <a:lnTo>
                      <a:pt x="0" y="6858794"/>
                    </a:lnTo>
                  </a:path>
                </a:pathLst>
              </a:custGeom>
              <a:ln>
                <a:solidFill>
                  <a:schemeClr val="tx2">
                    <a:lumMod val="75000"/>
                    <a:lumOff val="25000"/>
                    <a:alpha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34286" tIns="17143" rIns="34286" bIns="17143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ru-RU" sz="675" b="1"/>
              </a:p>
            </p:txBody>
          </p:sp>
        </p:grpSp>
        <p:cxnSp>
          <p:nvCxnSpPr>
            <p:cNvPr id="32" name="Прямая соединительная линия 31">
              <a:extLst>
                <a:ext uri="{FF2B5EF4-FFF2-40B4-BE49-F238E27FC236}">
                  <a16:creationId xmlns:a16="http://schemas.microsoft.com/office/drawing/2014/main" id="{9D337EC4-60BE-BC4E-A28D-29190A2A06A6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0288191"/>
              <a:ext cx="24387175" cy="0"/>
            </a:xfrm>
            <a:prstGeom prst="line">
              <a:avLst/>
            </a:prstGeom>
            <a:ln>
              <a:solidFill>
                <a:schemeClr val="tx2">
                  <a:lumMod val="75000"/>
                  <a:lumOff val="25000"/>
                  <a:alpha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Прямая соединительная линия 32">
              <a:extLst>
                <a:ext uri="{FF2B5EF4-FFF2-40B4-BE49-F238E27FC236}">
                  <a16:creationId xmlns:a16="http://schemas.microsoft.com/office/drawing/2014/main" id="{5935438F-7ECD-B94B-8C22-D709C87B4CD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429397"/>
              <a:ext cx="24387175" cy="0"/>
            </a:xfrm>
            <a:prstGeom prst="line">
              <a:avLst/>
            </a:prstGeom>
            <a:ln>
              <a:solidFill>
                <a:schemeClr val="tx2">
                  <a:lumMod val="75000"/>
                  <a:lumOff val="25000"/>
                  <a:alpha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Skupina 13"/>
          <p:cNvGrpSpPr>
            <a:grpSpLocks noChangeAspect="1"/>
          </p:cNvGrpSpPr>
          <p:nvPr/>
        </p:nvGrpSpPr>
        <p:grpSpPr>
          <a:xfrm>
            <a:off x="6849153" y="124342"/>
            <a:ext cx="2142447" cy="480220"/>
            <a:chOff x="0" y="0"/>
            <a:chExt cx="5025118" cy="1189861"/>
          </a:xfrm>
        </p:grpSpPr>
        <p:pic>
          <p:nvPicPr>
            <p:cNvPr id="15" name="Slika 14" descr="Državni simboli | GOV.SI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43639"/>
              <a:ext cx="560613" cy="7095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Slika 15" descr="TROIA - asset management project specialists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99"/>
            <a:stretch/>
          </p:blipFill>
          <p:spPr bwMode="auto">
            <a:xfrm>
              <a:off x="789214" y="0"/>
              <a:ext cx="4235904" cy="11898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3787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upo 2">
            <a:extLst>
              <a:ext uri="{FF2B5EF4-FFF2-40B4-BE49-F238E27FC236}">
                <a16:creationId xmlns:a16="http://schemas.microsoft.com/office/drawing/2014/main" id="{5BA23E59-9E48-4273-B659-79D4521060B1}"/>
              </a:ext>
            </a:extLst>
          </p:cNvPr>
          <p:cNvGrpSpPr/>
          <p:nvPr/>
        </p:nvGrpSpPr>
        <p:grpSpPr>
          <a:xfrm>
            <a:off x="379888" y="1507445"/>
            <a:ext cx="8384225" cy="3123092"/>
            <a:chOff x="1009859" y="4019855"/>
            <a:chExt cx="22357932" cy="8328244"/>
          </a:xfrm>
        </p:grpSpPr>
        <p:sp>
          <p:nvSpPr>
            <p:cNvPr id="47" name="Freeform 419">
              <a:extLst>
                <a:ext uri="{FF2B5EF4-FFF2-40B4-BE49-F238E27FC236}">
                  <a16:creationId xmlns:a16="http://schemas.microsoft.com/office/drawing/2014/main" id="{7A09113B-68FF-409D-80CD-D7E5BEDCBE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06919" y="6596326"/>
              <a:ext cx="3205491" cy="1605264"/>
            </a:xfrm>
            <a:custGeom>
              <a:avLst/>
              <a:gdLst>
                <a:gd name="T0" fmla="*/ 0 w 2810"/>
                <a:gd name="T1" fmla="*/ 2147483646 h 1408"/>
                <a:gd name="T2" fmla="*/ 0 w 2810"/>
                <a:gd name="T3" fmla="*/ 2147483646 h 1408"/>
                <a:gd name="T4" fmla="*/ 2147483646 w 2810"/>
                <a:gd name="T5" fmla="*/ 0 h 1408"/>
                <a:gd name="T6" fmla="*/ 2147483646 w 2810"/>
                <a:gd name="T7" fmla="*/ 2147483646 h 140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10" h="1408">
                  <a:moveTo>
                    <a:pt x="0" y="1407"/>
                  </a:moveTo>
                  <a:lnTo>
                    <a:pt x="0" y="1407"/>
                  </a:lnTo>
                  <a:cubicBezTo>
                    <a:pt x="0" y="634"/>
                    <a:pt x="628" y="0"/>
                    <a:pt x="1401" y="0"/>
                  </a:cubicBezTo>
                  <a:cubicBezTo>
                    <a:pt x="2181" y="0"/>
                    <a:pt x="2809" y="634"/>
                    <a:pt x="2809" y="1407"/>
                  </a:cubicBezTo>
                </a:path>
              </a:pathLst>
            </a:custGeom>
            <a:noFill/>
            <a:ln w="508000" cap="flat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5663"/>
              <a:endParaRPr lang="es-MX">
                <a:solidFill>
                  <a:srgbClr val="989998"/>
                </a:solidFill>
                <a:latin typeface="Calibri" panose="020F0502020204030204"/>
              </a:endParaRPr>
            </a:p>
          </p:txBody>
        </p:sp>
        <p:sp>
          <p:nvSpPr>
            <p:cNvPr id="48" name="Freeform 420">
              <a:extLst>
                <a:ext uri="{FF2B5EF4-FFF2-40B4-BE49-F238E27FC236}">
                  <a16:creationId xmlns:a16="http://schemas.microsoft.com/office/drawing/2014/main" id="{0871ED0D-EF02-40B2-B52F-14A5CAF0E8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12410" y="8201590"/>
              <a:ext cx="3215559" cy="1610295"/>
            </a:xfrm>
            <a:custGeom>
              <a:avLst/>
              <a:gdLst>
                <a:gd name="T0" fmla="*/ 2147483646 w 2816"/>
                <a:gd name="T1" fmla="*/ 0 h 1409"/>
                <a:gd name="T2" fmla="*/ 2147483646 w 2816"/>
                <a:gd name="T3" fmla="*/ 0 h 1409"/>
                <a:gd name="T4" fmla="*/ 2147483646 w 2816"/>
                <a:gd name="T5" fmla="*/ 2147483646 h 1409"/>
                <a:gd name="T6" fmla="*/ 0 w 2816"/>
                <a:gd name="T7" fmla="*/ 0 h 140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16" h="1409">
                  <a:moveTo>
                    <a:pt x="2815" y="0"/>
                  </a:moveTo>
                  <a:lnTo>
                    <a:pt x="2815" y="0"/>
                  </a:lnTo>
                  <a:cubicBezTo>
                    <a:pt x="2815" y="781"/>
                    <a:pt x="2179" y="1408"/>
                    <a:pt x="1408" y="1408"/>
                  </a:cubicBezTo>
                  <a:cubicBezTo>
                    <a:pt x="627" y="1408"/>
                    <a:pt x="0" y="781"/>
                    <a:pt x="0" y="0"/>
                  </a:cubicBezTo>
                </a:path>
              </a:pathLst>
            </a:custGeom>
            <a:noFill/>
            <a:ln w="508000" cap="flat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5663"/>
              <a:endParaRPr lang="es-MX">
                <a:solidFill>
                  <a:srgbClr val="989998"/>
                </a:solidFill>
                <a:latin typeface="Calibri" panose="020F0502020204030204"/>
              </a:endParaRPr>
            </a:p>
          </p:txBody>
        </p:sp>
        <p:sp>
          <p:nvSpPr>
            <p:cNvPr id="49" name="Freeform 421">
              <a:extLst>
                <a:ext uri="{FF2B5EF4-FFF2-40B4-BE49-F238E27FC236}">
                  <a16:creationId xmlns:a16="http://schemas.microsoft.com/office/drawing/2014/main" id="{CCC7DF12-20F4-4D36-870B-E14F3F6A5F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27969" y="6203817"/>
              <a:ext cx="4010638" cy="4005608"/>
            </a:xfrm>
            <a:custGeom>
              <a:avLst/>
              <a:gdLst>
                <a:gd name="T0" fmla="*/ 0 w 3513"/>
                <a:gd name="T1" fmla="*/ 2147483646 h 3512"/>
                <a:gd name="T2" fmla="*/ 0 w 3513"/>
                <a:gd name="T3" fmla="*/ 2147483646 h 3512"/>
                <a:gd name="T4" fmla="*/ 2147483646 w 3513"/>
                <a:gd name="T5" fmla="*/ 0 h 3512"/>
                <a:gd name="T6" fmla="*/ 2147483646 w 3513"/>
                <a:gd name="T7" fmla="*/ 2147483646 h 3512"/>
                <a:gd name="T8" fmla="*/ 2147483646 w 3513"/>
                <a:gd name="T9" fmla="*/ 2147483646 h 35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13" h="3512">
                  <a:moveTo>
                    <a:pt x="0" y="1751"/>
                  </a:moveTo>
                  <a:lnTo>
                    <a:pt x="0" y="1751"/>
                  </a:lnTo>
                  <a:cubicBezTo>
                    <a:pt x="0" y="787"/>
                    <a:pt x="780" y="0"/>
                    <a:pt x="1752" y="0"/>
                  </a:cubicBezTo>
                  <a:cubicBezTo>
                    <a:pt x="2724" y="0"/>
                    <a:pt x="3512" y="787"/>
                    <a:pt x="3512" y="1751"/>
                  </a:cubicBezTo>
                  <a:cubicBezTo>
                    <a:pt x="3512" y="2723"/>
                    <a:pt x="2724" y="3511"/>
                    <a:pt x="1752" y="3511"/>
                  </a:cubicBezTo>
                </a:path>
              </a:pathLst>
            </a:custGeom>
            <a:noFill/>
            <a:ln w="508000" cap="flat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5663"/>
              <a:endParaRPr lang="es-MX">
                <a:solidFill>
                  <a:srgbClr val="989998"/>
                </a:solidFill>
                <a:latin typeface="Calibri" panose="020F0502020204030204"/>
              </a:endParaRPr>
            </a:p>
          </p:txBody>
        </p:sp>
        <p:sp>
          <p:nvSpPr>
            <p:cNvPr id="50" name="Freeform 422">
              <a:extLst>
                <a:ext uri="{FF2B5EF4-FFF2-40B4-BE49-F238E27FC236}">
                  <a16:creationId xmlns:a16="http://schemas.microsoft.com/office/drawing/2014/main" id="{482EE711-423C-473A-A55D-B7E3716633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01312" y="6178657"/>
              <a:ext cx="4010638" cy="4005608"/>
            </a:xfrm>
            <a:custGeom>
              <a:avLst/>
              <a:gdLst>
                <a:gd name="T0" fmla="*/ 2147483646 w 3513"/>
                <a:gd name="T1" fmla="*/ 2147483646 h 3512"/>
                <a:gd name="T2" fmla="*/ 2147483646 w 3513"/>
                <a:gd name="T3" fmla="*/ 2147483646 h 3512"/>
                <a:gd name="T4" fmla="*/ 2147483646 w 3513"/>
                <a:gd name="T5" fmla="*/ 2147483646 h 3512"/>
                <a:gd name="T6" fmla="*/ 0 w 3513"/>
                <a:gd name="T7" fmla="*/ 2147483646 h 3512"/>
                <a:gd name="T8" fmla="*/ 2147483646 w 3513"/>
                <a:gd name="T9" fmla="*/ 0 h 35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13" h="3512">
                  <a:moveTo>
                    <a:pt x="3512" y="1751"/>
                  </a:moveTo>
                  <a:lnTo>
                    <a:pt x="3512" y="1751"/>
                  </a:lnTo>
                  <a:cubicBezTo>
                    <a:pt x="3512" y="2723"/>
                    <a:pt x="2724" y="3511"/>
                    <a:pt x="1752" y="3511"/>
                  </a:cubicBezTo>
                  <a:cubicBezTo>
                    <a:pt x="780" y="3511"/>
                    <a:pt x="0" y="2723"/>
                    <a:pt x="0" y="1751"/>
                  </a:cubicBezTo>
                  <a:cubicBezTo>
                    <a:pt x="0" y="787"/>
                    <a:pt x="780" y="0"/>
                    <a:pt x="1752" y="0"/>
                  </a:cubicBezTo>
                </a:path>
              </a:pathLst>
            </a:custGeom>
            <a:noFill/>
            <a:ln w="508000" cap="flat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5663"/>
              <a:endParaRPr lang="es-MX">
                <a:solidFill>
                  <a:srgbClr val="989998"/>
                </a:solidFill>
                <a:latin typeface="Calibri" panose="020F0502020204030204"/>
              </a:endParaRPr>
            </a:p>
          </p:txBody>
        </p:sp>
        <p:sp>
          <p:nvSpPr>
            <p:cNvPr id="51" name="Freeform 423">
              <a:extLst>
                <a:ext uri="{FF2B5EF4-FFF2-40B4-BE49-F238E27FC236}">
                  <a16:creationId xmlns:a16="http://schemas.microsoft.com/office/drawing/2014/main" id="{34039E4D-062D-469B-B7A2-9285301CD5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53888" y="10209425"/>
              <a:ext cx="9213903" cy="2138674"/>
            </a:xfrm>
            <a:custGeom>
              <a:avLst/>
              <a:gdLst>
                <a:gd name="T0" fmla="*/ 2147483646 w 8074"/>
                <a:gd name="T1" fmla="*/ 0 h 1876"/>
                <a:gd name="T2" fmla="*/ 2147483646 w 8074"/>
                <a:gd name="T3" fmla="*/ 0 h 1876"/>
                <a:gd name="T4" fmla="*/ 326608010 w 8074"/>
                <a:gd name="T5" fmla="*/ 2147483646 h 1876"/>
                <a:gd name="T6" fmla="*/ 2147483646 w 8074"/>
                <a:gd name="T7" fmla="*/ 2147483646 h 1876"/>
                <a:gd name="T8" fmla="*/ 2147483646 w 8074"/>
                <a:gd name="T9" fmla="*/ 2147483646 h 1876"/>
                <a:gd name="T10" fmla="*/ 2147483646 w 8074"/>
                <a:gd name="T11" fmla="*/ 2147483646 h 1876"/>
                <a:gd name="T12" fmla="*/ 2147483646 w 8074"/>
                <a:gd name="T13" fmla="*/ 2147483646 h 18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8074" h="1876">
                  <a:moveTo>
                    <a:pt x="941" y="0"/>
                  </a:moveTo>
                  <a:lnTo>
                    <a:pt x="941" y="0"/>
                  </a:lnTo>
                  <a:cubicBezTo>
                    <a:pt x="421" y="0"/>
                    <a:pt x="0" y="429"/>
                    <a:pt x="7" y="949"/>
                  </a:cubicBezTo>
                  <a:cubicBezTo>
                    <a:pt x="15" y="1454"/>
                    <a:pt x="428" y="1859"/>
                    <a:pt x="926" y="1867"/>
                  </a:cubicBezTo>
                  <a:cubicBezTo>
                    <a:pt x="1293" y="1875"/>
                    <a:pt x="1607" y="1676"/>
                    <a:pt x="1767" y="1378"/>
                  </a:cubicBezTo>
                  <a:cubicBezTo>
                    <a:pt x="1913" y="1102"/>
                    <a:pt x="2203" y="934"/>
                    <a:pt x="2510" y="934"/>
                  </a:cubicBezTo>
                  <a:cubicBezTo>
                    <a:pt x="8073" y="934"/>
                    <a:pt x="8073" y="934"/>
                    <a:pt x="8073" y="934"/>
                  </a:cubicBezTo>
                </a:path>
              </a:pathLst>
            </a:custGeom>
            <a:noFill/>
            <a:ln w="508000" cap="flat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5663"/>
              <a:endParaRPr lang="es-MX">
                <a:solidFill>
                  <a:srgbClr val="989998"/>
                </a:solidFill>
                <a:latin typeface="Calibri" panose="020F0502020204030204"/>
              </a:endParaRPr>
            </a:p>
          </p:txBody>
        </p:sp>
        <p:sp>
          <p:nvSpPr>
            <p:cNvPr id="52" name="Freeform 424">
              <a:extLst>
                <a:ext uri="{FF2B5EF4-FFF2-40B4-BE49-F238E27FC236}">
                  <a16:creationId xmlns:a16="http://schemas.microsoft.com/office/drawing/2014/main" id="{583544AF-2188-4C47-8422-0DF3141E85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9859" y="4019855"/>
              <a:ext cx="4866107" cy="2138674"/>
            </a:xfrm>
            <a:custGeom>
              <a:avLst/>
              <a:gdLst>
                <a:gd name="T0" fmla="*/ 2147483646 w 4263"/>
                <a:gd name="T1" fmla="*/ 2147483646 h 1876"/>
                <a:gd name="T2" fmla="*/ 2147483646 w 4263"/>
                <a:gd name="T3" fmla="*/ 2147483646 h 1876"/>
                <a:gd name="T4" fmla="*/ 2147483646 w 4263"/>
                <a:gd name="T5" fmla="*/ 2147483646 h 1876"/>
                <a:gd name="T6" fmla="*/ 2147483646 w 4263"/>
                <a:gd name="T7" fmla="*/ 0 h 1876"/>
                <a:gd name="T8" fmla="*/ 2147483646 w 4263"/>
                <a:gd name="T9" fmla="*/ 2147483646 h 1876"/>
                <a:gd name="T10" fmla="*/ 2147483646 w 4263"/>
                <a:gd name="T11" fmla="*/ 2147483646 h 1876"/>
                <a:gd name="T12" fmla="*/ 0 w 4263"/>
                <a:gd name="T13" fmla="*/ 2147483646 h 18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263" h="1876">
                  <a:moveTo>
                    <a:pt x="3321" y="1875"/>
                  </a:moveTo>
                  <a:lnTo>
                    <a:pt x="3321" y="1875"/>
                  </a:lnTo>
                  <a:cubicBezTo>
                    <a:pt x="3842" y="1875"/>
                    <a:pt x="4262" y="1446"/>
                    <a:pt x="4255" y="926"/>
                  </a:cubicBezTo>
                  <a:cubicBezTo>
                    <a:pt x="4247" y="421"/>
                    <a:pt x="3842" y="8"/>
                    <a:pt x="3336" y="0"/>
                  </a:cubicBezTo>
                  <a:cubicBezTo>
                    <a:pt x="2977" y="0"/>
                    <a:pt x="2655" y="199"/>
                    <a:pt x="2502" y="497"/>
                  </a:cubicBezTo>
                  <a:cubicBezTo>
                    <a:pt x="2349" y="765"/>
                    <a:pt x="2066" y="941"/>
                    <a:pt x="1752" y="941"/>
                  </a:cubicBezTo>
                  <a:cubicBezTo>
                    <a:pt x="0" y="941"/>
                    <a:pt x="0" y="941"/>
                    <a:pt x="0" y="941"/>
                  </a:cubicBezTo>
                </a:path>
              </a:pathLst>
            </a:custGeom>
            <a:noFill/>
            <a:ln w="508000" cap="flat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5663"/>
              <a:endParaRPr lang="es-MX">
                <a:solidFill>
                  <a:srgbClr val="989998"/>
                </a:solidFill>
                <a:latin typeface="Calibri" panose="020F0502020204030204"/>
              </a:endParaRPr>
            </a:p>
          </p:txBody>
        </p:sp>
      </p:grpSp>
      <p:sp>
        <p:nvSpPr>
          <p:cNvPr id="126" name="Rectangle 125">
            <a:extLst>
              <a:ext uri="{FF2B5EF4-FFF2-40B4-BE49-F238E27FC236}">
                <a16:creationId xmlns:a16="http://schemas.microsoft.com/office/drawing/2014/main" id="{87EA5AD8-B954-4DC0-BE55-FA048A0A5AAE}"/>
              </a:ext>
            </a:extLst>
          </p:cNvPr>
          <p:cNvSpPr/>
          <p:nvPr/>
        </p:nvSpPr>
        <p:spPr>
          <a:xfrm>
            <a:off x="0" y="3892024"/>
            <a:ext cx="9144000" cy="13182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3FB87584-BF95-4CB3-B222-8472D2835796}"/>
              </a:ext>
            </a:extLst>
          </p:cNvPr>
          <p:cNvSpPr/>
          <p:nvPr/>
        </p:nvSpPr>
        <p:spPr>
          <a:xfrm>
            <a:off x="-5141" y="2888993"/>
            <a:ext cx="9144000" cy="155193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id="{35695DBB-7F1C-4A17-A1D7-8233F780720B}"/>
              </a:ext>
            </a:extLst>
          </p:cNvPr>
          <p:cNvSpPr/>
          <p:nvPr/>
        </p:nvSpPr>
        <p:spPr>
          <a:xfrm>
            <a:off x="-10282" y="1498917"/>
            <a:ext cx="9154282" cy="1551936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59F7E1E-C92C-4E1A-85CE-0FEF186187E4}"/>
              </a:ext>
            </a:extLst>
          </p:cNvPr>
          <p:cNvSpPr/>
          <p:nvPr/>
        </p:nvSpPr>
        <p:spPr>
          <a:xfrm>
            <a:off x="0" y="-18226"/>
            <a:ext cx="9144000" cy="1551936"/>
          </a:xfrm>
          <a:prstGeom prst="rect">
            <a:avLst/>
          </a:prstGeom>
          <a:solidFill>
            <a:srgbClr val="78A2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417335E1-3C99-4CF2-B9D9-1E2213D44B71}"/>
              </a:ext>
            </a:extLst>
          </p:cNvPr>
          <p:cNvSpPr txBox="1"/>
          <p:nvPr/>
        </p:nvSpPr>
        <p:spPr>
          <a:xfrm rot="16200000">
            <a:off x="-2029381" y="1684901"/>
            <a:ext cx="514350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12400" b="1" spc="6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IZZIVI</a:t>
            </a:r>
            <a:endParaRPr lang="en-GB" sz="12400" b="1" spc="600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7" name="Freeform 2">
            <a:extLst>
              <a:ext uri="{FF2B5EF4-FFF2-40B4-BE49-F238E27FC236}">
                <a16:creationId xmlns:a16="http://schemas.microsoft.com/office/drawing/2014/main" id="{850EAA32-72F5-4BC0-8926-F6B682CD92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1745" y="1657466"/>
            <a:ext cx="2447498" cy="1075214"/>
          </a:xfrm>
          <a:custGeom>
            <a:avLst/>
            <a:gdLst>
              <a:gd name="T0" fmla="*/ 7219 w 7220"/>
              <a:gd name="T1" fmla="*/ 531 h 7406"/>
              <a:gd name="T2" fmla="*/ 7219 w 7220"/>
              <a:gd name="T3" fmla="*/ 531 h 7406"/>
              <a:gd name="T4" fmla="*/ 7219 w 7220"/>
              <a:gd name="T5" fmla="*/ 6093 h 7406"/>
              <a:gd name="T6" fmla="*/ 7000 w 7220"/>
              <a:gd name="T7" fmla="*/ 6530 h 7406"/>
              <a:gd name="T8" fmla="*/ 6719 w 7220"/>
              <a:gd name="T9" fmla="*/ 6624 h 7406"/>
              <a:gd name="T10" fmla="*/ 4063 w 7220"/>
              <a:gd name="T11" fmla="*/ 6624 h 7406"/>
              <a:gd name="T12" fmla="*/ 4063 w 7220"/>
              <a:gd name="T13" fmla="*/ 6655 h 7406"/>
              <a:gd name="T14" fmla="*/ 3688 w 7220"/>
              <a:gd name="T15" fmla="*/ 7342 h 7406"/>
              <a:gd name="T16" fmla="*/ 3657 w 7220"/>
              <a:gd name="T17" fmla="*/ 7374 h 7406"/>
              <a:gd name="T18" fmla="*/ 3532 w 7220"/>
              <a:gd name="T19" fmla="*/ 7342 h 7406"/>
              <a:gd name="T20" fmla="*/ 3125 w 7220"/>
              <a:gd name="T21" fmla="*/ 6624 h 7406"/>
              <a:gd name="T22" fmla="*/ 500 w 7220"/>
              <a:gd name="T23" fmla="*/ 6624 h 7406"/>
              <a:gd name="T24" fmla="*/ 0 w 7220"/>
              <a:gd name="T25" fmla="*/ 6093 h 7406"/>
              <a:gd name="T26" fmla="*/ 0 w 7220"/>
              <a:gd name="T27" fmla="*/ 531 h 7406"/>
              <a:gd name="T28" fmla="*/ 219 w 7220"/>
              <a:gd name="T29" fmla="*/ 93 h 7406"/>
              <a:gd name="T30" fmla="*/ 500 w 7220"/>
              <a:gd name="T31" fmla="*/ 0 h 7406"/>
              <a:gd name="T32" fmla="*/ 6719 w 7220"/>
              <a:gd name="T33" fmla="*/ 0 h 7406"/>
              <a:gd name="T34" fmla="*/ 7032 w 7220"/>
              <a:gd name="T35" fmla="*/ 125 h 7406"/>
              <a:gd name="T36" fmla="*/ 7219 w 7220"/>
              <a:gd name="T37" fmla="*/ 531 h 74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7220" h="7406">
                <a:moveTo>
                  <a:pt x="7219" y="531"/>
                </a:moveTo>
                <a:lnTo>
                  <a:pt x="7219" y="531"/>
                </a:lnTo>
                <a:cubicBezTo>
                  <a:pt x="7219" y="6093"/>
                  <a:pt x="7219" y="6093"/>
                  <a:pt x="7219" y="6093"/>
                </a:cubicBezTo>
                <a:cubicBezTo>
                  <a:pt x="7219" y="6280"/>
                  <a:pt x="7125" y="6436"/>
                  <a:pt x="7000" y="6530"/>
                </a:cubicBezTo>
                <a:cubicBezTo>
                  <a:pt x="6907" y="6592"/>
                  <a:pt x="6813" y="6624"/>
                  <a:pt x="6719" y="6624"/>
                </a:cubicBezTo>
                <a:cubicBezTo>
                  <a:pt x="4063" y="6624"/>
                  <a:pt x="4063" y="6624"/>
                  <a:pt x="4063" y="6624"/>
                </a:cubicBezTo>
                <a:cubicBezTo>
                  <a:pt x="4063" y="6655"/>
                  <a:pt x="4063" y="6655"/>
                  <a:pt x="4063" y="6655"/>
                </a:cubicBezTo>
                <a:cubicBezTo>
                  <a:pt x="3688" y="7342"/>
                  <a:pt x="3688" y="7342"/>
                  <a:pt x="3688" y="7342"/>
                </a:cubicBezTo>
                <a:cubicBezTo>
                  <a:pt x="3688" y="7374"/>
                  <a:pt x="3657" y="7374"/>
                  <a:pt x="3657" y="7374"/>
                </a:cubicBezTo>
                <a:cubicBezTo>
                  <a:pt x="3594" y="7405"/>
                  <a:pt x="3532" y="7405"/>
                  <a:pt x="3532" y="7342"/>
                </a:cubicBezTo>
                <a:cubicBezTo>
                  <a:pt x="3125" y="6624"/>
                  <a:pt x="3125" y="6624"/>
                  <a:pt x="3125" y="6624"/>
                </a:cubicBezTo>
                <a:cubicBezTo>
                  <a:pt x="500" y="6624"/>
                  <a:pt x="500" y="6624"/>
                  <a:pt x="500" y="6624"/>
                </a:cubicBezTo>
                <a:cubicBezTo>
                  <a:pt x="219" y="6624"/>
                  <a:pt x="0" y="6405"/>
                  <a:pt x="0" y="6093"/>
                </a:cubicBezTo>
                <a:cubicBezTo>
                  <a:pt x="0" y="531"/>
                  <a:pt x="0" y="531"/>
                  <a:pt x="0" y="531"/>
                </a:cubicBezTo>
                <a:cubicBezTo>
                  <a:pt x="0" y="343"/>
                  <a:pt x="94" y="187"/>
                  <a:pt x="219" y="93"/>
                </a:cubicBezTo>
                <a:cubicBezTo>
                  <a:pt x="282" y="31"/>
                  <a:pt x="375" y="0"/>
                  <a:pt x="500" y="0"/>
                </a:cubicBezTo>
                <a:cubicBezTo>
                  <a:pt x="6719" y="0"/>
                  <a:pt x="6719" y="0"/>
                  <a:pt x="6719" y="0"/>
                </a:cubicBezTo>
                <a:cubicBezTo>
                  <a:pt x="6844" y="0"/>
                  <a:pt x="6938" y="31"/>
                  <a:pt x="7032" y="125"/>
                </a:cubicBezTo>
                <a:cubicBezTo>
                  <a:pt x="7125" y="218"/>
                  <a:pt x="7219" y="375"/>
                  <a:pt x="7219" y="531"/>
                </a:cubicBezTo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 algn="ctr" defTabSz="685663"/>
            <a:endParaRPr lang="sl-SI" sz="1400">
              <a:solidFill>
                <a:schemeClr val="tx1">
                  <a:lumMod val="50000"/>
                </a:schemeClr>
              </a:solidFill>
              <a:latin typeface="Calibri" panose="020F0502020204030204"/>
            </a:endParaRPr>
          </a:p>
        </p:txBody>
      </p:sp>
      <p:sp>
        <p:nvSpPr>
          <p:cNvPr id="94" name="Freeform 2">
            <a:extLst>
              <a:ext uri="{FF2B5EF4-FFF2-40B4-BE49-F238E27FC236}">
                <a16:creationId xmlns:a16="http://schemas.microsoft.com/office/drawing/2014/main" id="{4D7F924F-F23C-4734-9B7A-026E4E45EA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6492" y="465299"/>
            <a:ext cx="2447498" cy="1075214"/>
          </a:xfrm>
          <a:custGeom>
            <a:avLst/>
            <a:gdLst>
              <a:gd name="T0" fmla="*/ 7219 w 7220"/>
              <a:gd name="T1" fmla="*/ 531 h 7406"/>
              <a:gd name="T2" fmla="*/ 7219 w 7220"/>
              <a:gd name="T3" fmla="*/ 531 h 7406"/>
              <a:gd name="T4" fmla="*/ 7219 w 7220"/>
              <a:gd name="T5" fmla="*/ 6093 h 7406"/>
              <a:gd name="T6" fmla="*/ 7000 w 7220"/>
              <a:gd name="T7" fmla="*/ 6530 h 7406"/>
              <a:gd name="T8" fmla="*/ 6719 w 7220"/>
              <a:gd name="T9" fmla="*/ 6624 h 7406"/>
              <a:gd name="T10" fmla="*/ 4063 w 7220"/>
              <a:gd name="T11" fmla="*/ 6624 h 7406"/>
              <a:gd name="T12" fmla="*/ 4063 w 7220"/>
              <a:gd name="T13" fmla="*/ 6655 h 7406"/>
              <a:gd name="T14" fmla="*/ 3688 w 7220"/>
              <a:gd name="T15" fmla="*/ 7342 h 7406"/>
              <a:gd name="T16" fmla="*/ 3657 w 7220"/>
              <a:gd name="T17" fmla="*/ 7374 h 7406"/>
              <a:gd name="T18" fmla="*/ 3532 w 7220"/>
              <a:gd name="T19" fmla="*/ 7342 h 7406"/>
              <a:gd name="T20" fmla="*/ 3125 w 7220"/>
              <a:gd name="T21" fmla="*/ 6624 h 7406"/>
              <a:gd name="T22" fmla="*/ 500 w 7220"/>
              <a:gd name="T23" fmla="*/ 6624 h 7406"/>
              <a:gd name="T24" fmla="*/ 0 w 7220"/>
              <a:gd name="T25" fmla="*/ 6093 h 7406"/>
              <a:gd name="T26" fmla="*/ 0 w 7220"/>
              <a:gd name="T27" fmla="*/ 531 h 7406"/>
              <a:gd name="T28" fmla="*/ 219 w 7220"/>
              <a:gd name="T29" fmla="*/ 93 h 7406"/>
              <a:gd name="T30" fmla="*/ 500 w 7220"/>
              <a:gd name="T31" fmla="*/ 0 h 7406"/>
              <a:gd name="T32" fmla="*/ 6719 w 7220"/>
              <a:gd name="T33" fmla="*/ 0 h 7406"/>
              <a:gd name="T34" fmla="*/ 7032 w 7220"/>
              <a:gd name="T35" fmla="*/ 125 h 7406"/>
              <a:gd name="T36" fmla="*/ 7219 w 7220"/>
              <a:gd name="T37" fmla="*/ 531 h 74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7220" h="7406">
                <a:moveTo>
                  <a:pt x="7219" y="531"/>
                </a:moveTo>
                <a:lnTo>
                  <a:pt x="7219" y="531"/>
                </a:lnTo>
                <a:cubicBezTo>
                  <a:pt x="7219" y="6093"/>
                  <a:pt x="7219" y="6093"/>
                  <a:pt x="7219" y="6093"/>
                </a:cubicBezTo>
                <a:cubicBezTo>
                  <a:pt x="7219" y="6280"/>
                  <a:pt x="7125" y="6436"/>
                  <a:pt x="7000" y="6530"/>
                </a:cubicBezTo>
                <a:cubicBezTo>
                  <a:pt x="6907" y="6592"/>
                  <a:pt x="6813" y="6624"/>
                  <a:pt x="6719" y="6624"/>
                </a:cubicBezTo>
                <a:cubicBezTo>
                  <a:pt x="4063" y="6624"/>
                  <a:pt x="4063" y="6624"/>
                  <a:pt x="4063" y="6624"/>
                </a:cubicBezTo>
                <a:cubicBezTo>
                  <a:pt x="4063" y="6655"/>
                  <a:pt x="4063" y="6655"/>
                  <a:pt x="4063" y="6655"/>
                </a:cubicBezTo>
                <a:cubicBezTo>
                  <a:pt x="3688" y="7342"/>
                  <a:pt x="3688" y="7342"/>
                  <a:pt x="3688" y="7342"/>
                </a:cubicBezTo>
                <a:cubicBezTo>
                  <a:pt x="3688" y="7374"/>
                  <a:pt x="3657" y="7374"/>
                  <a:pt x="3657" y="7374"/>
                </a:cubicBezTo>
                <a:cubicBezTo>
                  <a:pt x="3594" y="7405"/>
                  <a:pt x="3532" y="7405"/>
                  <a:pt x="3532" y="7342"/>
                </a:cubicBezTo>
                <a:cubicBezTo>
                  <a:pt x="3125" y="6624"/>
                  <a:pt x="3125" y="6624"/>
                  <a:pt x="3125" y="6624"/>
                </a:cubicBezTo>
                <a:cubicBezTo>
                  <a:pt x="500" y="6624"/>
                  <a:pt x="500" y="6624"/>
                  <a:pt x="500" y="6624"/>
                </a:cubicBezTo>
                <a:cubicBezTo>
                  <a:pt x="219" y="6624"/>
                  <a:pt x="0" y="6405"/>
                  <a:pt x="0" y="6093"/>
                </a:cubicBezTo>
                <a:cubicBezTo>
                  <a:pt x="0" y="531"/>
                  <a:pt x="0" y="531"/>
                  <a:pt x="0" y="531"/>
                </a:cubicBezTo>
                <a:cubicBezTo>
                  <a:pt x="0" y="343"/>
                  <a:pt x="94" y="187"/>
                  <a:pt x="219" y="93"/>
                </a:cubicBezTo>
                <a:cubicBezTo>
                  <a:pt x="282" y="31"/>
                  <a:pt x="375" y="0"/>
                  <a:pt x="500" y="0"/>
                </a:cubicBezTo>
                <a:cubicBezTo>
                  <a:pt x="6719" y="0"/>
                  <a:pt x="6719" y="0"/>
                  <a:pt x="6719" y="0"/>
                </a:cubicBezTo>
                <a:cubicBezTo>
                  <a:pt x="6844" y="0"/>
                  <a:pt x="6938" y="31"/>
                  <a:pt x="7032" y="125"/>
                </a:cubicBezTo>
                <a:cubicBezTo>
                  <a:pt x="7125" y="218"/>
                  <a:pt x="7219" y="375"/>
                  <a:pt x="7219" y="531"/>
                </a:cubicBezTo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 algn="ctr" defTabSz="685663"/>
            <a:endParaRPr lang="sl-SI" sz="1400">
              <a:solidFill>
                <a:schemeClr val="tx1">
                  <a:lumMod val="50000"/>
                </a:schemeClr>
              </a:solidFill>
              <a:latin typeface="Calibri" panose="020F0502020204030204"/>
            </a:endParaRPr>
          </a:p>
        </p:txBody>
      </p:sp>
      <p:sp>
        <p:nvSpPr>
          <p:cNvPr id="96" name="Freeform 2">
            <a:extLst>
              <a:ext uri="{FF2B5EF4-FFF2-40B4-BE49-F238E27FC236}">
                <a16:creationId xmlns:a16="http://schemas.microsoft.com/office/drawing/2014/main" id="{923DDD09-02D3-4983-B392-E848364F88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39328" y="436313"/>
            <a:ext cx="2447498" cy="1075214"/>
          </a:xfrm>
          <a:custGeom>
            <a:avLst/>
            <a:gdLst>
              <a:gd name="T0" fmla="*/ 7219 w 7220"/>
              <a:gd name="T1" fmla="*/ 531 h 7406"/>
              <a:gd name="T2" fmla="*/ 7219 w 7220"/>
              <a:gd name="T3" fmla="*/ 531 h 7406"/>
              <a:gd name="T4" fmla="*/ 7219 w 7220"/>
              <a:gd name="T5" fmla="*/ 6093 h 7406"/>
              <a:gd name="T6" fmla="*/ 7000 w 7220"/>
              <a:gd name="T7" fmla="*/ 6530 h 7406"/>
              <a:gd name="T8" fmla="*/ 6719 w 7220"/>
              <a:gd name="T9" fmla="*/ 6624 h 7406"/>
              <a:gd name="T10" fmla="*/ 4063 w 7220"/>
              <a:gd name="T11" fmla="*/ 6624 h 7406"/>
              <a:gd name="T12" fmla="*/ 4063 w 7220"/>
              <a:gd name="T13" fmla="*/ 6655 h 7406"/>
              <a:gd name="T14" fmla="*/ 3688 w 7220"/>
              <a:gd name="T15" fmla="*/ 7342 h 7406"/>
              <a:gd name="T16" fmla="*/ 3657 w 7220"/>
              <a:gd name="T17" fmla="*/ 7374 h 7406"/>
              <a:gd name="T18" fmla="*/ 3532 w 7220"/>
              <a:gd name="T19" fmla="*/ 7342 h 7406"/>
              <a:gd name="T20" fmla="*/ 3125 w 7220"/>
              <a:gd name="T21" fmla="*/ 6624 h 7406"/>
              <a:gd name="T22" fmla="*/ 500 w 7220"/>
              <a:gd name="T23" fmla="*/ 6624 h 7406"/>
              <a:gd name="T24" fmla="*/ 0 w 7220"/>
              <a:gd name="T25" fmla="*/ 6093 h 7406"/>
              <a:gd name="T26" fmla="*/ 0 w 7220"/>
              <a:gd name="T27" fmla="*/ 531 h 7406"/>
              <a:gd name="T28" fmla="*/ 219 w 7220"/>
              <a:gd name="T29" fmla="*/ 93 h 7406"/>
              <a:gd name="T30" fmla="*/ 500 w 7220"/>
              <a:gd name="T31" fmla="*/ 0 h 7406"/>
              <a:gd name="T32" fmla="*/ 6719 w 7220"/>
              <a:gd name="T33" fmla="*/ 0 h 7406"/>
              <a:gd name="T34" fmla="*/ 7032 w 7220"/>
              <a:gd name="T35" fmla="*/ 125 h 7406"/>
              <a:gd name="T36" fmla="*/ 7219 w 7220"/>
              <a:gd name="T37" fmla="*/ 531 h 74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7220" h="7406">
                <a:moveTo>
                  <a:pt x="7219" y="531"/>
                </a:moveTo>
                <a:lnTo>
                  <a:pt x="7219" y="531"/>
                </a:lnTo>
                <a:cubicBezTo>
                  <a:pt x="7219" y="6093"/>
                  <a:pt x="7219" y="6093"/>
                  <a:pt x="7219" y="6093"/>
                </a:cubicBezTo>
                <a:cubicBezTo>
                  <a:pt x="7219" y="6280"/>
                  <a:pt x="7125" y="6436"/>
                  <a:pt x="7000" y="6530"/>
                </a:cubicBezTo>
                <a:cubicBezTo>
                  <a:pt x="6907" y="6592"/>
                  <a:pt x="6813" y="6624"/>
                  <a:pt x="6719" y="6624"/>
                </a:cubicBezTo>
                <a:cubicBezTo>
                  <a:pt x="4063" y="6624"/>
                  <a:pt x="4063" y="6624"/>
                  <a:pt x="4063" y="6624"/>
                </a:cubicBezTo>
                <a:cubicBezTo>
                  <a:pt x="4063" y="6655"/>
                  <a:pt x="4063" y="6655"/>
                  <a:pt x="4063" y="6655"/>
                </a:cubicBezTo>
                <a:cubicBezTo>
                  <a:pt x="3688" y="7342"/>
                  <a:pt x="3688" y="7342"/>
                  <a:pt x="3688" y="7342"/>
                </a:cubicBezTo>
                <a:cubicBezTo>
                  <a:pt x="3688" y="7374"/>
                  <a:pt x="3657" y="7374"/>
                  <a:pt x="3657" y="7374"/>
                </a:cubicBezTo>
                <a:cubicBezTo>
                  <a:pt x="3594" y="7405"/>
                  <a:pt x="3532" y="7405"/>
                  <a:pt x="3532" y="7342"/>
                </a:cubicBezTo>
                <a:cubicBezTo>
                  <a:pt x="3125" y="6624"/>
                  <a:pt x="3125" y="6624"/>
                  <a:pt x="3125" y="6624"/>
                </a:cubicBezTo>
                <a:cubicBezTo>
                  <a:pt x="500" y="6624"/>
                  <a:pt x="500" y="6624"/>
                  <a:pt x="500" y="6624"/>
                </a:cubicBezTo>
                <a:cubicBezTo>
                  <a:pt x="219" y="6624"/>
                  <a:pt x="0" y="6405"/>
                  <a:pt x="0" y="6093"/>
                </a:cubicBezTo>
                <a:cubicBezTo>
                  <a:pt x="0" y="531"/>
                  <a:pt x="0" y="531"/>
                  <a:pt x="0" y="531"/>
                </a:cubicBezTo>
                <a:cubicBezTo>
                  <a:pt x="0" y="343"/>
                  <a:pt x="94" y="187"/>
                  <a:pt x="219" y="93"/>
                </a:cubicBezTo>
                <a:cubicBezTo>
                  <a:pt x="282" y="31"/>
                  <a:pt x="375" y="0"/>
                  <a:pt x="500" y="0"/>
                </a:cubicBezTo>
                <a:cubicBezTo>
                  <a:pt x="6719" y="0"/>
                  <a:pt x="6719" y="0"/>
                  <a:pt x="6719" y="0"/>
                </a:cubicBezTo>
                <a:cubicBezTo>
                  <a:pt x="6844" y="0"/>
                  <a:pt x="6938" y="31"/>
                  <a:pt x="7032" y="125"/>
                </a:cubicBezTo>
                <a:cubicBezTo>
                  <a:pt x="7125" y="218"/>
                  <a:pt x="7219" y="375"/>
                  <a:pt x="7219" y="531"/>
                </a:cubicBezTo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 algn="ctr" defTabSz="685663"/>
            <a:endParaRPr lang="sl-SI" sz="1400">
              <a:solidFill>
                <a:schemeClr val="tx1">
                  <a:lumMod val="50000"/>
                </a:schemeClr>
              </a:solidFill>
              <a:latin typeface="Calibri" panose="020F0502020204030204"/>
            </a:endParaRPr>
          </a:p>
        </p:txBody>
      </p:sp>
      <p:sp>
        <p:nvSpPr>
          <p:cNvPr id="93" name="Freeform 2">
            <a:extLst>
              <a:ext uri="{FF2B5EF4-FFF2-40B4-BE49-F238E27FC236}">
                <a16:creationId xmlns:a16="http://schemas.microsoft.com/office/drawing/2014/main" id="{547E4351-1889-42C2-B533-92FB07B41A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262" y="450377"/>
            <a:ext cx="2447498" cy="1075214"/>
          </a:xfrm>
          <a:custGeom>
            <a:avLst/>
            <a:gdLst>
              <a:gd name="T0" fmla="*/ 7219 w 7220"/>
              <a:gd name="T1" fmla="*/ 531 h 7406"/>
              <a:gd name="T2" fmla="*/ 7219 w 7220"/>
              <a:gd name="T3" fmla="*/ 531 h 7406"/>
              <a:gd name="T4" fmla="*/ 7219 w 7220"/>
              <a:gd name="T5" fmla="*/ 6093 h 7406"/>
              <a:gd name="T6" fmla="*/ 7000 w 7220"/>
              <a:gd name="T7" fmla="*/ 6530 h 7406"/>
              <a:gd name="T8" fmla="*/ 6719 w 7220"/>
              <a:gd name="T9" fmla="*/ 6624 h 7406"/>
              <a:gd name="T10" fmla="*/ 4063 w 7220"/>
              <a:gd name="T11" fmla="*/ 6624 h 7406"/>
              <a:gd name="T12" fmla="*/ 4063 w 7220"/>
              <a:gd name="T13" fmla="*/ 6655 h 7406"/>
              <a:gd name="T14" fmla="*/ 3688 w 7220"/>
              <a:gd name="T15" fmla="*/ 7342 h 7406"/>
              <a:gd name="T16" fmla="*/ 3657 w 7220"/>
              <a:gd name="T17" fmla="*/ 7374 h 7406"/>
              <a:gd name="T18" fmla="*/ 3532 w 7220"/>
              <a:gd name="T19" fmla="*/ 7342 h 7406"/>
              <a:gd name="T20" fmla="*/ 3125 w 7220"/>
              <a:gd name="T21" fmla="*/ 6624 h 7406"/>
              <a:gd name="T22" fmla="*/ 500 w 7220"/>
              <a:gd name="T23" fmla="*/ 6624 h 7406"/>
              <a:gd name="T24" fmla="*/ 0 w 7220"/>
              <a:gd name="T25" fmla="*/ 6093 h 7406"/>
              <a:gd name="T26" fmla="*/ 0 w 7220"/>
              <a:gd name="T27" fmla="*/ 531 h 7406"/>
              <a:gd name="T28" fmla="*/ 219 w 7220"/>
              <a:gd name="T29" fmla="*/ 93 h 7406"/>
              <a:gd name="T30" fmla="*/ 500 w 7220"/>
              <a:gd name="T31" fmla="*/ 0 h 7406"/>
              <a:gd name="T32" fmla="*/ 6719 w 7220"/>
              <a:gd name="T33" fmla="*/ 0 h 7406"/>
              <a:gd name="T34" fmla="*/ 7032 w 7220"/>
              <a:gd name="T35" fmla="*/ 125 h 7406"/>
              <a:gd name="T36" fmla="*/ 7219 w 7220"/>
              <a:gd name="T37" fmla="*/ 531 h 74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7220" h="7406">
                <a:moveTo>
                  <a:pt x="7219" y="531"/>
                </a:moveTo>
                <a:lnTo>
                  <a:pt x="7219" y="531"/>
                </a:lnTo>
                <a:cubicBezTo>
                  <a:pt x="7219" y="6093"/>
                  <a:pt x="7219" y="6093"/>
                  <a:pt x="7219" y="6093"/>
                </a:cubicBezTo>
                <a:cubicBezTo>
                  <a:pt x="7219" y="6280"/>
                  <a:pt x="7125" y="6436"/>
                  <a:pt x="7000" y="6530"/>
                </a:cubicBezTo>
                <a:cubicBezTo>
                  <a:pt x="6907" y="6592"/>
                  <a:pt x="6813" y="6624"/>
                  <a:pt x="6719" y="6624"/>
                </a:cubicBezTo>
                <a:cubicBezTo>
                  <a:pt x="4063" y="6624"/>
                  <a:pt x="4063" y="6624"/>
                  <a:pt x="4063" y="6624"/>
                </a:cubicBezTo>
                <a:cubicBezTo>
                  <a:pt x="4063" y="6655"/>
                  <a:pt x="4063" y="6655"/>
                  <a:pt x="4063" y="6655"/>
                </a:cubicBezTo>
                <a:cubicBezTo>
                  <a:pt x="3688" y="7342"/>
                  <a:pt x="3688" y="7342"/>
                  <a:pt x="3688" y="7342"/>
                </a:cubicBezTo>
                <a:cubicBezTo>
                  <a:pt x="3688" y="7374"/>
                  <a:pt x="3657" y="7374"/>
                  <a:pt x="3657" y="7374"/>
                </a:cubicBezTo>
                <a:cubicBezTo>
                  <a:pt x="3594" y="7405"/>
                  <a:pt x="3532" y="7405"/>
                  <a:pt x="3532" y="7342"/>
                </a:cubicBezTo>
                <a:cubicBezTo>
                  <a:pt x="3125" y="6624"/>
                  <a:pt x="3125" y="6624"/>
                  <a:pt x="3125" y="6624"/>
                </a:cubicBezTo>
                <a:cubicBezTo>
                  <a:pt x="500" y="6624"/>
                  <a:pt x="500" y="6624"/>
                  <a:pt x="500" y="6624"/>
                </a:cubicBezTo>
                <a:cubicBezTo>
                  <a:pt x="219" y="6624"/>
                  <a:pt x="0" y="6405"/>
                  <a:pt x="0" y="6093"/>
                </a:cubicBezTo>
                <a:cubicBezTo>
                  <a:pt x="0" y="531"/>
                  <a:pt x="0" y="531"/>
                  <a:pt x="0" y="531"/>
                </a:cubicBezTo>
                <a:cubicBezTo>
                  <a:pt x="0" y="343"/>
                  <a:pt x="94" y="187"/>
                  <a:pt x="219" y="93"/>
                </a:cubicBezTo>
                <a:cubicBezTo>
                  <a:pt x="282" y="31"/>
                  <a:pt x="375" y="0"/>
                  <a:pt x="500" y="0"/>
                </a:cubicBezTo>
                <a:cubicBezTo>
                  <a:pt x="6719" y="0"/>
                  <a:pt x="6719" y="0"/>
                  <a:pt x="6719" y="0"/>
                </a:cubicBezTo>
                <a:cubicBezTo>
                  <a:pt x="6844" y="0"/>
                  <a:pt x="6938" y="31"/>
                  <a:pt x="7032" y="125"/>
                </a:cubicBezTo>
                <a:cubicBezTo>
                  <a:pt x="7125" y="218"/>
                  <a:pt x="7219" y="375"/>
                  <a:pt x="7219" y="531"/>
                </a:cubicBezTo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 algn="ctr" defTabSz="685663"/>
            <a:endParaRPr lang="sl-SI" sz="1400">
              <a:solidFill>
                <a:schemeClr val="tx1">
                  <a:lumMod val="50000"/>
                </a:schemeClr>
              </a:solidFill>
              <a:latin typeface="Calibri" panose="020F0502020204030204"/>
            </a:endParaRPr>
          </a:p>
        </p:txBody>
      </p:sp>
      <p:sp>
        <p:nvSpPr>
          <p:cNvPr id="98" name="Freeform 2">
            <a:extLst>
              <a:ext uri="{FF2B5EF4-FFF2-40B4-BE49-F238E27FC236}">
                <a16:creationId xmlns:a16="http://schemas.microsoft.com/office/drawing/2014/main" id="{9EE631C5-ED1A-4DCB-9537-0CECDB194A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3471" y="1632413"/>
            <a:ext cx="2447498" cy="1075214"/>
          </a:xfrm>
          <a:custGeom>
            <a:avLst/>
            <a:gdLst>
              <a:gd name="T0" fmla="*/ 7219 w 7220"/>
              <a:gd name="T1" fmla="*/ 531 h 7406"/>
              <a:gd name="T2" fmla="*/ 7219 w 7220"/>
              <a:gd name="T3" fmla="*/ 531 h 7406"/>
              <a:gd name="T4" fmla="*/ 7219 w 7220"/>
              <a:gd name="T5" fmla="*/ 6093 h 7406"/>
              <a:gd name="T6" fmla="*/ 7000 w 7220"/>
              <a:gd name="T7" fmla="*/ 6530 h 7406"/>
              <a:gd name="T8" fmla="*/ 6719 w 7220"/>
              <a:gd name="T9" fmla="*/ 6624 h 7406"/>
              <a:gd name="T10" fmla="*/ 4063 w 7220"/>
              <a:gd name="T11" fmla="*/ 6624 h 7406"/>
              <a:gd name="T12" fmla="*/ 4063 w 7220"/>
              <a:gd name="T13" fmla="*/ 6655 h 7406"/>
              <a:gd name="T14" fmla="*/ 3688 w 7220"/>
              <a:gd name="T15" fmla="*/ 7342 h 7406"/>
              <a:gd name="T16" fmla="*/ 3657 w 7220"/>
              <a:gd name="T17" fmla="*/ 7374 h 7406"/>
              <a:gd name="T18" fmla="*/ 3532 w 7220"/>
              <a:gd name="T19" fmla="*/ 7342 h 7406"/>
              <a:gd name="T20" fmla="*/ 3125 w 7220"/>
              <a:gd name="T21" fmla="*/ 6624 h 7406"/>
              <a:gd name="T22" fmla="*/ 500 w 7220"/>
              <a:gd name="T23" fmla="*/ 6624 h 7406"/>
              <a:gd name="T24" fmla="*/ 0 w 7220"/>
              <a:gd name="T25" fmla="*/ 6093 h 7406"/>
              <a:gd name="T26" fmla="*/ 0 w 7220"/>
              <a:gd name="T27" fmla="*/ 531 h 7406"/>
              <a:gd name="T28" fmla="*/ 219 w 7220"/>
              <a:gd name="T29" fmla="*/ 93 h 7406"/>
              <a:gd name="T30" fmla="*/ 500 w 7220"/>
              <a:gd name="T31" fmla="*/ 0 h 7406"/>
              <a:gd name="T32" fmla="*/ 6719 w 7220"/>
              <a:gd name="T33" fmla="*/ 0 h 7406"/>
              <a:gd name="T34" fmla="*/ 7032 w 7220"/>
              <a:gd name="T35" fmla="*/ 125 h 7406"/>
              <a:gd name="T36" fmla="*/ 7219 w 7220"/>
              <a:gd name="T37" fmla="*/ 531 h 74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7220" h="7406">
                <a:moveTo>
                  <a:pt x="7219" y="531"/>
                </a:moveTo>
                <a:lnTo>
                  <a:pt x="7219" y="531"/>
                </a:lnTo>
                <a:cubicBezTo>
                  <a:pt x="7219" y="6093"/>
                  <a:pt x="7219" y="6093"/>
                  <a:pt x="7219" y="6093"/>
                </a:cubicBezTo>
                <a:cubicBezTo>
                  <a:pt x="7219" y="6280"/>
                  <a:pt x="7125" y="6436"/>
                  <a:pt x="7000" y="6530"/>
                </a:cubicBezTo>
                <a:cubicBezTo>
                  <a:pt x="6907" y="6592"/>
                  <a:pt x="6813" y="6624"/>
                  <a:pt x="6719" y="6624"/>
                </a:cubicBezTo>
                <a:cubicBezTo>
                  <a:pt x="4063" y="6624"/>
                  <a:pt x="4063" y="6624"/>
                  <a:pt x="4063" y="6624"/>
                </a:cubicBezTo>
                <a:cubicBezTo>
                  <a:pt x="4063" y="6655"/>
                  <a:pt x="4063" y="6655"/>
                  <a:pt x="4063" y="6655"/>
                </a:cubicBezTo>
                <a:cubicBezTo>
                  <a:pt x="3688" y="7342"/>
                  <a:pt x="3688" y="7342"/>
                  <a:pt x="3688" y="7342"/>
                </a:cubicBezTo>
                <a:cubicBezTo>
                  <a:pt x="3688" y="7374"/>
                  <a:pt x="3657" y="7374"/>
                  <a:pt x="3657" y="7374"/>
                </a:cubicBezTo>
                <a:cubicBezTo>
                  <a:pt x="3594" y="7405"/>
                  <a:pt x="3532" y="7405"/>
                  <a:pt x="3532" y="7342"/>
                </a:cubicBezTo>
                <a:cubicBezTo>
                  <a:pt x="3125" y="6624"/>
                  <a:pt x="3125" y="6624"/>
                  <a:pt x="3125" y="6624"/>
                </a:cubicBezTo>
                <a:cubicBezTo>
                  <a:pt x="500" y="6624"/>
                  <a:pt x="500" y="6624"/>
                  <a:pt x="500" y="6624"/>
                </a:cubicBezTo>
                <a:cubicBezTo>
                  <a:pt x="219" y="6624"/>
                  <a:pt x="0" y="6405"/>
                  <a:pt x="0" y="6093"/>
                </a:cubicBezTo>
                <a:cubicBezTo>
                  <a:pt x="0" y="531"/>
                  <a:pt x="0" y="531"/>
                  <a:pt x="0" y="531"/>
                </a:cubicBezTo>
                <a:cubicBezTo>
                  <a:pt x="0" y="343"/>
                  <a:pt x="94" y="187"/>
                  <a:pt x="219" y="93"/>
                </a:cubicBezTo>
                <a:cubicBezTo>
                  <a:pt x="282" y="31"/>
                  <a:pt x="375" y="0"/>
                  <a:pt x="500" y="0"/>
                </a:cubicBezTo>
                <a:cubicBezTo>
                  <a:pt x="6719" y="0"/>
                  <a:pt x="6719" y="0"/>
                  <a:pt x="6719" y="0"/>
                </a:cubicBezTo>
                <a:cubicBezTo>
                  <a:pt x="6844" y="0"/>
                  <a:pt x="6938" y="31"/>
                  <a:pt x="7032" y="125"/>
                </a:cubicBezTo>
                <a:cubicBezTo>
                  <a:pt x="7125" y="218"/>
                  <a:pt x="7219" y="375"/>
                  <a:pt x="7219" y="531"/>
                </a:cubicBezTo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 algn="ctr" defTabSz="685663"/>
            <a:endParaRPr lang="sl-SI" sz="1400">
              <a:solidFill>
                <a:schemeClr val="tx1">
                  <a:lumMod val="50000"/>
                </a:schemeClr>
              </a:solidFill>
              <a:latin typeface="Calibri" panose="020F0502020204030204"/>
            </a:endParaRPr>
          </a:p>
        </p:txBody>
      </p:sp>
      <p:sp>
        <p:nvSpPr>
          <p:cNvPr id="95" name="Freeform 2">
            <a:extLst>
              <a:ext uri="{FF2B5EF4-FFF2-40B4-BE49-F238E27FC236}">
                <a16:creationId xmlns:a16="http://schemas.microsoft.com/office/drawing/2014/main" id="{9C060FF5-C4B5-4F0C-9B8E-709B5F1F2F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39328" y="2827300"/>
            <a:ext cx="2408174" cy="1075214"/>
          </a:xfrm>
          <a:custGeom>
            <a:avLst/>
            <a:gdLst>
              <a:gd name="T0" fmla="*/ 7219 w 7220"/>
              <a:gd name="T1" fmla="*/ 531 h 7406"/>
              <a:gd name="T2" fmla="*/ 7219 w 7220"/>
              <a:gd name="T3" fmla="*/ 531 h 7406"/>
              <a:gd name="T4" fmla="*/ 7219 w 7220"/>
              <a:gd name="T5" fmla="*/ 6093 h 7406"/>
              <a:gd name="T6" fmla="*/ 7000 w 7220"/>
              <a:gd name="T7" fmla="*/ 6530 h 7406"/>
              <a:gd name="T8" fmla="*/ 6719 w 7220"/>
              <a:gd name="T9" fmla="*/ 6624 h 7406"/>
              <a:gd name="T10" fmla="*/ 4063 w 7220"/>
              <a:gd name="T11" fmla="*/ 6624 h 7406"/>
              <a:gd name="T12" fmla="*/ 4063 w 7220"/>
              <a:gd name="T13" fmla="*/ 6655 h 7406"/>
              <a:gd name="T14" fmla="*/ 3688 w 7220"/>
              <a:gd name="T15" fmla="*/ 7342 h 7406"/>
              <a:gd name="T16" fmla="*/ 3657 w 7220"/>
              <a:gd name="T17" fmla="*/ 7374 h 7406"/>
              <a:gd name="T18" fmla="*/ 3532 w 7220"/>
              <a:gd name="T19" fmla="*/ 7342 h 7406"/>
              <a:gd name="T20" fmla="*/ 3125 w 7220"/>
              <a:gd name="T21" fmla="*/ 6624 h 7406"/>
              <a:gd name="T22" fmla="*/ 500 w 7220"/>
              <a:gd name="T23" fmla="*/ 6624 h 7406"/>
              <a:gd name="T24" fmla="*/ 0 w 7220"/>
              <a:gd name="T25" fmla="*/ 6093 h 7406"/>
              <a:gd name="T26" fmla="*/ 0 w 7220"/>
              <a:gd name="T27" fmla="*/ 531 h 7406"/>
              <a:gd name="T28" fmla="*/ 219 w 7220"/>
              <a:gd name="T29" fmla="*/ 93 h 7406"/>
              <a:gd name="T30" fmla="*/ 500 w 7220"/>
              <a:gd name="T31" fmla="*/ 0 h 7406"/>
              <a:gd name="T32" fmla="*/ 6719 w 7220"/>
              <a:gd name="T33" fmla="*/ 0 h 7406"/>
              <a:gd name="T34" fmla="*/ 7032 w 7220"/>
              <a:gd name="T35" fmla="*/ 125 h 7406"/>
              <a:gd name="T36" fmla="*/ 7219 w 7220"/>
              <a:gd name="T37" fmla="*/ 531 h 74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7220" h="7406">
                <a:moveTo>
                  <a:pt x="7219" y="531"/>
                </a:moveTo>
                <a:lnTo>
                  <a:pt x="7219" y="531"/>
                </a:lnTo>
                <a:cubicBezTo>
                  <a:pt x="7219" y="6093"/>
                  <a:pt x="7219" y="6093"/>
                  <a:pt x="7219" y="6093"/>
                </a:cubicBezTo>
                <a:cubicBezTo>
                  <a:pt x="7219" y="6280"/>
                  <a:pt x="7125" y="6436"/>
                  <a:pt x="7000" y="6530"/>
                </a:cubicBezTo>
                <a:cubicBezTo>
                  <a:pt x="6907" y="6592"/>
                  <a:pt x="6813" y="6624"/>
                  <a:pt x="6719" y="6624"/>
                </a:cubicBezTo>
                <a:cubicBezTo>
                  <a:pt x="4063" y="6624"/>
                  <a:pt x="4063" y="6624"/>
                  <a:pt x="4063" y="6624"/>
                </a:cubicBezTo>
                <a:cubicBezTo>
                  <a:pt x="4063" y="6655"/>
                  <a:pt x="4063" y="6655"/>
                  <a:pt x="4063" y="6655"/>
                </a:cubicBezTo>
                <a:cubicBezTo>
                  <a:pt x="3688" y="7342"/>
                  <a:pt x="3688" y="7342"/>
                  <a:pt x="3688" y="7342"/>
                </a:cubicBezTo>
                <a:cubicBezTo>
                  <a:pt x="3688" y="7374"/>
                  <a:pt x="3657" y="7374"/>
                  <a:pt x="3657" y="7374"/>
                </a:cubicBezTo>
                <a:cubicBezTo>
                  <a:pt x="3594" y="7405"/>
                  <a:pt x="3532" y="7405"/>
                  <a:pt x="3532" y="7342"/>
                </a:cubicBezTo>
                <a:cubicBezTo>
                  <a:pt x="3125" y="6624"/>
                  <a:pt x="3125" y="6624"/>
                  <a:pt x="3125" y="6624"/>
                </a:cubicBezTo>
                <a:cubicBezTo>
                  <a:pt x="500" y="6624"/>
                  <a:pt x="500" y="6624"/>
                  <a:pt x="500" y="6624"/>
                </a:cubicBezTo>
                <a:cubicBezTo>
                  <a:pt x="219" y="6624"/>
                  <a:pt x="0" y="6405"/>
                  <a:pt x="0" y="6093"/>
                </a:cubicBezTo>
                <a:cubicBezTo>
                  <a:pt x="0" y="531"/>
                  <a:pt x="0" y="531"/>
                  <a:pt x="0" y="531"/>
                </a:cubicBezTo>
                <a:cubicBezTo>
                  <a:pt x="0" y="343"/>
                  <a:pt x="94" y="187"/>
                  <a:pt x="219" y="93"/>
                </a:cubicBezTo>
                <a:cubicBezTo>
                  <a:pt x="282" y="31"/>
                  <a:pt x="375" y="0"/>
                  <a:pt x="500" y="0"/>
                </a:cubicBezTo>
                <a:cubicBezTo>
                  <a:pt x="6719" y="0"/>
                  <a:pt x="6719" y="0"/>
                  <a:pt x="6719" y="0"/>
                </a:cubicBezTo>
                <a:cubicBezTo>
                  <a:pt x="6844" y="0"/>
                  <a:pt x="6938" y="31"/>
                  <a:pt x="7032" y="125"/>
                </a:cubicBezTo>
                <a:cubicBezTo>
                  <a:pt x="7125" y="218"/>
                  <a:pt x="7219" y="375"/>
                  <a:pt x="7219" y="531"/>
                </a:cubicBezTo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 algn="ctr" defTabSz="685663"/>
            <a:endParaRPr lang="sl-SI" sz="1400">
              <a:solidFill>
                <a:schemeClr val="tx1">
                  <a:lumMod val="50000"/>
                </a:schemeClr>
              </a:solidFill>
              <a:latin typeface="Calibri" panose="020F0502020204030204"/>
            </a:endParaRPr>
          </a:p>
        </p:txBody>
      </p:sp>
      <p:sp>
        <p:nvSpPr>
          <p:cNvPr id="106" name="Freeform 2">
            <a:extLst>
              <a:ext uri="{FF2B5EF4-FFF2-40B4-BE49-F238E27FC236}">
                <a16:creationId xmlns:a16="http://schemas.microsoft.com/office/drawing/2014/main" id="{80301AED-9966-48D4-AE0D-BBC0C65A51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6491" y="3999743"/>
            <a:ext cx="2447498" cy="1075214"/>
          </a:xfrm>
          <a:custGeom>
            <a:avLst/>
            <a:gdLst>
              <a:gd name="T0" fmla="*/ 7219 w 7220"/>
              <a:gd name="T1" fmla="*/ 531 h 7406"/>
              <a:gd name="T2" fmla="*/ 7219 w 7220"/>
              <a:gd name="T3" fmla="*/ 531 h 7406"/>
              <a:gd name="T4" fmla="*/ 7219 w 7220"/>
              <a:gd name="T5" fmla="*/ 6093 h 7406"/>
              <a:gd name="T6" fmla="*/ 7000 w 7220"/>
              <a:gd name="T7" fmla="*/ 6530 h 7406"/>
              <a:gd name="T8" fmla="*/ 6719 w 7220"/>
              <a:gd name="T9" fmla="*/ 6624 h 7406"/>
              <a:gd name="T10" fmla="*/ 4063 w 7220"/>
              <a:gd name="T11" fmla="*/ 6624 h 7406"/>
              <a:gd name="T12" fmla="*/ 4063 w 7220"/>
              <a:gd name="T13" fmla="*/ 6655 h 7406"/>
              <a:gd name="T14" fmla="*/ 3688 w 7220"/>
              <a:gd name="T15" fmla="*/ 7342 h 7406"/>
              <a:gd name="T16" fmla="*/ 3657 w 7220"/>
              <a:gd name="T17" fmla="*/ 7374 h 7406"/>
              <a:gd name="T18" fmla="*/ 3532 w 7220"/>
              <a:gd name="T19" fmla="*/ 7342 h 7406"/>
              <a:gd name="T20" fmla="*/ 3125 w 7220"/>
              <a:gd name="T21" fmla="*/ 6624 h 7406"/>
              <a:gd name="T22" fmla="*/ 500 w 7220"/>
              <a:gd name="T23" fmla="*/ 6624 h 7406"/>
              <a:gd name="T24" fmla="*/ 0 w 7220"/>
              <a:gd name="T25" fmla="*/ 6093 h 7406"/>
              <a:gd name="T26" fmla="*/ 0 w 7220"/>
              <a:gd name="T27" fmla="*/ 531 h 7406"/>
              <a:gd name="T28" fmla="*/ 219 w 7220"/>
              <a:gd name="T29" fmla="*/ 93 h 7406"/>
              <a:gd name="T30" fmla="*/ 500 w 7220"/>
              <a:gd name="T31" fmla="*/ 0 h 7406"/>
              <a:gd name="T32" fmla="*/ 6719 w 7220"/>
              <a:gd name="T33" fmla="*/ 0 h 7406"/>
              <a:gd name="T34" fmla="*/ 7032 w 7220"/>
              <a:gd name="T35" fmla="*/ 125 h 7406"/>
              <a:gd name="T36" fmla="*/ 7219 w 7220"/>
              <a:gd name="T37" fmla="*/ 531 h 74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7220" h="7406">
                <a:moveTo>
                  <a:pt x="7219" y="531"/>
                </a:moveTo>
                <a:lnTo>
                  <a:pt x="7219" y="531"/>
                </a:lnTo>
                <a:cubicBezTo>
                  <a:pt x="7219" y="6093"/>
                  <a:pt x="7219" y="6093"/>
                  <a:pt x="7219" y="6093"/>
                </a:cubicBezTo>
                <a:cubicBezTo>
                  <a:pt x="7219" y="6280"/>
                  <a:pt x="7125" y="6436"/>
                  <a:pt x="7000" y="6530"/>
                </a:cubicBezTo>
                <a:cubicBezTo>
                  <a:pt x="6907" y="6592"/>
                  <a:pt x="6813" y="6624"/>
                  <a:pt x="6719" y="6624"/>
                </a:cubicBezTo>
                <a:cubicBezTo>
                  <a:pt x="4063" y="6624"/>
                  <a:pt x="4063" y="6624"/>
                  <a:pt x="4063" y="6624"/>
                </a:cubicBezTo>
                <a:cubicBezTo>
                  <a:pt x="4063" y="6655"/>
                  <a:pt x="4063" y="6655"/>
                  <a:pt x="4063" y="6655"/>
                </a:cubicBezTo>
                <a:cubicBezTo>
                  <a:pt x="3688" y="7342"/>
                  <a:pt x="3688" y="7342"/>
                  <a:pt x="3688" y="7342"/>
                </a:cubicBezTo>
                <a:cubicBezTo>
                  <a:pt x="3688" y="7374"/>
                  <a:pt x="3657" y="7374"/>
                  <a:pt x="3657" y="7374"/>
                </a:cubicBezTo>
                <a:cubicBezTo>
                  <a:pt x="3594" y="7405"/>
                  <a:pt x="3532" y="7405"/>
                  <a:pt x="3532" y="7342"/>
                </a:cubicBezTo>
                <a:cubicBezTo>
                  <a:pt x="3125" y="6624"/>
                  <a:pt x="3125" y="6624"/>
                  <a:pt x="3125" y="6624"/>
                </a:cubicBezTo>
                <a:cubicBezTo>
                  <a:pt x="500" y="6624"/>
                  <a:pt x="500" y="6624"/>
                  <a:pt x="500" y="6624"/>
                </a:cubicBezTo>
                <a:cubicBezTo>
                  <a:pt x="219" y="6624"/>
                  <a:pt x="0" y="6405"/>
                  <a:pt x="0" y="6093"/>
                </a:cubicBezTo>
                <a:cubicBezTo>
                  <a:pt x="0" y="531"/>
                  <a:pt x="0" y="531"/>
                  <a:pt x="0" y="531"/>
                </a:cubicBezTo>
                <a:cubicBezTo>
                  <a:pt x="0" y="343"/>
                  <a:pt x="94" y="187"/>
                  <a:pt x="219" y="93"/>
                </a:cubicBezTo>
                <a:cubicBezTo>
                  <a:pt x="282" y="31"/>
                  <a:pt x="375" y="0"/>
                  <a:pt x="500" y="0"/>
                </a:cubicBezTo>
                <a:cubicBezTo>
                  <a:pt x="6719" y="0"/>
                  <a:pt x="6719" y="0"/>
                  <a:pt x="6719" y="0"/>
                </a:cubicBezTo>
                <a:cubicBezTo>
                  <a:pt x="6844" y="0"/>
                  <a:pt x="6938" y="31"/>
                  <a:pt x="7032" y="125"/>
                </a:cubicBezTo>
                <a:cubicBezTo>
                  <a:pt x="7125" y="218"/>
                  <a:pt x="7219" y="375"/>
                  <a:pt x="7219" y="531"/>
                </a:cubicBezTo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 algn="ctr" defTabSz="685663"/>
            <a:endParaRPr lang="en-US" sz="1400" dirty="0">
              <a:solidFill>
                <a:schemeClr val="tx1">
                  <a:lumMod val="50000"/>
                </a:schemeClr>
              </a:solidFill>
              <a:latin typeface="Calibri" panose="020F0502020204030204"/>
            </a:endParaRPr>
          </a:p>
        </p:txBody>
      </p:sp>
      <p:sp>
        <p:nvSpPr>
          <p:cNvPr id="105" name="Freeform 2">
            <a:extLst>
              <a:ext uri="{FF2B5EF4-FFF2-40B4-BE49-F238E27FC236}">
                <a16:creationId xmlns:a16="http://schemas.microsoft.com/office/drawing/2014/main" id="{F814BF75-09E8-41A7-AA74-5FDD874EA4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3471" y="3963500"/>
            <a:ext cx="2447498" cy="1075214"/>
          </a:xfrm>
          <a:custGeom>
            <a:avLst/>
            <a:gdLst>
              <a:gd name="T0" fmla="*/ 7219 w 7220"/>
              <a:gd name="T1" fmla="*/ 531 h 7406"/>
              <a:gd name="T2" fmla="*/ 7219 w 7220"/>
              <a:gd name="T3" fmla="*/ 531 h 7406"/>
              <a:gd name="T4" fmla="*/ 7219 w 7220"/>
              <a:gd name="T5" fmla="*/ 6093 h 7406"/>
              <a:gd name="T6" fmla="*/ 7000 w 7220"/>
              <a:gd name="T7" fmla="*/ 6530 h 7406"/>
              <a:gd name="T8" fmla="*/ 6719 w 7220"/>
              <a:gd name="T9" fmla="*/ 6624 h 7406"/>
              <a:gd name="T10" fmla="*/ 4063 w 7220"/>
              <a:gd name="T11" fmla="*/ 6624 h 7406"/>
              <a:gd name="T12" fmla="*/ 4063 w 7220"/>
              <a:gd name="T13" fmla="*/ 6655 h 7406"/>
              <a:gd name="T14" fmla="*/ 3688 w 7220"/>
              <a:gd name="T15" fmla="*/ 7342 h 7406"/>
              <a:gd name="T16" fmla="*/ 3657 w 7220"/>
              <a:gd name="T17" fmla="*/ 7374 h 7406"/>
              <a:gd name="T18" fmla="*/ 3532 w 7220"/>
              <a:gd name="T19" fmla="*/ 7342 h 7406"/>
              <a:gd name="T20" fmla="*/ 3125 w 7220"/>
              <a:gd name="T21" fmla="*/ 6624 h 7406"/>
              <a:gd name="T22" fmla="*/ 500 w 7220"/>
              <a:gd name="T23" fmla="*/ 6624 h 7406"/>
              <a:gd name="T24" fmla="*/ 0 w 7220"/>
              <a:gd name="T25" fmla="*/ 6093 h 7406"/>
              <a:gd name="T26" fmla="*/ 0 w 7220"/>
              <a:gd name="T27" fmla="*/ 531 h 7406"/>
              <a:gd name="T28" fmla="*/ 219 w 7220"/>
              <a:gd name="T29" fmla="*/ 93 h 7406"/>
              <a:gd name="T30" fmla="*/ 500 w 7220"/>
              <a:gd name="T31" fmla="*/ 0 h 7406"/>
              <a:gd name="T32" fmla="*/ 6719 w 7220"/>
              <a:gd name="T33" fmla="*/ 0 h 7406"/>
              <a:gd name="T34" fmla="*/ 7032 w 7220"/>
              <a:gd name="T35" fmla="*/ 125 h 7406"/>
              <a:gd name="T36" fmla="*/ 7219 w 7220"/>
              <a:gd name="T37" fmla="*/ 531 h 74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7220" h="7406">
                <a:moveTo>
                  <a:pt x="7219" y="531"/>
                </a:moveTo>
                <a:lnTo>
                  <a:pt x="7219" y="531"/>
                </a:lnTo>
                <a:cubicBezTo>
                  <a:pt x="7219" y="6093"/>
                  <a:pt x="7219" y="6093"/>
                  <a:pt x="7219" y="6093"/>
                </a:cubicBezTo>
                <a:cubicBezTo>
                  <a:pt x="7219" y="6280"/>
                  <a:pt x="7125" y="6436"/>
                  <a:pt x="7000" y="6530"/>
                </a:cubicBezTo>
                <a:cubicBezTo>
                  <a:pt x="6907" y="6592"/>
                  <a:pt x="6813" y="6624"/>
                  <a:pt x="6719" y="6624"/>
                </a:cubicBezTo>
                <a:cubicBezTo>
                  <a:pt x="4063" y="6624"/>
                  <a:pt x="4063" y="6624"/>
                  <a:pt x="4063" y="6624"/>
                </a:cubicBezTo>
                <a:cubicBezTo>
                  <a:pt x="4063" y="6655"/>
                  <a:pt x="4063" y="6655"/>
                  <a:pt x="4063" y="6655"/>
                </a:cubicBezTo>
                <a:cubicBezTo>
                  <a:pt x="3688" y="7342"/>
                  <a:pt x="3688" y="7342"/>
                  <a:pt x="3688" y="7342"/>
                </a:cubicBezTo>
                <a:cubicBezTo>
                  <a:pt x="3688" y="7374"/>
                  <a:pt x="3657" y="7374"/>
                  <a:pt x="3657" y="7374"/>
                </a:cubicBezTo>
                <a:cubicBezTo>
                  <a:pt x="3594" y="7405"/>
                  <a:pt x="3532" y="7405"/>
                  <a:pt x="3532" y="7342"/>
                </a:cubicBezTo>
                <a:cubicBezTo>
                  <a:pt x="3125" y="6624"/>
                  <a:pt x="3125" y="6624"/>
                  <a:pt x="3125" y="6624"/>
                </a:cubicBezTo>
                <a:cubicBezTo>
                  <a:pt x="500" y="6624"/>
                  <a:pt x="500" y="6624"/>
                  <a:pt x="500" y="6624"/>
                </a:cubicBezTo>
                <a:cubicBezTo>
                  <a:pt x="219" y="6624"/>
                  <a:pt x="0" y="6405"/>
                  <a:pt x="0" y="6093"/>
                </a:cubicBezTo>
                <a:cubicBezTo>
                  <a:pt x="0" y="531"/>
                  <a:pt x="0" y="531"/>
                  <a:pt x="0" y="531"/>
                </a:cubicBezTo>
                <a:cubicBezTo>
                  <a:pt x="0" y="343"/>
                  <a:pt x="94" y="187"/>
                  <a:pt x="219" y="93"/>
                </a:cubicBezTo>
                <a:cubicBezTo>
                  <a:pt x="282" y="31"/>
                  <a:pt x="375" y="0"/>
                  <a:pt x="500" y="0"/>
                </a:cubicBezTo>
                <a:cubicBezTo>
                  <a:pt x="6719" y="0"/>
                  <a:pt x="6719" y="0"/>
                  <a:pt x="6719" y="0"/>
                </a:cubicBezTo>
                <a:cubicBezTo>
                  <a:pt x="6844" y="0"/>
                  <a:pt x="6938" y="31"/>
                  <a:pt x="7032" y="125"/>
                </a:cubicBezTo>
                <a:cubicBezTo>
                  <a:pt x="7125" y="218"/>
                  <a:pt x="7219" y="375"/>
                  <a:pt x="7219" y="531"/>
                </a:cubicBezTo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 algn="ctr" defTabSz="685663"/>
            <a:endParaRPr lang="en-US" sz="1400" dirty="0">
              <a:solidFill>
                <a:schemeClr val="tx1">
                  <a:lumMod val="50000"/>
                </a:schemeClr>
              </a:solidFill>
              <a:latin typeface="Calibri" panose="020F0502020204030204"/>
            </a:endParaRPr>
          </a:p>
        </p:txBody>
      </p:sp>
      <p:sp>
        <p:nvSpPr>
          <p:cNvPr id="104" name="Freeform 2">
            <a:extLst>
              <a:ext uri="{FF2B5EF4-FFF2-40B4-BE49-F238E27FC236}">
                <a16:creationId xmlns:a16="http://schemas.microsoft.com/office/drawing/2014/main" id="{6A4EA0DB-599D-4125-B375-7ED22C1936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9511" y="4011488"/>
            <a:ext cx="2447498" cy="1075214"/>
          </a:xfrm>
          <a:custGeom>
            <a:avLst/>
            <a:gdLst>
              <a:gd name="T0" fmla="*/ 7219 w 7220"/>
              <a:gd name="T1" fmla="*/ 531 h 7406"/>
              <a:gd name="T2" fmla="*/ 7219 w 7220"/>
              <a:gd name="T3" fmla="*/ 531 h 7406"/>
              <a:gd name="T4" fmla="*/ 7219 w 7220"/>
              <a:gd name="T5" fmla="*/ 6093 h 7406"/>
              <a:gd name="T6" fmla="*/ 7000 w 7220"/>
              <a:gd name="T7" fmla="*/ 6530 h 7406"/>
              <a:gd name="T8" fmla="*/ 6719 w 7220"/>
              <a:gd name="T9" fmla="*/ 6624 h 7406"/>
              <a:gd name="T10" fmla="*/ 4063 w 7220"/>
              <a:gd name="T11" fmla="*/ 6624 h 7406"/>
              <a:gd name="T12" fmla="*/ 4063 w 7220"/>
              <a:gd name="T13" fmla="*/ 6655 h 7406"/>
              <a:gd name="T14" fmla="*/ 3688 w 7220"/>
              <a:gd name="T15" fmla="*/ 7342 h 7406"/>
              <a:gd name="T16" fmla="*/ 3657 w 7220"/>
              <a:gd name="T17" fmla="*/ 7374 h 7406"/>
              <a:gd name="T18" fmla="*/ 3532 w 7220"/>
              <a:gd name="T19" fmla="*/ 7342 h 7406"/>
              <a:gd name="T20" fmla="*/ 3125 w 7220"/>
              <a:gd name="T21" fmla="*/ 6624 h 7406"/>
              <a:gd name="T22" fmla="*/ 500 w 7220"/>
              <a:gd name="T23" fmla="*/ 6624 h 7406"/>
              <a:gd name="T24" fmla="*/ 0 w 7220"/>
              <a:gd name="T25" fmla="*/ 6093 h 7406"/>
              <a:gd name="T26" fmla="*/ 0 w 7220"/>
              <a:gd name="T27" fmla="*/ 531 h 7406"/>
              <a:gd name="T28" fmla="*/ 219 w 7220"/>
              <a:gd name="T29" fmla="*/ 93 h 7406"/>
              <a:gd name="T30" fmla="*/ 500 w 7220"/>
              <a:gd name="T31" fmla="*/ 0 h 7406"/>
              <a:gd name="T32" fmla="*/ 6719 w 7220"/>
              <a:gd name="T33" fmla="*/ 0 h 7406"/>
              <a:gd name="T34" fmla="*/ 7032 w 7220"/>
              <a:gd name="T35" fmla="*/ 125 h 7406"/>
              <a:gd name="T36" fmla="*/ 7219 w 7220"/>
              <a:gd name="T37" fmla="*/ 531 h 74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7220" h="7406">
                <a:moveTo>
                  <a:pt x="7219" y="531"/>
                </a:moveTo>
                <a:lnTo>
                  <a:pt x="7219" y="531"/>
                </a:lnTo>
                <a:cubicBezTo>
                  <a:pt x="7219" y="6093"/>
                  <a:pt x="7219" y="6093"/>
                  <a:pt x="7219" y="6093"/>
                </a:cubicBezTo>
                <a:cubicBezTo>
                  <a:pt x="7219" y="6280"/>
                  <a:pt x="7125" y="6436"/>
                  <a:pt x="7000" y="6530"/>
                </a:cubicBezTo>
                <a:cubicBezTo>
                  <a:pt x="6907" y="6592"/>
                  <a:pt x="6813" y="6624"/>
                  <a:pt x="6719" y="6624"/>
                </a:cubicBezTo>
                <a:cubicBezTo>
                  <a:pt x="4063" y="6624"/>
                  <a:pt x="4063" y="6624"/>
                  <a:pt x="4063" y="6624"/>
                </a:cubicBezTo>
                <a:cubicBezTo>
                  <a:pt x="4063" y="6655"/>
                  <a:pt x="4063" y="6655"/>
                  <a:pt x="4063" y="6655"/>
                </a:cubicBezTo>
                <a:cubicBezTo>
                  <a:pt x="3688" y="7342"/>
                  <a:pt x="3688" y="7342"/>
                  <a:pt x="3688" y="7342"/>
                </a:cubicBezTo>
                <a:cubicBezTo>
                  <a:pt x="3688" y="7374"/>
                  <a:pt x="3657" y="7374"/>
                  <a:pt x="3657" y="7374"/>
                </a:cubicBezTo>
                <a:cubicBezTo>
                  <a:pt x="3594" y="7405"/>
                  <a:pt x="3532" y="7405"/>
                  <a:pt x="3532" y="7342"/>
                </a:cubicBezTo>
                <a:cubicBezTo>
                  <a:pt x="3125" y="6624"/>
                  <a:pt x="3125" y="6624"/>
                  <a:pt x="3125" y="6624"/>
                </a:cubicBezTo>
                <a:cubicBezTo>
                  <a:pt x="500" y="6624"/>
                  <a:pt x="500" y="6624"/>
                  <a:pt x="500" y="6624"/>
                </a:cubicBezTo>
                <a:cubicBezTo>
                  <a:pt x="219" y="6624"/>
                  <a:pt x="0" y="6405"/>
                  <a:pt x="0" y="6093"/>
                </a:cubicBezTo>
                <a:cubicBezTo>
                  <a:pt x="0" y="531"/>
                  <a:pt x="0" y="531"/>
                  <a:pt x="0" y="531"/>
                </a:cubicBezTo>
                <a:cubicBezTo>
                  <a:pt x="0" y="343"/>
                  <a:pt x="94" y="187"/>
                  <a:pt x="219" y="93"/>
                </a:cubicBezTo>
                <a:cubicBezTo>
                  <a:pt x="282" y="31"/>
                  <a:pt x="375" y="0"/>
                  <a:pt x="500" y="0"/>
                </a:cubicBezTo>
                <a:cubicBezTo>
                  <a:pt x="6719" y="0"/>
                  <a:pt x="6719" y="0"/>
                  <a:pt x="6719" y="0"/>
                </a:cubicBezTo>
                <a:cubicBezTo>
                  <a:pt x="6844" y="0"/>
                  <a:pt x="6938" y="31"/>
                  <a:pt x="7032" y="125"/>
                </a:cubicBezTo>
                <a:cubicBezTo>
                  <a:pt x="7125" y="218"/>
                  <a:pt x="7219" y="375"/>
                  <a:pt x="7219" y="531"/>
                </a:cubicBezTo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 algn="ctr" defTabSz="685663"/>
            <a:endParaRPr lang="sl-SI" sz="1400">
              <a:solidFill>
                <a:schemeClr val="tx1">
                  <a:lumMod val="50000"/>
                </a:schemeClr>
              </a:solidFill>
              <a:latin typeface="Calibri" panose="020F0502020204030204"/>
            </a:endParaRPr>
          </a:p>
        </p:txBody>
      </p:sp>
      <p:sp>
        <p:nvSpPr>
          <p:cNvPr id="102" name="Freeform 2">
            <a:extLst>
              <a:ext uri="{FF2B5EF4-FFF2-40B4-BE49-F238E27FC236}">
                <a16:creationId xmlns:a16="http://schemas.microsoft.com/office/drawing/2014/main" id="{DF9AD4FD-19AA-4EAA-8579-E44C254043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2556" y="2846320"/>
            <a:ext cx="2447498" cy="1075214"/>
          </a:xfrm>
          <a:custGeom>
            <a:avLst/>
            <a:gdLst>
              <a:gd name="T0" fmla="*/ 7219 w 7220"/>
              <a:gd name="T1" fmla="*/ 531 h 7406"/>
              <a:gd name="T2" fmla="*/ 7219 w 7220"/>
              <a:gd name="T3" fmla="*/ 531 h 7406"/>
              <a:gd name="T4" fmla="*/ 7219 w 7220"/>
              <a:gd name="T5" fmla="*/ 6093 h 7406"/>
              <a:gd name="T6" fmla="*/ 7000 w 7220"/>
              <a:gd name="T7" fmla="*/ 6530 h 7406"/>
              <a:gd name="T8" fmla="*/ 6719 w 7220"/>
              <a:gd name="T9" fmla="*/ 6624 h 7406"/>
              <a:gd name="T10" fmla="*/ 4063 w 7220"/>
              <a:gd name="T11" fmla="*/ 6624 h 7406"/>
              <a:gd name="T12" fmla="*/ 4063 w 7220"/>
              <a:gd name="T13" fmla="*/ 6655 h 7406"/>
              <a:gd name="T14" fmla="*/ 3688 w 7220"/>
              <a:gd name="T15" fmla="*/ 7342 h 7406"/>
              <a:gd name="T16" fmla="*/ 3657 w 7220"/>
              <a:gd name="T17" fmla="*/ 7374 h 7406"/>
              <a:gd name="T18" fmla="*/ 3532 w 7220"/>
              <a:gd name="T19" fmla="*/ 7342 h 7406"/>
              <a:gd name="T20" fmla="*/ 3125 w 7220"/>
              <a:gd name="T21" fmla="*/ 6624 h 7406"/>
              <a:gd name="T22" fmla="*/ 500 w 7220"/>
              <a:gd name="T23" fmla="*/ 6624 h 7406"/>
              <a:gd name="T24" fmla="*/ 0 w 7220"/>
              <a:gd name="T25" fmla="*/ 6093 h 7406"/>
              <a:gd name="T26" fmla="*/ 0 w 7220"/>
              <a:gd name="T27" fmla="*/ 531 h 7406"/>
              <a:gd name="T28" fmla="*/ 219 w 7220"/>
              <a:gd name="T29" fmla="*/ 93 h 7406"/>
              <a:gd name="T30" fmla="*/ 500 w 7220"/>
              <a:gd name="T31" fmla="*/ 0 h 7406"/>
              <a:gd name="T32" fmla="*/ 6719 w 7220"/>
              <a:gd name="T33" fmla="*/ 0 h 7406"/>
              <a:gd name="T34" fmla="*/ 7032 w 7220"/>
              <a:gd name="T35" fmla="*/ 125 h 7406"/>
              <a:gd name="T36" fmla="*/ 7219 w 7220"/>
              <a:gd name="T37" fmla="*/ 531 h 74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7220" h="7406">
                <a:moveTo>
                  <a:pt x="7219" y="531"/>
                </a:moveTo>
                <a:lnTo>
                  <a:pt x="7219" y="531"/>
                </a:lnTo>
                <a:cubicBezTo>
                  <a:pt x="7219" y="6093"/>
                  <a:pt x="7219" y="6093"/>
                  <a:pt x="7219" y="6093"/>
                </a:cubicBezTo>
                <a:cubicBezTo>
                  <a:pt x="7219" y="6280"/>
                  <a:pt x="7125" y="6436"/>
                  <a:pt x="7000" y="6530"/>
                </a:cubicBezTo>
                <a:cubicBezTo>
                  <a:pt x="6907" y="6592"/>
                  <a:pt x="6813" y="6624"/>
                  <a:pt x="6719" y="6624"/>
                </a:cubicBezTo>
                <a:cubicBezTo>
                  <a:pt x="4063" y="6624"/>
                  <a:pt x="4063" y="6624"/>
                  <a:pt x="4063" y="6624"/>
                </a:cubicBezTo>
                <a:cubicBezTo>
                  <a:pt x="4063" y="6655"/>
                  <a:pt x="4063" y="6655"/>
                  <a:pt x="4063" y="6655"/>
                </a:cubicBezTo>
                <a:cubicBezTo>
                  <a:pt x="3688" y="7342"/>
                  <a:pt x="3688" y="7342"/>
                  <a:pt x="3688" y="7342"/>
                </a:cubicBezTo>
                <a:cubicBezTo>
                  <a:pt x="3688" y="7374"/>
                  <a:pt x="3657" y="7374"/>
                  <a:pt x="3657" y="7374"/>
                </a:cubicBezTo>
                <a:cubicBezTo>
                  <a:pt x="3594" y="7405"/>
                  <a:pt x="3532" y="7405"/>
                  <a:pt x="3532" y="7342"/>
                </a:cubicBezTo>
                <a:cubicBezTo>
                  <a:pt x="3125" y="6624"/>
                  <a:pt x="3125" y="6624"/>
                  <a:pt x="3125" y="6624"/>
                </a:cubicBezTo>
                <a:cubicBezTo>
                  <a:pt x="500" y="6624"/>
                  <a:pt x="500" y="6624"/>
                  <a:pt x="500" y="6624"/>
                </a:cubicBezTo>
                <a:cubicBezTo>
                  <a:pt x="219" y="6624"/>
                  <a:pt x="0" y="6405"/>
                  <a:pt x="0" y="6093"/>
                </a:cubicBezTo>
                <a:cubicBezTo>
                  <a:pt x="0" y="531"/>
                  <a:pt x="0" y="531"/>
                  <a:pt x="0" y="531"/>
                </a:cubicBezTo>
                <a:cubicBezTo>
                  <a:pt x="0" y="343"/>
                  <a:pt x="94" y="187"/>
                  <a:pt x="219" y="93"/>
                </a:cubicBezTo>
                <a:cubicBezTo>
                  <a:pt x="282" y="31"/>
                  <a:pt x="375" y="0"/>
                  <a:pt x="500" y="0"/>
                </a:cubicBezTo>
                <a:cubicBezTo>
                  <a:pt x="6719" y="0"/>
                  <a:pt x="6719" y="0"/>
                  <a:pt x="6719" y="0"/>
                </a:cubicBezTo>
                <a:cubicBezTo>
                  <a:pt x="6844" y="0"/>
                  <a:pt x="6938" y="31"/>
                  <a:pt x="7032" y="125"/>
                </a:cubicBezTo>
                <a:cubicBezTo>
                  <a:pt x="7125" y="218"/>
                  <a:pt x="7219" y="375"/>
                  <a:pt x="7219" y="531"/>
                </a:cubicBezTo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 algn="ctr" defTabSz="685663"/>
            <a:endParaRPr lang="sl-SI" sz="1400">
              <a:solidFill>
                <a:schemeClr val="tx1">
                  <a:lumMod val="50000"/>
                </a:schemeClr>
              </a:solidFill>
              <a:latin typeface="Calibri" panose="020F0502020204030204"/>
            </a:endParaRPr>
          </a:p>
        </p:txBody>
      </p:sp>
      <p:sp>
        <p:nvSpPr>
          <p:cNvPr id="103" name="Freeform 2">
            <a:extLst>
              <a:ext uri="{FF2B5EF4-FFF2-40B4-BE49-F238E27FC236}">
                <a16:creationId xmlns:a16="http://schemas.microsoft.com/office/drawing/2014/main" id="{B9E500D7-8F76-4834-9B0E-BFBA34A5FE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3560" y="2838689"/>
            <a:ext cx="2447498" cy="1075214"/>
          </a:xfrm>
          <a:custGeom>
            <a:avLst/>
            <a:gdLst>
              <a:gd name="T0" fmla="*/ 7219 w 7220"/>
              <a:gd name="T1" fmla="*/ 531 h 7406"/>
              <a:gd name="T2" fmla="*/ 7219 w 7220"/>
              <a:gd name="T3" fmla="*/ 531 h 7406"/>
              <a:gd name="T4" fmla="*/ 7219 w 7220"/>
              <a:gd name="T5" fmla="*/ 6093 h 7406"/>
              <a:gd name="T6" fmla="*/ 7000 w 7220"/>
              <a:gd name="T7" fmla="*/ 6530 h 7406"/>
              <a:gd name="T8" fmla="*/ 6719 w 7220"/>
              <a:gd name="T9" fmla="*/ 6624 h 7406"/>
              <a:gd name="T10" fmla="*/ 4063 w 7220"/>
              <a:gd name="T11" fmla="*/ 6624 h 7406"/>
              <a:gd name="T12" fmla="*/ 4063 w 7220"/>
              <a:gd name="T13" fmla="*/ 6655 h 7406"/>
              <a:gd name="T14" fmla="*/ 3688 w 7220"/>
              <a:gd name="T15" fmla="*/ 7342 h 7406"/>
              <a:gd name="T16" fmla="*/ 3657 w 7220"/>
              <a:gd name="T17" fmla="*/ 7374 h 7406"/>
              <a:gd name="T18" fmla="*/ 3532 w 7220"/>
              <a:gd name="T19" fmla="*/ 7342 h 7406"/>
              <a:gd name="T20" fmla="*/ 3125 w 7220"/>
              <a:gd name="T21" fmla="*/ 6624 h 7406"/>
              <a:gd name="T22" fmla="*/ 500 w 7220"/>
              <a:gd name="T23" fmla="*/ 6624 h 7406"/>
              <a:gd name="T24" fmla="*/ 0 w 7220"/>
              <a:gd name="T25" fmla="*/ 6093 h 7406"/>
              <a:gd name="T26" fmla="*/ 0 w 7220"/>
              <a:gd name="T27" fmla="*/ 531 h 7406"/>
              <a:gd name="T28" fmla="*/ 219 w 7220"/>
              <a:gd name="T29" fmla="*/ 93 h 7406"/>
              <a:gd name="T30" fmla="*/ 500 w 7220"/>
              <a:gd name="T31" fmla="*/ 0 h 7406"/>
              <a:gd name="T32" fmla="*/ 6719 w 7220"/>
              <a:gd name="T33" fmla="*/ 0 h 7406"/>
              <a:gd name="T34" fmla="*/ 7032 w 7220"/>
              <a:gd name="T35" fmla="*/ 125 h 7406"/>
              <a:gd name="T36" fmla="*/ 7219 w 7220"/>
              <a:gd name="T37" fmla="*/ 531 h 74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7220" h="7406">
                <a:moveTo>
                  <a:pt x="7219" y="531"/>
                </a:moveTo>
                <a:lnTo>
                  <a:pt x="7219" y="531"/>
                </a:lnTo>
                <a:cubicBezTo>
                  <a:pt x="7219" y="6093"/>
                  <a:pt x="7219" y="6093"/>
                  <a:pt x="7219" y="6093"/>
                </a:cubicBezTo>
                <a:cubicBezTo>
                  <a:pt x="7219" y="6280"/>
                  <a:pt x="7125" y="6436"/>
                  <a:pt x="7000" y="6530"/>
                </a:cubicBezTo>
                <a:cubicBezTo>
                  <a:pt x="6907" y="6592"/>
                  <a:pt x="6813" y="6624"/>
                  <a:pt x="6719" y="6624"/>
                </a:cubicBezTo>
                <a:cubicBezTo>
                  <a:pt x="4063" y="6624"/>
                  <a:pt x="4063" y="6624"/>
                  <a:pt x="4063" y="6624"/>
                </a:cubicBezTo>
                <a:cubicBezTo>
                  <a:pt x="4063" y="6655"/>
                  <a:pt x="4063" y="6655"/>
                  <a:pt x="4063" y="6655"/>
                </a:cubicBezTo>
                <a:cubicBezTo>
                  <a:pt x="3688" y="7342"/>
                  <a:pt x="3688" y="7342"/>
                  <a:pt x="3688" y="7342"/>
                </a:cubicBezTo>
                <a:cubicBezTo>
                  <a:pt x="3688" y="7374"/>
                  <a:pt x="3657" y="7374"/>
                  <a:pt x="3657" y="7374"/>
                </a:cubicBezTo>
                <a:cubicBezTo>
                  <a:pt x="3594" y="7405"/>
                  <a:pt x="3532" y="7405"/>
                  <a:pt x="3532" y="7342"/>
                </a:cubicBezTo>
                <a:cubicBezTo>
                  <a:pt x="3125" y="6624"/>
                  <a:pt x="3125" y="6624"/>
                  <a:pt x="3125" y="6624"/>
                </a:cubicBezTo>
                <a:cubicBezTo>
                  <a:pt x="500" y="6624"/>
                  <a:pt x="500" y="6624"/>
                  <a:pt x="500" y="6624"/>
                </a:cubicBezTo>
                <a:cubicBezTo>
                  <a:pt x="219" y="6624"/>
                  <a:pt x="0" y="6405"/>
                  <a:pt x="0" y="6093"/>
                </a:cubicBezTo>
                <a:cubicBezTo>
                  <a:pt x="0" y="531"/>
                  <a:pt x="0" y="531"/>
                  <a:pt x="0" y="531"/>
                </a:cubicBezTo>
                <a:cubicBezTo>
                  <a:pt x="0" y="343"/>
                  <a:pt x="94" y="187"/>
                  <a:pt x="219" y="93"/>
                </a:cubicBezTo>
                <a:cubicBezTo>
                  <a:pt x="282" y="31"/>
                  <a:pt x="375" y="0"/>
                  <a:pt x="500" y="0"/>
                </a:cubicBezTo>
                <a:cubicBezTo>
                  <a:pt x="6719" y="0"/>
                  <a:pt x="6719" y="0"/>
                  <a:pt x="6719" y="0"/>
                </a:cubicBezTo>
                <a:cubicBezTo>
                  <a:pt x="6844" y="0"/>
                  <a:pt x="6938" y="31"/>
                  <a:pt x="7032" y="125"/>
                </a:cubicBezTo>
                <a:cubicBezTo>
                  <a:pt x="7125" y="218"/>
                  <a:pt x="7219" y="375"/>
                  <a:pt x="7219" y="531"/>
                </a:cubicBezTo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 algn="ctr" defTabSz="685663"/>
            <a:endParaRPr lang="sl-SI" sz="1400">
              <a:solidFill>
                <a:schemeClr val="tx1">
                  <a:lumMod val="50000"/>
                </a:schemeClr>
              </a:solidFill>
              <a:latin typeface="Calibri" panose="020F0502020204030204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C9AA733-E2E6-4546-AAFA-BC17EB52B3C5}"/>
              </a:ext>
            </a:extLst>
          </p:cNvPr>
          <p:cNvSpPr txBox="1"/>
          <p:nvPr/>
        </p:nvSpPr>
        <p:spPr>
          <a:xfrm>
            <a:off x="3682101" y="683637"/>
            <a:ext cx="191684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r>
              <a:rPr lang="sl-SI" sz="14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Nizka dodana vrednost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CA8B2EB-9F66-4525-8727-8E4562AC6287}"/>
              </a:ext>
            </a:extLst>
          </p:cNvPr>
          <p:cNvSpPr txBox="1"/>
          <p:nvPr/>
        </p:nvSpPr>
        <p:spPr>
          <a:xfrm>
            <a:off x="568863" y="603425"/>
            <a:ext cx="210609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r>
              <a:rPr lang="sl-SI" sz="14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Ponudba</a:t>
            </a:r>
            <a:r>
              <a:rPr lang="sl-SI" sz="14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l-SI" sz="14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zaostaja</a:t>
            </a:r>
            <a:r>
              <a:rPr lang="sl-SI" sz="14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             za obljubo zelene butične Slovenije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022D919-D51E-4929-B881-EECEAF9EA183}"/>
              </a:ext>
            </a:extLst>
          </p:cNvPr>
          <p:cNvSpPr txBox="1"/>
          <p:nvPr/>
        </p:nvSpPr>
        <p:spPr>
          <a:xfrm>
            <a:off x="797971" y="3034604"/>
            <a:ext cx="172917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r>
              <a:rPr lang="sl-SI" sz="14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Visoka sezonskost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6D42F95-CD34-4911-822B-F8C37E4D2AC5}"/>
              </a:ext>
            </a:extLst>
          </p:cNvPr>
          <p:cNvSpPr txBox="1"/>
          <p:nvPr/>
        </p:nvSpPr>
        <p:spPr>
          <a:xfrm>
            <a:off x="6496605" y="2893142"/>
            <a:ext cx="2173504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l-SI" sz="14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Pomanjkanje avtentičnih (kulturnih) </a:t>
            </a:r>
          </a:p>
          <a:p>
            <a:pPr algn="ctr"/>
            <a:r>
              <a:rPr lang="sl-SI" sz="11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elementov v turistični ponudbi </a:t>
            </a:r>
          </a:p>
          <a:p>
            <a:pPr algn="ctr"/>
            <a:r>
              <a:rPr lang="sl-SI" sz="11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podobi (urejenost ambienta)</a:t>
            </a:r>
            <a:endParaRPr lang="sl-SI" sz="14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22E52C2-CB0F-4599-B378-C2D3DE370580}"/>
              </a:ext>
            </a:extLst>
          </p:cNvPr>
          <p:cNvSpPr txBox="1"/>
          <p:nvPr/>
        </p:nvSpPr>
        <p:spPr>
          <a:xfrm>
            <a:off x="3464942" y="2856184"/>
            <a:ext cx="2388143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r>
              <a:rPr lang="sl-SI" sz="14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Slovenija </a:t>
            </a:r>
            <a:r>
              <a:rPr lang="sl-SI" sz="14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zelo omejeno nagovarja zahtevnejše </a:t>
            </a:r>
            <a:r>
              <a:rPr lang="sl-SI" sz="11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segmente in                               </a:t>
            </a:r>
            <a:r>
              <a:rPr lang="sl-SI" sz="11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ciljno trži izven poletja</a:t>
            </a:r>
            <a:endParaRPr lang="sl-SI" sz="1400" b="1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F634D70-8C63-4C4B-8A14-CE3C3BDB8F1F}"/>
              </a:ext>
            </a:extLst>
          </p:cNvPr>
          <p:cNvSpPr txBox="1"/>
          <p:nvPr/>
        </p:nvSpPr>
        <p:spPr>
          <a:xfrm>
            <a:off x="692910" y="4104896"/>
            <a:ext cx="210486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l-SI" sz="14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Zaostajanje v mednarodni konkurenčnosti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CEC470A-168F-4930-8FC9-8BF721572DD2}"/>
              </a:ext>
            </a:extLst>
          </p:cNvPr>
          <p:cNvSpPr txBox="1"/>
          <p:nvPr/>
        </p:nvSpPr>
        <p:spPr>
          <a:xfrm>
            <a:off x="6705601" y="627694"/>
            <a:ext cx="1792406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r>
              <a:rPr lang="sl-SI" sz="14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Kadri </a:t>
            </a:r>
            <a:r>
              <a:rPr lang="sl-SI" sz="14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                             </a:t>
            </a:r>
            <a:r>
              <a:rPr lang="sl-SI" sz="12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(obseg, kompetence, pogoji)</a:t>
            </a:r>
            <a:endParaRPr lang="sl-SI" sz="14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A541262-E625-4F14-8373-635052B76335}"/>
              </a:ext>
            </a:extLst>
          </p:cNvPr>
          <p:cNvSpPr txBox="1"/>
          <p:nvPr/>
        </p:nvSpPr>
        <p:spPr>
          <a:xfrm>
            <a:off x="6362794" y="1644953"/>
            <a:ext cx="2384707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r>
              <a:rPr lang="sl-SI" sz="14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Porušeno ravnotežje turizem- okolje-prebivalci                    </a:t>
            </a:r>
            <a:r>
              <a:rPr lang="sl-SI" sz="11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(koncentracija, intenziteta,                nosilna zmogljivost)</a:t>
            </a:r>
            <a:endParaRPr lang="sl-SI" sz="14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3149CB8-67D8-49D3-927D-FAE572A2BA6F}"/>
              </a:ext>
            </a:extLst>
          </p:cNvPr>
          <p:cNvSpPr txBox="1"/>
          <p:nvPr/>
        </p:nvSpPr>
        <p:spPr>
          <a:xfrm>
            <a:off x="721895" y="1673363"/>
            <a:ext cx="2153222" cy="9618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l-SI" sz="14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Učinkovitost upravljanja </a:t>
            </a:r>
          </a:p>
          <a:p>
            <a:pPr algn="ctr"/>
            <a:r>
              <a:rPr lang="sl-SI" sz="9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(na destinacijski in podjetniški ravni)</a:t>
            </a:r>
            <a:r>
              <a:rPr lang="sl-SI" sz="105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l-SI" sz="10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sl-SI" sz="105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l-SI" sz="9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prešibko podatkovno podprto odločanje</a:t>
            </a:r>
            <a:endParaRPr lang="sl-SI" sz="1200" b="1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7" name="Freeform 2">
            <a:extLst>
              <a:ext uri="{FF2B5EF4-FFF2-40B4-BE49-F238E27FC236}">
                <a16:creationId xmlns:a16="http://schemas.microsoft.com/office/drawing/2014/main" id="{DDE64A85-A45F-4CB2-9E0D-CD9B4BFB7A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227" y="1685891"/>
            <a:ext cx="2447498" cy="1075214"/>
          </a:xfrm>
          <a:custGeom>
            <a:avLst/>
            <a:gdLst>
              <a:gd name="T0" fmla="*/ 7219 w 7220"/>
              <a:gd name="T1" fmla="*/ 531 h 7406"/>
              <a:gd name="T2" fmla="*/ 7219 w 7220"/>
              <a:gd name="T3" fmla="*/ 531 h 7406"/>
              <a:gd name="T4" fmla="*/ 7219 w 7220"/>
              <a:gd name="T5" fmla="*/ 6093 h 7406"/>
              <a:gd name="T6" fmla="*/ 7000 w 7220"/>
              <a:gd name="T7" fmla="*/ 6530 h 7406"/>
              <a:gd name="T8" fmla="*/ 6719 w 7220"/>
              <a:gd name="T9" fmla="*/ 6624 h 7406"/>
              <a:gd name="T10" fmla="*/ 4063 w 7220"/>
              <a:gd name="T11" fmla="*/ 6624 h 7406"/>
              <a:gd name="T12" fmla="*/ 4063 w 7220"/>
              <a:gd name="T13" fmla="*/ 6655 h 7406"/>
              <a:gd name="T14" fmla="*/ 3688 w 7220"/>
              <a:gd name="T15" fmla="*/ 7342 h 7406"/>
              <a:gd name="T16" fmla="*/ 3657 w 7220"/>
              <a:gd name="T17" fmla="*/ 7374 h 7406"/>
              <a:gd name="T18" fmla="*/ 3532 w 7220"/>
              <a:gd name="T19" fmla="*/ 7342 h 7406"/>
              <a:gd name="T20" fmla="*/ 3125 w 7220"/>
              <a:gd name="T21" fmla="*/ 6624 h 7406"/>
              <a:gd name="T22" fmla="*/ 500 w 7220"/>
              <a:gd name="T23" fmla="*/ 6624 h 7406"/>
              <a:gd name="T24" fmla="*/ 0 w 7220"/>
              <a:gd name="T25" fmla="*/ 6093 h 7406"/>
              <a:gd name="T26" fmla="*/ 0 w 7220"/>
              <a:gd name="T27" fmla="*/ 531 h 7406"/>
              <a:gd name="T28" fmla="*/ 219 w 7220"/>
              <a:gd name="T29" fmla="*/ 93 h 7406"/>
              <a:gd name="T30" fmla="*/ 500 w 7220"/>
              <a:gd name="T31" fmla="*/ 0 h 7406"/>
              <a:gd name="T32" fmla="*/ 6719 w 7220"/>
              <a:gd name="T33" fmla="*/ 0 h 7406"/>
              <a:gd name="T34" fmla="*/ 7032 w 7220"/>
              <a:gd name="T35" fmla="*/ 125 h 7406"/>
              <a:gd name="T36" fmla="*/ 7219 w 7220"/>
              <a:gd name="T37" fmla="*/ 531 h 74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7220" h="7406">
                <a:moveTo>
                  <a:pt x="7219" y="531"/>
                </a:moveTo>
                <a:lnTo>
                  <a:pt x="7219" y="531"/>
                </a:lnTo>
                <a:cubicBezTo>
                  <a:pt x="7219" y="6093"/>
                  <a:pt x="7219" y="6093"/>
                  <a:pt x="7219" y="6093"/>
                </a:cubicBezTo>
                <a:cubicBezTo>
                  <a:pt x="7219" y="6280"/>
                  <a:pt x="7125" y="6436"/>
                  <a:pt x="7000" y="6530"/>
                </a:cubicBezTo>
                <a:cubicBezTo>
                  <a:pt x="6907" y="6592"/>
                  <a:pt x="6813" y="6624"/>
                  <a:pt x="6719" y="6624"/>
                </a:cubicBezTo>
                <a:cubicBezTo>
                  <a:pt x="4063" y="6624"/>
                  <a:pt x="4063" y="6624"/>
                  <a:pt x="4063" y="6624"/>
                </a:cubicBezTo>
                <a:cubicBezTo>
                  <a:pt x="4063" y="6655"/>
                  <a:pt x="4063" y="6655"/>
                  <a:pt x="4063" y="6655"/>
                </a:cubicBezTo>
                <a:cubicBezTo>
                  <a:pt x="3688" y="7342"/>
                  <a:pt x="3688" y="7342"/>
                  <a:pt x="3688" y="7342"/>
                </a:cubicBezTo>
                <a:cubicBezTo>
                  <a:pt x="3688" y="7374"/>
                  <a:pt x="3657" y="7374"/>
                  <a:pt x="3657" y="7374"/>
                </a:cubicBezTo>
                <a:cubicBezTo>
                  <a:pt x="3594" y="7405"/>
                  <a:pt x="3532" y="7405"/>
                  <a:pt x="3532" y="7342"/>
                </a:cubicBezTo>
                <a:cubicBezTo>
                  <a:pt x="3125" y="6624"/>
                  <a:pt x="3125" y="6624"/>
                  <a:pt x="3125" y="6624"/>
                </a:cubicBezTo>
                <a:cubicBezTo>
                  <a:pt x="500" y="6624"/>
                  <a:pt x="500" y="6624"/>
                  <a:pt x="500" y="6624"/>
                </a:cubicBezTo>
                <a:cubicBezTo>
                  <a:pt x="219" y="6624"/>
                  <a:pt x="0" y="6405"/>
                  <a:pt x="0" y="6093"/>
                </a:cubicBezTo>
                <a:cubicBezTo>
                  <a:pt x="0" y="531"/>
                  <a:pt x="0" y="531"/>
                  <a:pt x="0" y="531"/>
                </a:cubicBezTo>
                <a:cubicBezTo>
                  <a:pt x="0" y="343"/>
                  <a:pt x="94" y="187"/>
                  <a:pt x="219" y="93"/>
                </a:cubicBezTo>
                <a:cubicBezTo>
                  <a:pt x="282" y="31"/>
                  <a:pt x="375" y="0"/>
                  <a:pt x="500" y="0"/>
                </a:cubicBezTo>
                <a:cubicBezTo>
                  <a:pt x="6719" y="0"/>
                  <a:pt x="6719" y="0"/>
                  <a:pt x="6719" y="0"/>
                </a:cubicBezTo>
                <a:cubicBezTo>
                  <a:pt x="6844" y="0"/>
                  <a:pt x="6938" y="31"/>
                  <a:pt x="7032" y="125"/>
                </a:cubicBezTo>
                <a:cubicBezTo>
                  <a:pt x="7125" y="218"/>
                  <a:pt x="7219" y="375"/>
                  <a:pt x="7219" y="531"/>
                </a:cubicBezTo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 algn="ctr" defTabSz="685663"/>
            <a:endParaRPr lang="en-US" sz="1400" dirty="0">
              <a:solidFill>
                <a:schemeClr val="tx1">
                  <a:lumMod val="50000"/>
                </a:schemeClr>
              </a:solidFill>
              <a:latin typeface="Calibri" panose="020F0502020204030204"/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AF0B8498-0767-46C1-B847-C46AC29F4DD8}"/>
              </a:ext>
            </a:extLst>
          </p:cNvPr>
          <p:cNvSpPr txBox="1"/>
          <p:nvPr/>
        </p:nvSpPr>
        <p:spPr>
          <a:xfrm>
            <a:off x="3491301" y="1717252"/>
            <a:ext cx="2248944" cy="8540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l-SI" sz="14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Odvisnost turizma od drugih dejavnosti </a:t>
            </a:r>
            <a:r>
              <a:rPr lang="sl-SI" sz="11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sv-SE" sz="105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povezovanje in sinergije znotraj panoge in med sektorji</a:t>
            </a:r>
            <a:r>
              <a:rPr lang="sl-SI" sz="105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sl-SI" sz="14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85F9CB32-4B2D-4DF1-948E-7701C594CE2D}"/>
              </a:ext>
            </a:extLst>
          </p:cNvPr>
          <p:cNvSpPr txBox="1"/>
          <p:nvPr/>
        </p:nvSpPr>
        <p:spPr>
          <a:xfrm>
            <a:off x="6427403" y="4104896"/>
            <a:ext cx="2298251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l-SI" sz="12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Podnebna, zdravstvena, varstvena in druga             </a:t>
            </a:r>
            <a:r>
              <a:rPr lang="sl-SI" sz="14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globalna tveganja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241C05EB-6363-483F-A800-D4CE6B4AD905}"/>
              </a:ext>
            </a:extLst>
          </p:cNvPr>
          <p:cNvSpPr txBox="1"/>
          <p:nvPr/>
        </p:nvSpPr>
        <p:spPr>
          <a:xfrm>
            <a:off x="3515390" y="4170370"/>
            <a:ext cx="20835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l-SI" sz="14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Trendi</a:t>
            </a:r>
            <a:r>
              <a:rPr lang="sl-SI" sz="14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sl-SI" sz="14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 novi normalnosti </a:t>
            </a:r>
          </a:p>
        </p:txBody>
      </p:sp>
      <p:sp>
        <p:nvSpPr>
          <p:cNvPr id="112" name="Freeform 365">
            <a:extLst>
              <a:ext uri="{FF2B5EF4-FFF2-40B4-BE49-F238E27FC236}">
                <a16:creationId xmlns:a16="http://schemas.microsoft.com/office/drawing/2014/main" id="{7ED68A1F-C90E-40F2-BF04-513FEAA14F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031" y="276092"/>
            <a:ext cx="459474" cy="432179"/>
          </a:xfrm>
          <a:custGeom>
            <a:avLst/>
            <a:gdLst>
              <a:gd name="T0" fmla="*/ 1169 w 2330"/>
              <a:gd name="T1" fmla="*/ 0 h 2313"/>
              <a:gd name="T2" fmla="*/ 1169 w 2330"/>
              <a:gd name="T3" fmla="*/ 0 h 2313"/>
              <a:gd name="T4" fmla="*/ 1453 w 2330"/>
              <a:gd name="T5" fmla="*/ 189 h 2313"/>
              <a:gd name="T6" fmla="*/ 1461 w 2330"/>
              <a:gd name="T7" fmla="*/ 189 h 2313"/>
              <a:gd name="T8" fmla="*/ 1796 w 2330"/>
              <a:gd name="T9" fmla="*/ 189 h 2313"/>
              <a:gd name="T10" fmla="*/ 1805 w 2330"/>
              <a:gd name="T11" fmla="*/ 189 h 2313"/>
              <a:gd name="T12" fmla="*/ 1943 w 2330"/>
              <a:gd name="T13" fmla="*/ 498 h 2313"/>
              <a:gd name="T14" fmla="*/ 1951 w 2330"/>
              <a:gd name="T15" fmla="*/ 507 h 2313"/>
              <a:gd name="T16" fmla="*/ 2235 w 2330"/>
              <a:gd name="T17" fmla="*/ 688 h 2313"/>
              <a:gd name="T18" fmla="*/ 2235 w 2330"/>
              <a:gd name="T19" fmla="*/ 696 h 2313"/>
              <a:gd name="T20" fmla="*/ 2192 w 2330"/>
              <a:gd name="T21" fmla="*/ 1031 h 2313"/>
              <a:gd name="T22" fmla="*/ 2192 w 2330"/>
              <a:gd name="T23" fmla="*/ 1040 h 2313"/>
              <a:gd name="T24" fmla="*/ 2329 w 2330"/>
              <a:gd name="T25" fmla="*/ 1349 h 2313"/>
              <a:gd name="T26" fmla="*/ 2329 w 2330"/>
              <a:gd name="T27" fmla="*/ 1349 h 2313"/>
              <a:gd name="T28" fmla="*/ 2106 w 2330"/>
              <a:gd name="T29" fmla="*/ 1607 h 2313"/>
              <a:gd name="T30" fmla="*/ 2106 w 2330"/>
              <a:gd name="T31" fmla="*/ 1616 h 2313"/>
              <a:gd name="T32" fmla="*/ 2054 w 2330"/>
              <a:gd name="T33" fmla="*/ 1951 h 2313"/>
              <a:gd name="T34" fmla="*/ 2054 w 2330"/>
              <a:gd name="T35" fmla="*/ 1960 h 2313"/>
              <a:gd name="T36" fmla="*/ 1728 w 2330"/>
              <a:gd name="T37" fmla="*/ 2054 h 2313"/>
              <a:gd name="T38" fmla="*/ 1719 w 2330"/>
              <a:gd name="T39" fmla="*/ 2054 h 2313"/>
              <a:gd name="T40" fmla="*/ 1504 w 2330"/>
              <a:gd name="T41" fmla="*/ 2312 h 2313"/>
              <a:gd name="T42" fmla="*/ 1496 w 2330"/>
              <a:gd name="T43" fmla="*/ 2312 h 2313"/>
              <a:gd name="T44" fmla="*/ 1169 w 2330"/>
              <a:gd name="T45" fmla="*/ 2217 h 2313"/>
              <a:gd name="T46" fmla="*/ 1160 w 2330"/>
              <a:gd name="T47" fmla="*/ 2217 h 2313"/>
              <a:gd name="T48" fmla="*/ 834 w 2330"/>
              <a:gd name="T49" fmla="*/ 2312 h 2313"/>
              <a:gd name="T50" fmla="*/ 825 w 2330"/>
              <a:gd name="T51" fmla="*/ 2312 h 2313"/>
              <a:gd name="T52" fmla="*/ 610 w 2330"/>
              <a:gd name="T53" fmla="*/ 2054 h 2313"/>
              <a:gd name="T54" fmla="*/ 602 w 2330"/>
              <a:gd name="T55" fmla="*/ 2054 h 2313"/>
              <a:gd name="T56" fmla="*/ 275 w 2330"/>
              <a:gd name="T57" fmla="*/ 1960 h 2313"/>
              <a:gd name="T58" fmla="*/ 275 w 2330"/>
              <a:gd name="T59" fmla="*/ 1951 h 2313"/>
              <a:gd name="T60" fmla="*/ 223 w 2330"/>
              <a:gd name="T61" fmla="*/ 1616 h 2313"/>
              <a:gd name="T62" fmla="*/ 223 w 2330"/>
              <a:gd name="T63" fmla="*/ 1607 h 2313"/>
              <a:gd name="T64" fmla="*/ 0 w 2330"/>
              <a:gd name="T65" fmla="*/ 1349 h 2313"/>
              <a:gd name="T66" fmla="*/ 0 w 2330"/>
              <a:gd name="T67" fmla="*/ 1349 h 2313"/>
              <a:gd name="T68" fmla="*/ 137 w 2330"/>
              <a:gd name="T69" fmla="*/ 1040 h 2313"/>
              <a:gd name="T70" fmla="*/ 137 w 2330"/>
              <a:gd name="T71" fmla="*/ 1031 h 2313"/>
              <a:gd name="T72" fmla="*/ 94 w 2330"/>
              <a:gd name="T73" fmla="*/ 696 h 2313"/>
              <a:gd name="T74" fmla="*/ 94 w 2330"/>
              <a:gd name="T75" fmla="*/ 688 h 2313"/>
              <a:gd name="T76" fmla="*/ 378 w 2330"/>
              <a:gd name="T77" fmla="*/ 507 h 2313"/>
              <a:gd name="T78" fmla="*/ 387 w 2330"/>
              <a:gd name="T79" fmla="*/ 498 h 2313"/>
              <a:gd name="T80" fmla="*/ 524 w 2330"/>
              <a:gd name="T81" fmla="*/ 189 h 2313"/>
              <a:gd name="T82" fmla="*/ 533 w 2330"/>
              <a:gd name="T83" fmla="*/ 189 h 2313"/>
              <a:gd name="T84" fmla="*/ 868 w 2330"/>
              <a:gd name="T85" fmla="*/ 189 h 2313"/>
              <a:gd name="T86" fmla="*/ 877 w 2330"/>
              <a:gd name="T87" fmla="*/ 189 h 2313"/>
              <a:gd name="T88" fmla="*/ 1160 w 2330"/>
              <a:gd name="T89" fmla="*/ 0 h 2313"/>
              <a:gd name="T90" fmla="*/ 1169 w 2330"/>
              <a:gd name="T91" fmla="*/ 0 h 23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330" h="2313">
                <a:moveTo>
                  <a:pt x="1169" y="0"/>
                </a:moveTo>
                <a:lnTo>
                  <a:pt x="1169" y="0"/>
                </a:lnTo>
                <a:cubicBezTo>
                  <a:pt x="1453" y="189"/>
                  <a:pt x="1453" y="189"/>
                  <a:pt x="1453" y="189"/>
                </a:cubicBezTo>
                <a:lnTo>
                  <a:pt x="1461" y="189"/>
                </a:lnTo>
                <a:cubicBezTo>
                  <a:pt x="1796" y="189"/>
                  <a:pt x="1796" y="189"/>
                  <a:pt x="1796" y="189"/>
                </a:cubicBezTo>
                <a:cubicBezTo>
                  <a:pt x="1805" y="189"/>
                  <a:pt x="1805" y="189"/>
                  <a:pt x="1805" y="189"/>
                </a:cubicBezTo>
                <a:cubicBezTo>
                  <a:pt x="1943" y="498"/>
                  <a:pt x="1943" y="498"/>
                  <a:pt x="1943" y="498"/>
                </a:cubicBezTo>
                <a:lnTo>
                  <a:pt x="1951" y="507"/>
                </a:lnTo>
                <a:cubicBezTo>
                  <a:pt x="2235" y="688"/>
                  <a:pt x="2235" y="688"/>
                  <a:pt x="2235" y="688"/>
                </a:cubicBezTo>
                <a:lnTo>
                  <a:pt x="2235" y="696"/>
                </a:lnTo>
                <a:cubicBezTo>
                  <a:pt x="2192" y="1031"/>
                  <a:pt x="2192" y="1031"/>
                  <a:pt x="2192" y="1031"/>
                </a:cubicBezTo>
                <a:cubicBezTo>
                  <a:pt x="2192" y="1031"/>
                  <a:pt x="2192" y="1031"/>
                  <a:pt x="2192" y="1040"/>
                </a:cubicBezTo>
                <a:cubicBezTo>
                  <a:pt x="2329" y="1349"/>
                  <a:pt x="2329" y="1349"/>
                  <a:pt x="2329" y="1349"/>
                </a:cubicBezTo>
                <a:lnTo>
                  <a:pt x="2329" y="1349"/>
                </a:lnTo>
                <a:cubicBezTo>
                  <a:pt x="2106" y="1607"/>
                  <a:pt x="2106" y="1607"/>
                  <a:pt x="2106" y="1607"/>
                </a:cubicBezTo>
                <a:lnTo>
                  <a:pt x="2106" y="1616"/>
                </a:lnTo>
                <a:cubicBezTo>
                  <a:pt x="2054" y="1951"/>
                  <a:pt x="2054" y="1951"/>
                  <a:pt x="2054" y="1951"/>
                </a:cubicBezTo>
                <a:cubicBezTo>
                  <a:pt x="2054" y="1951"/>
                  <a:pt x="2054" y="1951"/>
                  <a:pt x="2054" y="1960"/>
                </a:cubicBezTo>
                <a:cubicBezTo>
                  <a:pt x="1728" y="2054"/>
                  <a:pt x="1728" y="2054"/>
                  <a:pt x="1728" y="2054"/>
                </a:cubicBezTo>
                <a:cubicBezTo>
                  <a:pt x="1728" y="2054"/>
                  <a:pt x="1728" y="2054"/>
                  <a:pt x="1719" y="2054"/>
                </a:cubicBezTo>
                <a:cubicBezTo>
                  <a:pt x="1504" y="2312"/>
                  <a:pt x="1504" y="2312"/>
                  <a:pt x="1504" y="2312"/>
                </a:cubicBezTo>
                <a:cubicBezTo>
                  <a:pt x="1496" y="2312"/>
                  <a:pt x="1496" y="2312"/>
                  <a:pt x="1496" y="2312"/>
                </a:cubicBezTo>
                <a:cubicBezTo>
                  <a:pt x="1169" y="2217"/>
                  <a:pt x="1169" y="2217"/>
                  <a:pt x="1169" y="2217"/>
                </a:cubicBezTo>
                <a:lnTo>
                  <a:pt x="1160" y="2217"/>
                </a:lnTo>
                <a:cubicBezTo>
                  <a:pt x="834" y="2312"/>
                  <a:pt x="834" y="2312"/>
                  <a:pt x="834" y="2312"/>
                </a:cubicBezTo>
                <a:cubicBezTo>
                  <a:pt x="834" y="2312"/>
                  <a:pt x="834" y="2312"/>
                  <a:pt x="825" y="2312"/>
                </a:cubicBezTo>
                <a:cubicBezTo>
                  <a:pt x="610" y="2054"/>
                  <a:pt x="610" y="2054"/>
                  <a:pt x="610" y="2054"/>
                </a:cubicBezTo>
                <a:cubicBezTo>
                  <a:pt x="602" y="2054"/>
                  <a:pt x="602" y="2054"/>
                  <a:pt x="602" y="2054"/>
                </a:cubicBezTo>
                <a:cubicBezTo>
                  <a:pt x="275" y="1960"/>
                  <a:pt x="275" y="1960"/>
                  <a:pt x="275" y="1960"/>
                </a:cubicBezTo>
                <a:cubicBezTo>
                  <a:pt x="275" y="1951"/>
                  <a:pt x="275" y="1951"/>
                  <a:pt x="275" y="1951"/>
                </a:cubicBezTo>
                <a:cubicBezTo>
                  <a:pt x="223" y="1616"/>
                  <a:pt x="223" y="1616"/>
                  <a:pt x="223" y="1616"/>
                </a:cubicBezTo>
                <a:lnTo>
                  <a:pt x="223" y="1607"/>
                </a:lnTo>
                <a:cubicBezTo>
                  <a:pt x="0" y="1349"/>
                  <a:pt x="0" y="1349"/>
                  <a:pt x="0" y="1349"/>
                </a:cubicBezTo>
                <a:lnTo>
                  <a:pt x="0" y="1349"/>
                </a:lnTo>
                <a:cubicBezTo>
                  <a:pt x="137" y="1040"/>
                  <a:pt x="137" y="1040"/>
                  <a:pt x="137" y="1040"/>
                </a:cubicBezTo>
                <a:cubicBezTo>
                  <a:pt x="137" y="1031"/>
                  <a:pt x="137" y="1031"/>
                  <a:pt x="137" y="1031"/>
                </a:cubicBezTo>
                <a:cubicBezTo>
                  <a:pt x="94" y="696"/>
                  <a:pt x="94" y="696"/>
                  <a:pt x="94" y="696"/>
                </a:cubicBezTo>
                <a:lnTo>
                  <a:pt x="94" y="688"/>
                </a:lnTo>
                <a:cubicBezTo>
                  <a:pt x="378" y="507"/>
                  <a:pt x="378" y="507"/>
                  <a:pt x="378" y="507"/>
                </a:cubicBezTo>
                <a:cubicBezTo>
                  <a:pt x="378" y="507"/>
                  <a:pt x="378" y="498"/>
                  <a:pt x="387" y="498"/>
                </a:cubicBezTo>
                <a:cubicBezTo>
                  <a:pt x="524" y="189"/>
                  <a:pt x="524" y="189"/>
                  <a:pt x="524" y="189"/>
                </a:cubicBezTo>
                <a:cubicBezTo>
                  <a:pt x="524" y="189"/>
                  <a:pt x="524" y="189"/>
                  <a:pt x="533" y="189"/>
                </a:cubicBezTo>
                <a:cubicBezTo>
                  <a:pt x="868" y="189"/>
                  <a:pt x="868" y="189"/>
                  <a:pt x="868" y="189"/>
                </a:cubicBezTo>
                <a:lnTo>
                  <a:pt x="877" y="189"/>
                </a:lnTo>
                <a:cubicBezTo>
                  <a:pt x="1160" y="0"/>
                  <a:pt x="1160" y="0"/>
                  <a:pt x="1160" y="0"/>
                </a:cubicBezTo>
                <a:lnTo>
                  <a:pt x="1169" y="0"/>
                </a:lnTo>
              </a:path>
            </a:pathLst>
          </a:custGeom>
          <a:solidFill>
            <a:srgbClr val="0070C0"/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sl-SI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s-MX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3" name="Freeform 365">
            <a:extLst>
              <a:ext uri="{FF2B5EF4-FFF2-40B4-BE49-F238E27FC236}">
                <a16:creationId xmlns:a16="http://schemas.microsoft.com/office/drawing/2014/main" id="{B479DEA4-23ED-453A-AF4F-2C0D27C1F0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3999" y="348388"/>
            <a:ext cx="459474" cy="432179"/>
          </a:xfrm>
          <a:custGeom>
            <a:avLst/>
            <a:gdLst>
              <a:gd name="T0" fmla="*/ 1169 w 2330"/>
              <a:gd name="T1" fmla="*/ 0 h 2313"/>
              <a:gd name="T2" fmla="*/ 1169 w 2330"/>
              <a:gd name="T3" fmla="*/ 0 h 2313"/>
              <a:gd name="T4" fmla="*/ 1453 w 2330"/>
              <a:gd name="T5" fmla="*/ 189 h 2313"/>
              <a:gd name="T6" fmla="*/ 1461 w 2330"/>
              <a:gd name="T7" fmla="*/ 189 h 2313"/>
              <a:gd name="T8" fmla="*/ 1796 w 2330"/>
              <a:gd name="T9" fmla="*/ 189 h 2313"/>
              <a:gd name="T10" fmla="*/ 1805 w 2330"/>
              <a:gd name="T11" fmla="*/ 189 h 2313"/>
              <a:gd name="T12" fmla="*/ 1943 w 2330"/>
              <a:gd name="T13" fmla="*/ 498 h 2313"/>
              <a:gd name="T14" fmla="*/ 1951 w 2330"/>
              <a:gd name="T15" fmla="*/ 507 h 2313"/>
              <a:gd name="T16" fmla="*/ 2235 w 2330"/>
              <a:gd name="T17" fmla="*/ 688 h 2313"/>
              <a:gd name="T18" fmla="*/ 2235 w 2330"/>
              <a:gd name="T19" fmla="*/ 696 h 2313"/>
              <a:gd name="T20" fmla="*/ 2192 w 2330"/>
              <a:gd name="T21" fmla="*/ 1031 h 2313"/>
              <a:gd name="T22" fmla="*/ 2192 w 2330"/>
              <a:gd name="T23" fmla="*/ 1040 h 2313"/>
              <a:gd name="T24" fmla="*/ 2329 w 2330"/>
              <a:gd name="T25" fmla="*/ 1349 h 2313"/>
              <a:gd name="T26" fmla="*/ 2329 w 2330"/>
              <a:gd name="T27" fmla="*/ 1349 h 2313"/>
              <a:gd name="T28" fmla="*/ 2106 w 2330"/>
              <a:gd name="T29" fmla="*/ 1607 h 2313"/>
              <a:gd name="T30" fmla="*/ 2106 w 2330"/>
              <a:gd name="T31" fmla="*/ 1616 h 2313"/>
              <a:gd name="T32" fmla="*/ 2054 w 2330"/>
              <a:gd name="T33" fmla="*/ 1951 h 2313"/>
              <a:gd name="T34" fmla="*/ 2054 w 2330"/>
              <a:gd name="T35" fmla="*/ 1960 h 2313"/>
              <a:gd name="T36" fmla="*/ 1728 w 2330"/>
              <a:gd name="T37" fmla="*/ 2054 h 2313"/>
              <a:gd name="T38" fmla="*/ 1719 w 2330"/>
              <a:gd name="T39" fmla="*/ 2054 h 2313"/>
              <a:gd name="T40" fmla="*/ 1504 w 2330"/>
              <a:gd name="T41" fmla="*/ 2312 h 2313"/>
              <a:gd name="T42" fmla="*/ 1496 w 2330"/>
              <a:gd name="T43" fmla="*/ 2312 h 2313"/>
              <a:gd name="T44" fmla="*/ 1169 w 2330"/>
              <a:gd name="T45" fmla="*/ 2217 h 2313"/>
              <a:gd name="T46" fmla="*/ 1160 w 2330"/>
              <a:gd name="T47" fmla="*/ 2217 h 2313"/>
              <a:gd name="T48" fmla="*/ 834 w 2330"/>
              <a:gd name="T49" fmla="*/ 2312 h 2313"/>
              <a:gd name="T50" fmla="*/ 825 w 2330"/>
              <a:gd name="T51" fmla="*/ 2312 h 2313"/>
              <a:gd name="T52" fmla="*/ 610 w 2330"/>
              <a:gd name="T53" fmla="*/ 2054 h 2313"/>
              <a:gd name="T54" fmla="*/ 602 w 2330"/>
              <a:gd name="T55" fmla="*/ 2054 h 2313"/>
              <a:gd name="T56" fmla="*/ 275 w 2330"/>
              <a:gd name="T57" fmla="*/ 1960 h 2313"/>
              <a:gd name="T58" fmla="*/ 275 w 2330"/>
              <a:gd name="T59" fmla="*/ 1951 h 2313"/>
              <a:gd name="T60" fmla="*/ 223 w 2330"/>
              <a:gd name="T61" fmla="*/ 1616 h 2313"/>
              <a:gd name="T62" fmla="*/ 223 w 2330"/>
              <a:gd name="T63" fmla="*/ 1607 h 2313"/>
              <a:gd name="T64" fmla="*/ 0 w 2330"/>
              <a:gd name="T65" fmla="*/ 1349 h 2313"/>
              <a:gd name="T66" fmla="*/ 0 w 2330"/>
              <a:gd name="T67" fmla="*/ 1349 h 2313"/>
              <a:gd name="T68" fmla="*/ 137 w 2330"/>
              <a:gd name="T69" fmla="*/ 1040 h 2313"/>
              <a:gd name="T70" fmla="*/ 137 w 2330"/>
              <a:gd name="T71" fmla="*/ 1031 h 2313"/>
              <a:gd name="T72" fmla="*/ 94 w 2330"/>
              <a:gd name="T73" fmla="*/ 696 h 2313"/>
              <a:gd name="T74" fmla="*/ 94 w 2330"/>
              <a:gd name="T75" fmla="*/ 688 h 2313"/>
              <a:gd name="T76" fmla="*/ 378 w 2330"/>
              <a:gd name="T77" fmla="*/ 507 h 2313"/>
              <a:gd name="T78" fmla="*/ 387 w 2330"/>
              <a:gd name="T79" fmla="*/ 498 h 2313"/>
              <a:gd name="T80" fmla="*/ 524 w 2330"/>
              <a:gd name="T81" fmla="*/ 189 h 2313"/>
              <a:gd name="T82" fmla="*/ 533 w 2330"/>
              <a:gd name="T83" fmla="*/ 189 h 2313"/>
              <a:gd name="T84" fmla="*/ 868 w 2330"/>
              <a:gd name="T85" fmla="*/ 189 h 2313"/>
              <a:gd name="T86" fmla="*/ 877 w 2330"/>
              <a:gd name="T87" fmla="*/ 189 h 2313"/>
              <a:gd name="T88" fmla="*/ 1160 w 2330"/>
              <a:gd name="T89" fmla="*/ 0 h 2313"/>
              <a:gd name="T90" fmla="*/ 1169 w 2330"/>
              <a:gd name="T91" fmla="*/ 0 h 23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330" h="2313">
                <a:moveTo>
                  <a:pt x="1169" y="0"/>
                </a:moveTo>
                <a:lnTo>
                  <a:pt x="1169" y="0"/>
                </a:lnTo>
                <a:cubicBezTo>
                  <a:pt x="1453" y="189"/>
                  <a:pt x="1453" y="189"/>
                  <a:pt x="1453" y="189"/>
                </a:cubicBezTo>
                <a:lnTo>
                  <a:pt x="1461" y="189"/>
                </a:lnTo>
                <a:cubicBezTo>
                  <a:pt x="1796" y="189"/>
                  <a:pt x="1796" y="189"/>
                  <a:pt x="1796" y="189"/>
                </a:cubicBezTo>
                <a:cubicBezTo>
                  <a:pt x="1805" y="189"/>
                  <a:pt x="1805" y="189"/>
                  <a:pt x="1805" y="189"/>
                </a:cubicBezTo>
                <a:cubicBezTo>
                  <a:pt x="1943" y="498"/>
                  <a:pt x="1943" y="498"/>
                  <a:pt x="1943" y="498"/>
                </a:cubicBezTo>
                <a:lnTo>
                  <a:pt x="1951" y="507"/>
                </a:lnTo>
                <a:cubicBezTo>
                  <a:pt x="2235" y="688"/>
                  <a:pt x="2235" y="688"/>
                  <a:pt x="2235" y="688"/>
                </a:cubicBezTo>
                <a:lnTo>
                  <a:pt x="2235" y="696"/>
                </a:lnTo>
                <a:cubicBezTo>
                  <a:pt x="2192" y="1031"/>
                  <a:pt x="2192" y="1031"/>
                  <a:pt x="2192" y="1031"/>
                </a:cubicBezTo>
                <a:cubicBezTo>
                  <a:pt x="2192" y="1031"/>
                  <a:pt x="2192" y="1031"/>
                  <a:pt x="2192" y="1040"/>
                </a:cubicBezTo>
                <a:cubicBezTo>
                  <a:pt x="2329" y="1349"/>
                  <a:pt x="2329" y="1349"/>
                  <a:pt x="2329" y="1349"/>
                </a:cubicBezTo>
                <a:lnTo>
                  <a:pt x="2329" y="1349"/>
                </a:lnTo>
                <a:cubicBezTo>
                  <a:pt x="2106" y="1607"/>
                  <a:pt x="2106" y="1607"/>
                  <a:pt x="2106" y="1607"/>
                </a:cubicBezTo>
                <a:lnTo>
                  <a:pt x="2106" y="1616"/>
                </a:lnTo>
                <a:cubicBezTo>
                  <a:pt x="2054" y="1951"/>
                  <a:pt x="2054" y="1951"/>
                  <a:pt x="2054" y="1951"/>
                </a:cubicBezTo>
                <a:cubicBezTo>
                  <a:pt x="2054" y="1951"/>
                  <a:pt x="2054" y="1951"/>
                  <a:pt x="2054" y="1960"/>
                </a:cubicBezTo>
                <a:cubicBezTo>
                  <a:pt x="1728" y="2054"/>
                  <a:pt x="1728" y="2054"/>
                  <a:pt x="1728" y="2054"/>
                </a:cubicBezTo>
                <a:cubicBezTo>
                  <a:pt x="1728" y="2054"/>
                  <a:pt x="1728" y="2054"/>
                  <a:pt x="1719" y="2054"/>
                </a:cubicBezTo>
                <a:cubicBezTo>
                  <a:pt x="1504" y="2312"/>
                  <a:pt x="1504" y="2312"/>
                  <a:pt x="1504" y="2312"/>
                </a:cubicBezTo>
                <a:cubicBezTo>
                  <a:pt x="1496" y="2312"/>
                  <a:pt x="1496" y="2312"/>
                  <a:pt x="1496" y="2312"/>
                </a:cubicBezTo>
                <a:cubicBezTo>
                  <a:pt x="1169" y="2217"/>
                  <a:pt x="1169" y="2217"/>
                  <a:pt x="1169" y="2217"/>
                </a:cubicBezTo>
                <a:lnTo>
                  <a:pt x="1160" y="2217"/>
                </a:lnTo>
                <a:cubicBezTo>
                  <a:pt x="834" y="2312"/>
                  <a:pt x="834" y="2312"/>
                  <a:pt x="834" y="2312"/>
                </a:cubicBezTo>
                <a:cubicBezTo>
                  <a:pt x="834" y="2312"/>
                  <a:pt x="834" y="2312"/>
                  <a:pt x="825" y="2312"/>
                </a:cubicBezTo>
                <a:cubicBezTo>
                  <a:pt x="610" y="2054"/>
                  <a:pt x="610" y="2054"/>
                  <a:pt x="610" y="2054"/>
                </a:cubicBezTo>
                <a:cubicBezTo>
                  <a:pt x="602" y="2054"/>
                  <a:pt x="602" y="2054"/>
                  <a:pt x="602" y="2054"/>
                </a:cubicBezTo>
                <a:cubicBezTo>
                  <a:pt x="275" y="1960"/>
                  <a:pt x="275" y="1960"/>
                  <a:pt x="275" y="1960"/>
                </a:cubicBezTo>
                <a:cubicBezTo>
                  <a:pt x="275" y="1951"/>
                  <a:pt x="275" y="1951"/>
                  <a:pt x="275" y="1951"/>
                </a:cubicBezTo>
                <a:cubicBezTo>
                  <a:pt x="223" y="1616"/>
                  <a:pt x="223" y="1616"/>
                  <a:pt x="223" y="1616"/>
                </a:cubicBezTo>
                <a:lnTo>
                  <a:pt x="223" y="1607"/>
                </a:lnTo>
                <a:cubicBezTo>
                  <a:pt x="0" y="1349"/>
                  <a:pt x="0" y="1349"/>
                  <a:pt x="0" y="1349"/>
                </a:cubicBezTo>
                <a:lnTo>
                  <a:pt x="0" y="1349"/>
                </a:lnTo>
                <a:cubicBezTo>
                  <a:pt x="137" y="1040"/>
                  <a:pt x="137" y="1040"/>
                  <a:pt x="137" y="1040"/>
                </a:cubicBezTo>
                <a:cubicBezTo>
                  <a:pt x="137" y="1031"/>
                  <a:pt x="137" y="1031"/>
                  <a:pt x="137" y="1031"/>
                </a:cubicBezTo>
                <a:cubicBezTo>
                  <a:pt x="94" y="696"/>
                  <a:pt x="94" y="696"/>
                  <a:pt x="94" y="696"/>
                </a:cubicBezTo>
                <a:lnTo>
                  <a:pt x="94" y="688"/>
                </a:lnTo>
                <a:cubicBezTo>
                  <a:pt x="378" y="507"/>
                  <a:pt x="378" y="507"/>
                  <a:pt x="378" y="507"/>
                </a:cubicBezTo>
                <a:cubicBezTo>
                  <a:pt x="378" y="507"/>
                  <a:pt x="378" y="498"/>
                  <a:pt x="387" y="498"/>
                </a:cubicBezTo>
                <a:cubicBezTo>
                  <a:pt x="524" y="189"/>
                  <a:pt x="524" y="189"/>
                  <a:pt x="524" y="189"/>
                </a:cubicBezTo>
                <a:cubicBezTo>
                  <a:pt x="524" y="189"/>
                  <a:pt x="524" y="189"/>
                  <a:pt x="533" y="189"/>
                </a:cubicBezTo>
                <a:cubicBezTo>
                  <a:pt x="868" y="189"/>
                  <a:pt x="868" y="189"/>
                  <a:pt x="868" y="189"/>
                </a:cubicBezTo>
                <a:lnTo>
                  <a:pt x="877" y="189"/>
                </a:lnTo>
                <a:cubicBezTo>
                  <a:pt x="1160" y="0"/>
                  <a:pt x="1160" y="0"/>
                  <a:pt x="1160" y="0"/>
                </a:cubicBezTo>
                <a:lnTo>
                  <a:pt x="1169" y="0"/>
                </a:lnTo>
              </a:path>
            </a:pathLst>
          </a:custGeom>
          <a:solidFill>
            <a:srgbClr val="0070C0"/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sl-SI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s-MX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4" name="Freeform 365">
            <a:extLst>
              <a:ext uri="{FF2B5EF4-FFF2-40B4-BE49-F238E27FC236}">
                <a16:creationId xmlns:a16="http://schemas.microsoft.com/office/drawing/2014/main" id="{5D6BDC78-1635-45CE-935A-BEA8F6350E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3734" y="383557"/>
            <a:ext cx="459474" cy="432179"/>
          </a:xfrm>
          <a:custGeom>
            <a:avLst/>
            <a:gdLst>
              <a:gd name="T0" fmla="*/ 1169 w 2330"/>
              <a:gd name="T1" fmla="*/ 0 h 2313"/>
              <a:gd name="T2" fmla="*/ 1169 w 2330"/>
              <a:gd name="T3" fmla="*/ 0 h 2313"/>
              <a:gd name="T4" fmla="*/ 1453 w 2330"/>
              <a:gd name="T5" fmla="*/ 189 h 2313"/>
              <a:gd name="T6" fmla="*/ 1461 w 2330"/>
              <a:gd name="T7" fmla="*/ 189 h 2313"/>
              <a:gd name="T8" fmla="*/ 1796 w 2330"/>
              <a:gd name="T9" fmla="*/ 189 h 2313"/>
              <a:gd name="T10" fmla="*/ 1805 w 2330"/>
              <a:gd name="T11" fmla="*/ 189 h 2313"/>
              <a:gd name="T12" fmla="*/ 1943 w 2330"/>
              <a:gd name="T13" fmla="*/ 498 h 2313"/>
              <a:gd name="T14" fmla="*/ 1951 w 2330"/>
              <a:gd name="T15" fmla="*/ 507 h 2313"/>
              <a:gd name="T16" fmla="*/ 2235 w 2330"/>
              <a:gd name="T17" fmla="*/ 688 h 2313"/>
              <a:gd name="T18" fmla="*/ 2235 w 2330"/>
              <a:gd name="T19" fmla="*/ 696 h 2313"/>
              <a:gd name="T20" fmla="*/ 2192 w 2330"/>
              <a:gd name="T21" fmla="*/ 1031 h 2313"/>
              <a:gd name="T22" fmla="*/ 2192 w 2330"/>
              <a:gd name="T23" fmla="*/ 1040 h 2313"/>
              <a:gd name="T24" fmla="*/ 2329 w 2330"/>
              <a:gd name="T25" fmla="*/ 1349 h 2313"/>
              <a:gd name="T26" fmla="*/ 2329 w 2330"/>
              <a:gd name="T27" fmla="*/ 1349 h 2313"/>
              <a:gd name="T28" fmla="*/ 2106 w 2330"/>
              <a:gd name="T29" fmla="*/ 1607 h 2313"/>
              <a:gd name="T30" fmla="*/ 2106 w 2330"/>
              <a:gd name="T31" fmla="*/ 1616 h 2313"/>
              <a:gd name="T32" fmla="*/ 2054 w 2330"/>
              <a:gd name="T33" fmla="*/ 1951 h 2313"/>
              <a:gd name="T34" fmla="*/ 2054 w 2330"/>
              <a:gd name="T35" fmla="*/ 1960 h 2313"/>
              <a:gd name="T36" fmla="*/ 1728 w 2330"/>
              <a:gd name="T37" fmla="*/ 2054 h 2313"/>
              <a:gd name="T38" fmla="*/ 1719 w 2330"/>
              <a:gd name="T39" fmla="*/ 2054 h 2313"/>
              <a:gd name="T40" fmla="*/ 1504 w 2330"/>
              <a:gd name="T41" fmla="*/ 2312 h 2313"/>
              <a:gd name="T42" fmla="*/ 1496 w 2330"/>
              <a:gd name="T43" fmla="*/ 2312 h 2313"/>
              <a:gd name="T44" fmla="*/ 1169 w 2330"/>
              <a:gd name="T45" fmla="*/ 2217 h 2313"/>
              <a:gd name="T46" fmla="*/ 1160 w 2330"/>
              <a:gd name="T47" fmla="*/ 2217 h 2313"/>
              <a:gd name="T48" fmla="*/ 834 w 2330"/>
              <a:gd name="T49" fmla="*/ 2312 h 2313"/>
              <a:gd name="T50" fmla="*/ 825 w 2330"/>
              <a:gd name="T51" fmla="*/ 2312 h 2313"/>
              <a:gd name="T52" fmla="*/ 610 w 2330"/>
              <a:gd name="T53" fmla="*/ 2054 h 2313"/>
              <a:gd name="T54" fmla="*/ 602 w 2330"/>
              <a:gd name="T55" fmla="*/ 2054 h 2313"/>
              <a:gd name="T56" fmla="*/ 275 w 2330"/>
              <a:gd name="T57" fmla="*/ 1960 h 2313"/>
              <a:gd name="T58" fmla="*/ 275 w 2330"/>
              <a:gd name="T59" fmla="*/ 1951 h 2313"/>
              <a:gd name="T60" fmla="*/ 223 w 2330"/>
              <a:gd name="T61" fmla="*/ 1616 h 2313"/>
              <a:gd name="T62" fmla="*/ 223 w 2330"/>
              <a:gd name="T63" fmla="*/ 1607 h 2313"/>
              <a:gd name="T64" fmla="*/ 0 w 2330"/>
              <a:gd name="T65" fmla="*/ 1349 h 2313"/>
              <a:gd name="T66" fmla="*/ 0 w 2330"/>
              <a:gd name="T67" fmla="*/ 1349 h 2313"/>
              <a:gd name="T68" fmla="*/ 137 w 2330"/>
              <a:gd name="T69" fmla="*/ 1040 h 2313"/>
              <a:gd name="T70" fmla="*/ 137 w 2330"/>
              <a:gd name="T71" fmla="*/ 1031 h 2313"/>
              <a:gd name="T72" fmla="*/ 94 w 2330"/>
              <a:gd name="T73" fmla="*/ 696 h 2313"/>
              <a:gd name="T74" fmla="*/ 94 w 2330"/>
              <a:gd name="T75" fmla="*/ 688 h 2313"/>
              <a:gd name="T76" fmla="*/ 378 w 2330"/>
              <a:gd name="T77" fmla="*/ 507 h 2313"/>
              <a:gd name="T78" fmla="*/ 387 w 2330"/>
              <a:gd name="T79" fmla="*/ 498 h 2313"/>
              <a:gd name="T80" fmla="*/ 524 w 2330"/>
              <a:gd name="T81" fmla="*/ 189 h 2313"/>
              <a:gd name="T82" fmla="*/ 533 w 2330"/>
              <a:gd name="T83" fmla="*/ 189 h 2313"/>
              <a:gd name="T84" fmla="*/ 868 w 2330"/>
              <a:gd name="T85" fmla="*/ 189 h 2313"/>
              <a:gd name="T86" fmla="*/ 877 w 2330"/>
              <a:gd name="T87" fmla="*/ 189 h 2313"/>
              <a:gd name="T88" fmla="*/ 1160 w 2330"/>
              <a:gd name="T89" fmla="*/ 0 h 2313"/>
              <a:gd name="T90" fmla="*/ 1169 w 2330"/>
              <a:gd name="T91" fmla="*/ 0 h 23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330" h="2313">
                <a:moveTo>
                  <a:pt x="1169" y="0"/>
                </a:moveTo>
                <a:lnTo>
                  <a:pt x="1169" y="0"/>
                </a:lnTo>
                <a:cubicBezTo>
                  <a:pt x="1453" y="189"/>
                  <a:pt x="1453" y="189"/>
                  <a:pt x="1453" y="189"/>
                </a:cubicBezTo>
                <a:lnTo>
                  <a:pt x="1461" y="189"/>
                </a:lnTo>
                <a:cubicBezTo>
                  <a:pt x="1796" y="189"/>
                  <a:pt x="1796" y="189"/>
                  <a:pt x="1796" y="189"/>
                </a:cubicBezTo>
                <a:cubicBezTo>
                  <a:pt x="1805" y="189"/>
                  <a:pt x="1805" y="189"/>
                  <a:pt x="1805" y="189"/>
                </a:cubicBezTo>
                <a:cubicBezTo>
                  <a:pt x="1943" y="498"/>
                  <a:pt x="1943" y="498"/>
                  <a:pt x="1943" y="498"/>
                </a:cubicBezTo>
                <a:lnTo>
                  <a:pt x="1951" y="507"/>
                </a:lnTo>
                <a:cubicBezTo>
                  <a:pt x="2235" y="688"/>
                  <a:pt x="2235" y="688"/>
                  <a:pt x="2235" y="688"/>
                </a:cubicBezTo>
                <a:lnTo>
                  <a:pt x="2235" y="696"/>
                </a:lnTo>
                <a:cubicBezTo>
                  <a:pt x="2192" y="1031"/>
                  <a:pt x="2192" y="1031"/>
                  <a:pt x="2192" y="1031"/>
                </a:cubicBezTo>
                <a:cubicBezTo>
                  <a:pt x="2192" y="1031"/>
                  <a:pt x="2192" y="1031"/>
                  <a:pt x="2192" y="1040"/>
                </a:cubicBezTo>
                <a:cubicBezTo>
                  <a:pt x="2329" y="1349"/>
                  <a:pt x="2329" y="1349"/>
                  <a:pt x="2329" y="1349"/>
                </a:cubicBezTo>
                <a:lnTo>
                  <a:pt x="2329" y="1349"/>
                </a:lnTo>
                <a:cubicBezTo>
                  <a:pt x="2106" y="1607"/>
                  <a:pt x="2106" y="1607"/>
                  <a:pt x="2106" y="1607"/>
                </a:cubicBezTo>
                <a:lnTo>
                  <a:pt x="2106" y="1616"/>
                </a:lnTo>
                <a:cubicBezTo>
                  <a:pt x="2054" y="1951"/>
                  <a:pt x="2054" y="1951"/>
                  <a:pt x="2054" y="1951"/>
                </a:cubicBezTo>
                <a:cubicBezTo>
                  <a:pt x="2054" y="1951"/>
                  <a:pt x="2054" y="1951"/>
                  <a:pt x="2054" y="1960"/>
                </a:cubicBezTo>
                <a:cubicBezTo>
                  <a:pt x="1728" y="2054"/>
                  <a:pt x="1728" y="2054"/>
                  <a:pt x="1728" y="2054"/>
                </a:cubicBezTo>
                <a:cubicBezTo>
                  <a:pt x="1728" y="2054"/>
                  <a:pt x="1728" y="2054"/>
                  <a:pt x="1719" y="2054"/>
                </a:cubicBezTo>
                <a:cubicBezTo>
                  <a:pt x="1504" y="2312"/>
                  <a:pt x="1504" y="2312"/>
                  <a:pt x="1504" y="2312"/>
                </a:cubicBezTo>
                <a:cubicBezTo>
                  <a:pt x="1496" y="2312"/>
                  <a:pt x="1496" y="2312"/>
                  <a:pt x="1496" y="2312"/>
                </a:cubicBezTo>
                <a:cubicBezTo>
                  <a:pt x="1169" y="2217"/>
                  <a:pt x="1169" y="2217"/>
                  <a:pt x="1169" y="2217"/>
                </a:cubicBezTo>
                <a:lnTo>
                  <a:pt x="1160" y="2217"/>
                </a:lnTo>
                <a:cubicBezTo>
                  <a:pt x="834" y="2312"/>
                  <a:pt x="834" y="2312"/>
                  <a:pt x="834" y="2312"/>
                </a:cubicBezTo>
                <a:cubicBezTo>
                  <a:pt x="834" y="2312"/>
                  <a:pt x="834" y="2312"/>
                  <a:pt x="825" y="2312"/>
                </a:cubicBezTo>
                <a:cubicBezTo>
                  <a:pt x="610" y="2054"/>
                  <a:pt x="610" y="2054"/>
                  <a:pt x="610" y="2054"/>
                </a:cubicBezTo>
                <a:cubicBezTo>
                  <a:pt x="602" y="2054"/>
                  <a:pt x="602" y="2054"/>
                  <a:pt x="602" y="2054"/>
                </a:cubicBezTo>
                <a:cubicBezTo>
                  <a:pt x="275" y="1960"/>
                  <a:pt x="275" y="1960"/>
                  <a:pt x="275" y="1960"/>
                </a:cubicBezTo>
                <a:cubicBezTo>
                  <a:pt x="275" y="1951"/>
                  <a:pt x="275" y="1951"/>
                  <a:pt x="275" y="1951"/>
                </a:cubicBezTo>
                <a:cubicBezTo>
                  <a:pt x="223" y="1616"/>
                  <a:pt x="223" y="1616"/>
                  <a:pt x="223" y="1616"/>
                </a:cubicBezTo>
                <a:lnTo>
                  <a:pt x="223" y="1607"/>
                </a:lnTo>
                <a:cubicBezTo>
                  <a:pt x="0" y="1349"/>
                  <a:pt x="0" y="1349"/>
                  <a:pt x="0" y="1349"/>
                </a:cubicBezTo>
                <a:lnTo>
                  <a:pt x="0" y="1349"/>
                </a:lnTo>
                <a:cubicBezTo>
                  <a:pt x="137" y="1040"/>
                  <a:pt x="137" y="1040"/>
                  <a:pt x="137" y="1040"/>
                </a:cubicBezTo>
                <a:cubicBezTo>
                  <a:pt x="137" y="1031"/>
                  <a:pt x="137" y="1031"/>
                  <a:pt x="137" y="1031"/>
                </a:cubicBezTo>
                <a:cubicBezTo>
                  <a:pt x="94" y="696"/>
                  <a:pt x="94" y="696"/>
                  <a:pt x="94" y="696"/>
                </a:cubicBezTo>
                <a:lnTo>
                  <a:pt x="94" y="688"/>
                </a:lnTo>
                <a:cubicBezTo>
                  <a:pt x="378" y="507"/>
                  <a:pt x="378" y="507"/>
                  <a:pt x="378" y="507"/>
                </a:cubicBezTo>
                <a:cubicBezTo>
                  <a:pt x="378" y="507"/>
                  <a:pt x="378" y="498"/>
                  <a:pt x="387" y="498"/>
                </a:cubicBezTo>
                <a:cubicBezTo>
                  <a:pt x="524" y="189"/>
                  <a:pt x="524" y="189"/>
                  <a:pt x="524" y="189"/>
                </a:cubicBezTo>
                <a:cubicBezTo>
                  <a:pt x="524" y="189"/>
                  <a:pt x="524" y="189"/>
                  <a:pt x="533" y="189"/>
                </a:cubicBezTo>
                <a:cubicBezTo>
                  <a:pt x="868" y="189"/>
                  <a:pt x="868" y="189"/>
                  <a:pt x="868" y="189"/>
                </a:cubicBezTo>
                <a:lnTo>
                  <a:pt x="877" y="189"/>
                </a:lnTo>
                <a:cubicBezTo>
                  <a:pt x="1160" y="0"/>
                  <a:pt x="1160" y="0"/>
                  <a:pt x="1160" y="0"/>
                </a:cubicBezTo>
                <a:lnTo>
                  <a:pt x="1169" y="0"/>
                </a:lnTo>
              </a:path>
            </a:pathLst>
          </a:custGeom>
          <a:solidFill>
            <a:srgbClr val="0070C0"/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sl-SI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s-MX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5" name="Freeform 365">
            <a:extLst>
              <a:ext uri="{FF2B5EF4-FFF2-40B4-BE49-F238E27FC236}">
                <a16:creationId xmlns:a16="http://schemas.microsoft.com/office/drawing/2014/main" id="{21DCC10B-D71E-4291-9059-18121FE365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025" y="1597894"/>
            <a:ext cx="459474" cy="432179"/>
          </a:xfrm>
          <a:custGeom>
            <a:avLst/>
            <a:gdLst>
              <a:gd name="T0" fmla="*/ 1169 w 2330"/>
              <a:gd name="T1" fmla="*/ 0 h 2313"/>
              <a:gd name="T2" fmla="*/ 1169 w 2330"/>
              <a:gd name="T3" fmla="*/ 0 h 2313"/>
              <a:gd name="T4" fmla="*/ 1453 w 2330"/>
              <a:gd name="T5" fmla="*/ 189 h 2313"/>
              <a:gd name="T6" fmla="*/ 1461 w 2330"/>
              <a:gd name="T7" fmla="*/ 189 h 2313"/>
              <a:gd name="T8" fmla="*/ 1796 w 2330"/>
              <a:gd name="T9" fmla="*/ 189 h 2313"/>
              <a:gd name="T10" fmla="*/ 1805 w 2330"/>
              <a:gd name="T11" fmla="*/ 189 h 2313"/>
              <a:gd name="T12" fmla="*/ 1943 w 2330"/>
              <a:gd name="T13" fmla="*/ 498 h 2313"/>
              <a:gd name="T14" fmla="*/ 1951 w 2330"/>
              <a:gd name="T15" fmla="*/ 507 h 2313"/>
              <a:gd name="T16" fmla="*/ 2235 w 2330"/>
              <a:gd name="T17" fmla="*/ 688 h 2313"/>
              <a:gd name="T18" fmla="*/ 2235 w 2330"/>
              <a:gd name="T19" fmla="*/ 696 h 2313"/>
              <a:gd name="T20" fmla="*/ 2192 w 2330"/>
              <a:gd name="T21" fmla="*/ 1031 h 2313"/>
              <a:gd name="T22" fmla="*/ 2192 w 2330"/>
              <a:gd name="T23" fmla="*/ 1040 h 2313"/>
              <a:gd name="T24" fmla="*/ 2329 w 2330"/>
              <a:gd name="T25" fmla="*/ 1349 h 2313"/>
              <a:gd name="T26" fmla="*/ 2329 w 2330"/>
              <a:gd name="T27" fmla="*/ 1349 h 2313"/>
              <a:gd name="T28" fmla="*/ 2106 w 2330"/>
              <a:gd name="T29" fmla="*/ 1607 h 2313"/>
              <a:gd name="T30" fmla="*/ 2106 w 2330"/>
              <a:gd name="T31" fmla="*/ 1616 h 2313"/>
              <a:gd name="T32" fmla="*/ 2054 w 2330"/>
              <a:gd name="T33" fmla="*/ 1951 h 2313"/>
              <a:gd name="T34" fmla="*/ 2054 w 2330"/>
              <a:gd name="T35" fmla="*/ 1960 h 2313"/>
              <a:gd name="T36" fmla="*/ 1728 w 2330"/>
              <a:gd name="T37" fmla="*/ 2054 h 2313"/>
              <a:gd name="T38" fmla="*/ 1719 w 2330"/>
              <a:gd name="T39" fmla="*/ 2054 h 2313"/>
              <a:gd name="T40" fmla="*/ 1504 w 2330"/>
              <a:gd name="T41" fmla="*/ 2312 h 2313"/>
              <a:gd name="T42" fmla="*/ 1496 w 2330"/>
              <a:gd name="T43" fmla="*/ 2312 h 2313"/>
              <a:gd name="T44" fmla="*/ 1169 w 2330"/>
              <a:gd name="T45" fmla="*/ 2217 h 2313"/>
              <a:gd name="T46" fmla="*/ 1160 w 2330"/>
              <a:gd name="T47" fmla="*/ 2217 h 2313"/>
              <a:gd name="T48" fmla="*/ 834 w 2330"/>
              <a:gd name="T49" fmla="*/ 2312 h 2313"/>
              <a:gd name="T50" fmla="*/ 825 w 2330"/>
              <a:gd name="T51" fmla="*/ 2312 h 2313"/>
              <a:gd name="T52" fmla="*/ 610 w 2330"/>
              <a:gd name="T53" fmla="*/ 2054 h 2313"/>
              <a:gd name="T54" fmla="*/ 602 w 2330"/>
              <a:gd name="T55" fmla="*/ 2054 h 2313"/>
              <a:gd name="T56" fmla="*/ 275 w 2330"/>
              <a:gd name="T57" fmla="*/ 1960 h 2313"/>
              <a:gd name="T58" fmla="*/ 275 w 2330"/>
              <a:gd name="T59" fmla="*/ 1951 h 2313"/>
              <a:gd name="T60" fmla="*/ 223 w 2330"/>
              <a:gd name="T61" fmla="*/ 1616 h 2313"/>
              <a:gd name="T62" fmla="*/ 223 w 2330"/>
              <a:gd name="T63" fmla="*/ 1607 h 2313"/>
              <a:gd name="T64" fmla="*/ 0 w 2330"/>
              <a:gd name="T65" fmla="*/ 1349 h 2313"/>
              <a:gd name="T66" fmla="*/ 0 w 2330"/>
              <a:gd name="T67" fmla="*/ 1349 h 2313"/>
              <a:gd name="T68" fmla="*/ 137 w 2330"/>
              <a:gd name="T69" fmla="*/ 1040 h 2313"/>
              <a:gd name="T70" fmla="*/ 137 w 2330"/>
              <a:gd name="T71" fmla="*/ 1031 h 2313"/>
              <a:gd name="T72" fmla="*/ 94 w 2330"/>
              <a:gd name="T73" fmla="*/ 696 h 2313"/>
              <a:gd name="T74" fmla="*/ 94 w 2330"/>
              <a:gd name="T75" fmla="*/ 688 h 2313"/>
              <a:gd name="T76" fmla="*/ 378 w 2330"/>
              <a:gd name="T77" fmla="*/ 507 h 2313"/>
              <a:gd name="T78" fmla="*/ 387 w 2330"/>
              <a:gd name="T79" fmla="*/ 498 h 2313"/>
              <a:gd name="T80" fmla="*/ 524 w 2330"/>
              <a:gd name="T81" fmla="*/ 189 h 2313"/>
              <a:gd name="T82" fmla="*/ 533 w 2330"/>
              <a:gd name="T83" fmla="*/ 189 h 2313"/>
              <a:gd name="T84" fmla="*/ 868 w 2330"/>
              <a:gd name="T85" fmla="*/ 189 h 2313"/>
              <a:gd name="T86" fmla="*/ 877 w 2330"/>
              <a:gd name="T87" fmla="*/ 189 h 2313"/>
              <a:gd name="T88" fmla="*/ 1160 w 2330"/>
              <a:gd name="T89" fmla="*/ 0 h 2313"/>
              <a:gd name="T90" fmla="*/ 1169 w 2330"/>
              <a:gd name="T91" fmla="*/ 0 h 23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330" h="2313">
                <a:moveTo>
                  <a:pt x="1169" y="0"/>
                </a:moveTo>
                <a:lnTo>
                  <a:pt x="1169" y="0"/>
                </a:lnTo>
                <a:cubicBezTo>
                  <a:pt x="1453" y="189"/>
                  <a:pt x="1453" y="189"/>
                  <a:pt x="1453" y="189"/>
                </a:cubicBezTo>
                <a:lnTo>
                  <a:pt x="1461" y="189"/>
                </a:lnTo>
                <a:cubicBezTo>
                  <a:pt x="1796" y="189"/>
                  <a:pt x="1796" y="189"/>
                  <a:pt x="1796" y="189"/>
                </a:cubicBezTo>
                <a:cubicBezTo>
                  <a:pt x="1805" y="189"/>
                  <a:pt x="1805" y="189"/>
                  <a:pt x="1805" y="189"/>
                </a:cubicBezTo>
                <a:cubicBezTo>
                  <a:pt x="1943" y="498"/>
                  <a:pt x="1943" y="498"/>
                  <a:pt x="1943" y="498"/>
                </a:cubicBezTo>
                <a:lnTo>
                  <a:pt x="1951" y="507"/>
                </a:lnTo>
                <a:cubicBezTo>
                  <a:pt x="2235" y="688"/>
                  <a:pt x="2235" y="688"/>
                  <a:pt x="2235" y="688"/>
                </a:cubicBezTo>
                <a:lnTo>
                  <a:pt x="2235" y="696"/>
                </a:lnTo>
                <a:cubicBezTo>
                  <a:pt x="2192" y="1031"/>
                  <a:pt x="2192" y="1031"/>
                  <a:pt x="2192" y="1031"/>
                </a:cubicBezTo>
                <a:cubicBezTo>
                  <a:pt x="2192" y="1031"/>
                  <a:pt x="2192" y="1031"/>
                  <a:pt x="2192" y="1040"/>
                </a:cubicBezTo>
                <a:cubicBezTo>
                  <a:pt x="2329" y="1349"/>
                  <a:pt x="2329" y="1349"/>
                  <a:pt x="2329" y="1349"/>
                </a:cubicBezTo>
                <a:lnTo>
                  <a:pt x="2329" y="1349"/>
                </a:lnTo>
                <a:cubicBezTo>
                  <a:pt x="2106" y="1607"/>
                  <a:pt x="2106" y="1607"/>
                  <a:pt x="2106" y="1607"/>
                </a:cubicBezTo>
                <a:lnTo>
                  <a:pt x="2106" y="1616"/>
                </a:lnTo>
                <a:cubicBezTo>
                  <a:pt x="2054" y="1951"/>
                  <a:pt x="2054" y="1951"/>
                  <a:pt x="2054" y="1951"/>
                </a:cubicBezTo>
                <a:cubicBezTo>
                  <a:pt x="2054" y="1951"/>
                  <a:pt x="2054" y="1951"/>
                  <a:pt x="2054" y="1960"/>
                </a:cubicBezTo>
                <a:cubicBezTo>
                  <a:pt x="1728" y="2054"/>
                  <a:pt x="1728" y="2054"/>
                  <a:pt x="1728" y="2054"/>
                </a:cubicBezTo>
                <a:cubicBezTo>
                  <a:pt x="1728" y="2054"/>
                  <a:pt x="1728" y="2054"/>
                  <a:pt x="1719" y="2054"/>
                </a:cubicBezTo>
                <a:cubicBezTo>
                  <a:pt x="1504" y="2312"/>
                  <a:pt x="1504" y="2312"/>
                  <a:pt x="1504" y="2312"/>
                </a:cubicBezTo>
                <a:cubicBezTo>
                  <a:pt x="1496" y="2312"/>
                  <a:pt x="1496" y="2312"/>
                  <a:pt x="1496" y="2312"/>
                </a:cubicBezTo>
                <a:cubicBezTo>
                  <a:pt x="1169" y="2217"/>
                  <a:pt x="1169" y="2217"/>
                  <a:pt x="1169" y="2217"/>
                </a:cubicBezTo>
                <a:lnTo>
                  <a:pt x="1160" y="2217"/>
                </a:lnTo>
                <a:cubicBezTo>
                  <a:pt x="834" y="2312"/>
                  <a:pt x="834" y="2312"/>
                  <a:pt x="834" y="2312"/>
                </a:cubicBezTo>
                <a:cubicBezTo>
                  <a:pt x="834" y="2312"/>
                  <a:pt x="834" y="2312"/>
                  <a:pt x="825" y="2312"/>
                </a:cubicBezTo>
                <a:cubicBezTo>
                  <a:pt x="610" y="2054"/>
                  <a:pt x="610" y="2054"/>
                  <a:pt x="610" y="2054"/>
                </a:cubicBezTo>
                <a:cubicBezTo>
                  <a:pt x="602" y="2054"/>
                  <a:pt x="602" y="2054"/>
                  <a:pt x="602" y="2054"/>
                </a:cubicBezTo>
                <a:cubicBezTo>
                  <a:pt x="275" y="1960"/>
                  <a:pt x="275" y="1960"/>
                  <a:pt x="275" y="1960"/>
                </a:cubicBezTo>
                <a:cubicBezTo>
                  <a:pt x="275" y="1951"/>
                  <a:pt x="275" y="1951"/>
                  <a:pt x="275" y="1951"/>
                </a:cubicBezTo>
                <a:cubicBezTo>
                  <a:pt x="223" y="1616"/>
                  <a:pt x="223" y="1616"/>
                  <a:pt x="223" y="1616"/>
                </a:cubicBezTo>
                <a:lnTo>
                  <a:pt x="223" y="1607"/>
                </a:lnTo>
                <a:cubicBezTo>
                  <a:pt x="0" y="1349"/>
                  <a:pt x="0" y="1349"/>
                  <a:pt x="0" y="1349"/>
                </a:cubicBezTo>
                <a:lnTo>
                  <a:pt x="0" y="1349"/>
                </a:lnTo>
                <a:cubicBezTo>
                  <a:pt x="137" y="1040"/>
                  <a:pt x="137" y="1040"/>
                  <a:pt x="137" y="1040"/>
                </a:cubicBezTo>
                <a:cubicBezTo>
                  <a:pt x="137" y="1031"/>
                  <a:pt x="137" y="1031"/>
                  <a:pt x="137" y="1031"/>
                </a:cubicBezTo>
                <a:cubicBezTo>
                  <a:pt x="94" y="696"/>
                  <a:pt x="94" y="696"/>
                  <a:pt x="94" y="696"/>
                </a:cubicBezTo>
                <a:lnTo>
                  <a:pt x="94" y="688"/>
                </a:lnTo>
                <a:cubicBezTo>
                  <a:pt x="378" y="507"/>
                  <a:pt x="378" y="507"/>
                  <a:pt x="378" y="507"/>
                </a:cubicBezTo>
                <a:cubicBezTo>
                  <a:pt x="378" y="507"/>
                  <a:pt x="378" y="498"/>
                  <a:pt x="387" y="498"/>
                </a:cubicBezTo>
                <a:cubicBezTo>
                  <a:pt x="524" y="189"/>
                  <a:pt x="524" y="189"/>
                  <a:pt x="524" y="189"/>
                </a:cubicBezTo>
                <a:cubicBezTo>
                  <a:pt x="524" y="189"/>
                  <a:pt x="524" y="189"/>
                  <a:pt x="533" y="189"/>
                </a:cubicBezTo>
                <a:cubicBezTo>
                  <a:pt x="868" y="189"/>
                  <a:pt x="868" y="189"/>
                  <a:pt x="868" y="189"/>
                </a:cubicBezTo>
                <a:lnTo>
                  <a:pt x="877" y="189"/>
                </a:lnTo>
                <a:cubicBezTo>
                  <a:pt x="1160" y="0"/>
                  <a:pt x="1160" y="0"/>
                  <a:pt x="1160" y="0"/>
                </a:cubicBezTo>
                <a:lnTo>
                  <a:pt x="1169" y="0"/>
                </a:lnTo>
              </a:path>
            </a:pathLst>
          </a:custGeom>
          <a:solidFill>
            <a:srgbClr val="0070C0"/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sl-SI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s-MX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6" name="Freeform 365">
            <a:extLst>
              <a:ext uri="{FF2B5EF4-FFF2-40B4-BE49-F238E27FC236}">
                <a16:creationId xmlns:a16="http://schemas.microsoft.com/office/drawing/2014/main" id="{F91CAD37-C28A-4752-A7FF-8414FCBFCD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48148" y="1615493"/>
            <a:ext cx="459474" cy="432179"/>
          </a:xfrm>
          <a:custGeom>
            <a:avLst/>
            <a:gdLst>
              <a:gd name="T0" fmla="*/ 1169 w 2330"/>
              <a:gd name="T1" fmla="*/ 0 h 2313"/>
              <a:gd name="T2" fmla="*/ 1169 w 2330"/>
              <a:gd name="T3" fmla="*/ 0 h 2313"/>
              <a:gd name="T4" fmla="*/ 1453 w 2330"/>
              <a:gd name="T5" fmla="*/ 189 h 2313"/>
              <a:gd name="T6" fmla="*/ 1461 w 2330"/>
              <a:gd name="T7" fmla="*/ 189 h 2313"/>
              <a:gd name="T8" fmla="*/ 1796 w 2330"/>
              <a:gd name="T9" fmla="*/ 189 h 2313"/>
              <a:gd name="T10" fmla="*/ 1805 w 2330"/>
              <a:gd name="T11" fmla="*/ 189 h 2313"/>
              <a:gd name="T12" fmla="*/ 1943 w 2330"/>
              <a:gd name="T13" fmla="*/ 498 h 2313"/>
              <a:gd name="T14" fmla="*/ 1951 w 2330"/>
              <a:gd name="T15" fmla="*/ 507 h 2313"/>
              <a:gd name="T16" fmla="*/ 2235 w 2330"/>
              <a:gd name="T17" fmla="*/ 688 h 2313"/>
              <a:gd name="T18" fmla="*/ 2235 w 2330"/>
              <a:gd name="T19" fmla="*/ 696 h 2313"/>
              <a:gd name="T20" fmla="*/ 2192 w 2330"/>
              <a:gd name="T21" fmla="*/ 1031 h 2313"/>
              <a:gd name="T22" fmla="*/ 2192 w 2330"/>
              <a:gd name="T23" fmla="*/ 1040 h 2313"/>
              <a:gd name="T24" fmla="*/ 2329 w 2330"/>
              <a:gd name="T25" fmla="*/ 1349 h 2313"/>
              <a:gd name="T26" fmla="*/ 2329 w 2330"/>
              <a:gd name="T27" fmla="*/ 1349 h 2313"/>
              <a:gd name="T28" fmla="*/ 2106 w 2330"/>
              <a:gd name="T29" fmla="*/ 1607 h 2313"/>
              <a:gd name="T30" fmla="*/ 2106 w 2330"/>
              <a:gd name="T31" fmla="*/ 1616 h 2313"/>
              <a:gd name="T32" fmla="*/ 2054 w 2330"/>
              <a:gd name="T33" fmla="*/ 1951 h 2313"/>
              <a:gd name="T34" fmla="*/ 2054 w 2330"/>
              <a:gd name="T35" fmla="*/ 1960 h 2313"/>
              <a:gd name="T36" fmla="*/ 1728 w 2330"/>
              <a:gd name="T37" fmla="*/ 2054 h 2313"/>
              <a:gd name="T38" fmla="*/ 1719 w 2330"/>
              <a:gd name="T39" fmla="*/ 2054 h 2313"/>
              <a:gd name="T40" fmla="*/ 1504 w 2330"/>
              <a:gd name="T41" fmla="*/ 2312 h 2313"/>
              <a:gd name="T42" fmla="*/ 1496 w 2330"/>
              <a:gd name="T43" fmla="*/ 2312 h 2313"/>
              <a:gd name="T44" fmla="*/ 1169 w 2330"/>
              <a:gd name="T45" fmla="*/ 2217 h 2313"/>
              <a:gd name="T46" fmla="*/ 1160 w 2330"/>
              <a:gd name="T47" fmla="*/ 2217 h 2313"/>
              <a:gd name="T48" fmla="*/ 834 w 2330"/>
              <a:gd name="T49" fmla="*/ 2312 h 2313"/>
              <a:gd name="T50" fmla="*/ 825 w 2330"/>
              <a:gd name="T51" fmla="*/ 2312 h 2313"/>
              <a:gd name="T52" fmla="*/ 610 w 2330"/>
              <a:gd name="T53" fmla="*/ 2054 h 2313"/>
              <a:gd name="T54" fmla="*/ 602 w 2330"/>
              <a:gd name="T55" fmla="*/ 2054 h 2313"/>
              <a:gd name="T56" fmla="*/ 275 w 2330"/>
              <a:gd name="T57" fmla="*/ 1960 h 2313"/>
              <a:gd name="T58" fmla="*/ 275 w 2330"/>
              <a:gd name="T59" fmla="*/ 1951 h 2313"/>
              <a:gd name="T60" fmla="*/ 223 w 2330"/>
              <a:gd name="T61" fmla="*/ 1616 h 2313"/>
              <a:gd name="T62" fmla="*/ 223 w 2330"/>
              <a:gd name="T63" fmla="*/ 1607 h 2313"/>
              <a:gd name="T64" fmla="*/ 0 w 2330"/>
              <a:gd name="T65" fmla="*/ 1349 h 2313"/>
              <a:gd name="T66" fmla="*/ 0 w 2330"/>
              <a:gd name="T67" fmla="*/ 1349 h 2313"/>
              <a:gd name="T68" fmla="*/ 137 w 2330"/>
              <a:gd name="T69" fmla="*/ 1040 h 2313"/>
              <a:gd name="T70" fmla="*/ 137 w 2330"/>
              <a:gd name="T71" fmla="*/ 1031 h 2313"/>
              <a:gd name="T72" fmla="*/ 94 w 2330"/>
              <a:gd name="T73" fmla="*/ 696 h 2313"/>
              <a:gd name="T74" fmla="*/ 94 w 2330"/>
              <a:gd name="T75" fmla="*/ 688 h 2313"/>
              <a:gd name="T76" fmla="*/ 378 w 2330"/>
              <a:gd name="T77" fmla="*/ 507 h 2313"/>
              <a:gd name="T78" fmla="*/ 387 w 2330"/>
              <a:gd name="T79" fmla="*/ 498 h 2313"/>
              <a:gd name="T80" fmla="*/ 524 w 2330"/>
              <a:gd name="T81" fmla="*/ 189 h 2313"/>
              <a:gd name="T82" fmla="*/ 533 w 2330"/>
              <a:gd name="T83" fmla="*/ 189 h 2313"/>
              <a:gd name="T84" fmla="*/ 868 w 2330"/>
              <a:gd name="T85" fmla="*/ 189 h 2313"/>
              <a:gd name="T86" fmla="*/ 877 w 2330"/>
              <a:gd name="T87" fmla="*/ 189 h 2313"/>
              <a:gd name="T88" fmla="*/ 1160 w 2330"/>
              <a:gd name="T89" fmla="*/ 0 h 2313"/>
              <a:gd name="T90" fmla="*/ 1169 w 2330"/>
              <a:gd name="T91" fmla="*/ 0 h 23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330" h="2313">
                <a:moveTo>
                  <a:pt x="1169" y="0"/>
                </a:moveTo>
                <a:lnTo>
                  <a:pt x="1169" y="0"/>
                </a:lnTo>
                <a:cubicBezTo>
                  <a:pt x="1453" y="189"/>
                  <a:pt x="1453" y="189"/>
                  <a:pt x="1453" y="189"/>
                </a:cubicBezTo>
                <a:lnTo>
                  <a:pt x="1461" y="189"/>
                </a:lnTo>
                <a:cubicBezTo>
                  <a:pt x="1796" y="189"/>
                  <a:pt x="1796" y="189"/>
                  <a:pt x="1796" y="189"/>
                </a:cubicBezTo>
                <a:cubicBezTo>
                  <a:pt x="1805" y="189"/>
                  <a:pt x="1805" y="189"/>
                  <a:pt x="1805" y="189"/>
                </a:cubicBezTo>
                <a:cubicBezTo>
                  <a:pt x="1943" y="498"/>
                  <a:pt x="1943" y="498"/>
                  <a:pt x="1943" y="498"/>
                </a:cubicBezTo>
                <a:lnTo>
                  <a:pt x="1951" y="507"/>
                </a:lnTo>
                <a:cubicBezTo>
                  <a:pt x="2235" y="688"/>
                  <a:pt x="2235" y="688"/>
                  <a:pt x="2235" y="688"/>
                </a:cubicBezTo>
                <a:lnTo>
                  <a:pt x="2235" y="696"/>
                </a:lnTo>
                <a:cubicBezTo>
                  <a:pt x="2192" y="1031"/>
                  <a:pt x="2192" y="1031"/>
                  <a:pt x="2192" y="1031"/>
                </a:cubicBezTo>
                <a:cubicBezTo>
                  <a:pt x="2192" y="1031"/>
                  <a:pt x="2192" y="1031"/>
                  <a:pt x="2192" y="1040"/>
                </a:cubicBezTo>
                <a:cubicBezTo>
                  <a:pt x="2329" y="1349"/>
                  <a:pt x="2329" y="1349"/>
                  <a:pt x="2329" y="1349"/>
                </a:cubicBezTo>
                <a:lnTo>
                  <a:pt x="2329" y="1349"/>
                </a:lnTo>
                <a:cubicBezTo>
                  <a:pt x="2106" y="1607"/>
                  <a:pt x="2106" y="1607"/>
                  <a:pt x="2106" y="1607"/>
                </a:cubicBezTo>
                <a:lnTo>
                  <a:pt x="2106" y="1616"/>
                </a:lnTo>
                <a:cubicBezTo>
                  <a:pt x="2054" y="1951"/>
                  <a:pt x="2054" y="1951"/>
                  <a:pt x="2054" y="1951"/>
                </a:cubicBezTo>
                <a:cubicBezTo>
                  <a:pt x="2054" y="1951"/>
                  <a:pt x="2054" y="1951"/>
                  <a:pt x="2054" y="1960"/>
                </a:cubicBezTo>
                <a:cubicBezTo>
                  <a:pt x="1728" y="2054"/>
                  <a:pt x="1728" y="2054"/>
                  <a:pt x="1728" y="2054"/>
                </a:cubicBezTo>
                <a:cubicBezTo>
                  <a:pt x="1728" y="2054"/>
                  <a:pt x="1728" y="2054"/>
                  <a:pt x="1719" y="2054"/>
                </a:cubicBezTo>
                <a:cubicBezTo>
                  <a:pt x="1504" y="2312"/>
                  <a:pt x="1504" y="2312"/>
                  <a:pt x="1504" y="2312"/>
                </a:cubicBezTo>
                <a:cubicBezTo>
                  <a:pt x="1496" y="2312"/>
                  <a:pt x="1496" y="2312"/>
                  <a:pt x="1496" y="2312"/>
                </a:cubicBezTo>
                <a:cubicBezTo>
                  <a:pt x="1169" y="2217"/>
                  <a:pt x="1169" y="2217"/>
                  <a:pt x="1169" y="2217"/>
                </a:cubicBezTo>
                <a:lnTo>
                  <a:pt x="1160" y="2217"/>
                </a:lnTo>
                <a:cubicBezTo>
                  <a:pt x="834" y="2312"/>
                  <a:pt x="834" y="2312"/>
                  <a:pt x="834" y="2312"/>
                </a:cubicBezTo>
                <a:cubicBezTo>
                  <a:pt x="834" y="2312"/>
                  <a:pt x="834" y="2312"/>
                  <a:pt x="825" y="2312"/>
                </a:cubicBezTo>
                <a:cubicBezTo>
                  <a:pt x="610" y="2054"/>
                  <a:pt x="610" y="2054"/>
                  <a:pt x="610" y="2054"/>
                </a:cubicBezTo>
                <a:cubicBezTo>
                  <a:pt x="602" y="2054"/>
                  <a:pt x="602" y="2054"/>
                  <a:pt x="602" y="2054"/>
                </a:cubicBezTo>
                <a:cubicBezTo>
                  <a:pt x="275" y="1960"/>
                  <a:pt x="275" y="1960"/>
                  <a:pt x="275" y="1960"/>
                </a:cubicBezTo>
                <a:cubicBezTo>
                  <a:pt x="275" y="1951"/>
                  <a:pt x="275" y="1951"/>
                  <a:pt x="275" y="1951"/>
                </a:cubicBezTo>
                <a:cubicBezTo>
                  <a:pt x="223" y="1616"/>
                  <a:pt x="223" y="1616"/>
                  <a:pt x="223" y="1616"/>
                </a:cubicBezTo>
                <a:lnTo>
                  <a:pt x="223" y="1607"/>
                </a:lnTo>
                <a:cubicBezTo>
                  <a:pt x="0" y="1349"/>
                  <a:pt x="0" y="1349"/>
                  <a:pt x="0" y="1349"/>
                </a:cubicBezTo>
                <a:lnTo>
                  <a:pt x="0" y="1349"/>
                </a:lnTo>
                <a:cubicBezTo>
                  <a:pt x="137" y="1040"/>
                  <a:pt x="137" y="1040"/>
                  <a:pt x="137" y="1040"/>
                </a:cubicBezTo>
                <a:cubicBezTo>
                  <a:pt x="137" y="1031"/>
                  <a:pt x="137" y="1031"/>
                  <a:pt x="137" y="1031"/>
                </a:cubicBezTo>
                <a:cubicBezTo>
                  <a:pt x="94" y="696"/>
                  <a:pt x="94" y="696"/>
                  <a:pt x="94" y="696"/>
                </a:cubicBezTo>
                <a:lnTo>
                  <a:pt x="94" y="688"/>
                </a:lnTo>
                <a:cubicBezTo>
                  <a:pt x="378" y="507"/>
                  <a:pt x="378" y="507"/>
                  <a:pt x="378" y="507"/>
                </a:cubicBezTo>
                <a:cubicBezTo>
                  <a:pt x="378" y="507"/>
                  <a:pt x="378" y="498"/>
                  <a:pt x="387" y="498"/>
                </a:cubicBezTo>
                <a:cubicBezTo>
                  <a:pt x="524" y="189"/>
                  <a:pt x="524" y="189"/>
                  <a:pt x="524" y="189"/>
                </a:cubicBezTo>
                <a:cubicBezTo>
                  <a:pt x="524" y="189"/>
                  <a:pt x="524" y="189"/>
                  <a:pt x="533" y="189"/>
                </a:cubicBezTo>
                <a:cubicBezTo>
                  <a:pt x="868" y="189"/>
                  <a:pt x="868" y="189"/>
                  <a:pt x="868" y="189"/>
                </a:cubicBezTo>
                <a:lnTo>
                  <a:pt x="877" y="189"/>
                </a:lnTo>
                <a:cubicBezTo>
                  <a:pt x="1160" y="0"/>
                  <a:pt x="1160" y="0"/>
                  <a:pt x="1160" y="0"/>
                </a:cubicBezTo>
                <a:lnTo>
                  <a:pt x="1169" y="0"/>
                </a:lnTo>
              </a:path>
            </a:pathLst>
          </a:custGeom>
          <a:solidFill>
            <a:srgbClr val="0070C0"/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sl-SI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s-MX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7" name="Freeform 365">
            <a:extLst>
              <a:ext uri="{FF2B5EF4-FFF2-40B4-BE49-F238E27FC236}">
                <a16:creationId xmlns:a16="http://schemas.microsoft.com/office/drawing/2014/main" id="{85BEDCEA-F3BF-4B16-9343-F679635AA3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1439" y="1586462"/>
            <a:ext cx="459474" cy="432179"/>
          </a:xfrm>
          <a:custGeom>
            <a:avLst/>
            <a:gdLst>
              <a:gd name="T0" fmla="*/ 1169 w 2330"/>
              <a:gd name="T1" fmla="*/ 0 h 2313"/>
              <a:gd name="T2" fmla="*/ 1169 w 2330"/>
              <a:gd name="T3" fmla="*/ 0 h 2313"/>
              <a:gd name="T4" fmla="*/ 1453 w 2330"/>
              <a:gd name="T5" fmla="*/ 189 h 2313"/>
              <a:gd name="T6" fmla="*/ 1461 w 2330"/>
              <a:gd name="T7" fmla="*/ 189 h 2313"/>
              <a:gd name="T8" fmla="*/ 1796 w 2330"/>
              <a:gd name="T9" fmla="*/ 189 h 2313"/>
              <a:gd name="T10" fmla="*/ 1805 w 2330"/>
              <a:gd name="T11" fmla="*/ 189 h 2313"/>
              <a:gd name="T12" fmla="*/ 1943 w 2330"/>
              <a:gd name="T13" fmla="*/ 498 h 2313"/>
              <a:gd name="T14" fmla="*/ 1951 w 2330"/>
              <a:gd name="T15" fmla="*/ 507 h 2313"/>
              <a:gd name="T16" fmla="*/ 2235 w 2330"/>
              <a:gd name="T17" fmla="*/ 688 h 2313"/>
              <a:gd name="T18" fmla="*/ 2235 w 2330"/>
              <a:gd name="T19" fmla="*/ 696 h 2313"/>
              <a:gd name="T20" fmla="*/ 2192 w 2330"/>
              <a:gd name="T21" fmla="*/ 1031 h 2313"/>
              <a:gd name="T22" fmla="*/ 2192 w 2330"/>
              <a:gd name="T23" fmla="*/ 1040 h 2313"/>
              <a:gd name="T24" fmla="*/ 2329 w 2330"/>
              <a:gd name="T25" fmla="*/ 1349 h 2313"/>
              <a:gd name="T26" fmla="*/ 2329 w 2330"/>
              <a:gd name="T27" fmla="*/ 1349 h 2313"/>
              <a:gd name="T28" fmla="*/ 2106 w 2330"/>
              <a:gd name="T29" fmla="*/ 1607 h 2313"/>
              <a:gd name="T30" fmla="*/ 2106 w 2330"/>
              <a:gd name="T31" fmla="*/ 1616 h 2313"/>
              <a:gd name="T32" fmla="*/ 2054 w 2330"/>
              <a:gd name="T33" fmla="*/ 1951 h 2313"/>
              <a:gd name="T34" fmla="*/ 2054 w 2330"/>
              <a:gd name="T35" fmla="*/ 1960 h 2313"/>
              <a:gd name="T36" fmla="*/ 1728 w 2330"/>
              <a:gd name="T37" fmla="*/ 2054 h 2313"/>
              <a:gd name="T38" fmla="*/ 1719 w 2330"/>
              <a:gd name="T39" fmla="*/ 2054 h 2313"/>
              <a:gd name="T40" fmla="*/ 1504 w 2330"/>
              <a:gd name="T41" fmla="*/ 2312 h 2313"/>
              <a:gd name="T42" fmla="*/ 1496 w 2330"/>
              <a:gd name="T43" fmla="*/ 2312 h 2313"/>
              <a:gd name="T44" fmla="*/ 1169 w 2330"/>
              <a:gd name="T45" fmla="*/ 2217 h 2313"/>
              <a:gd name="T46" fmla="*/ 1160 w 2330"/>
              <a:gd name="T47" fmla="*/ 2217 h 2313"/>
              <a:gd name="T48" fmla="*/ 834 w 2330"/>
              <a:gd name="T49" fmla="*/ 2312 h 2313"/>
              <a:gd name="T50" fmla="*/ 825 w 2330"/>
              <a:gd name="T51" fmla="*/ 2312 h 2313"/>
              <a:gd name="T52" fmla="*/ 610 w 2330"/>
              <a:gd name="T53" fmla="*/ 2054 h 2313"/>
              <a:gd name="T54" fmla="*/ 602 w 2330"/>
              <a:gd name="T55" fmla="*/ 2054 h 2313"/>
              <a:gd name="T56" fmla="*/ 275 w 2330"/>
              <a:gd name="T57" fmla="*/ 1960 h 2313"/>
              <a:gd name="T58" fmla="*/ 275 w 2330"/>
              <a:gd name="T59" fmla="*/ 1951 h 2313"/>
              <a:gd name="T60" fmla="*/ 223 w 2330"/>
              <a:gd name="T61" fmla="*/ 1616 h 2313"/>
              <a:gd name="T62" fmla="*/ 223 w 2330"/>
              <a:gd name="T63" fmla="*/ 1607 h 2313"/>
              <a:gd name="T64" fmla="*/ 0 w 2330"/>
              <a:gd name="T65" fmla="*/ 1349 h 2313"/>
              <a:gd name="T66" fmla="*/ 0 w 2330"/>
              <a:gd name="T67" fmla="*/ 1349 h 2313"/>
              <a:gd name="T68" fmla="*/ 137 w 2330"/>
              <a:gd name="T69" fmla="*/ 1040 h 2313"/>
              <a:gd name="T70" fmla="*/ 137 w 2330"/>
              <a:gd name="T71" fmla="*/ 1031 h 2313"/>
              <a:gd name="T72" fmla="*/ 94 w 2330"/>
              <a:gd name="T73" fmla="*/ 696 h 2313"/>
              <a:gd name="T74" fmla="*/ 94 w 2330"/>
              <a:gd name="T75" fmla="*/ 688 h 2313"/>
              <a:gd name="T76" fmla="*/ 378 w 2330"/>
              <a:gd name="T77" fmla="*/ 507 h 2313"/>
              <a:gd name="T78" fmla="*/ 387 w 2330"/>
              <a:gd name="T79" fmla="*/ 498 h 2313"/>
              <a:gd name="T80" fmla="*/ 524 w 2330"/>
              <a:gd name="T81" fmla="*/ 189 h 2313"/>
              <a:gd name="T82" fmla="*/ 533 w 2330"/>
              <a:gd name="T83" fmla="*/ 189 h 2313"/>
              <a:gd name="T84" fmla="*/ 868 w 2330"/>
              <a:gd name="T85" fmla="*/ 189 h 2313"/>
              <a:gd name="T86" fmla="*/ 877 w 2330"/>
              <a:gd name="T87" fmla="*/ 189 h 2313"/>
              <a:gd name="T88" fmla="*/ 1160 w 2330"/>
              <a:gd name="T89" fmla="*/ 0 h 2313"/>
              <a:gd name="T90" fmla="*/ 1169 w 2330"/>
              <a:gd name="T91" fmla="*/ 0 h 23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330" h="2313">
                <a:moveTo>
                  <a:pt x="1169" y="0"/>
                </a:moveTo>
                <a:lnTo>
                  <a:pt x="1169" y="0"/>
                </a:lnTo>
                <a:cubicBezTo>
                  <a:pt x="1453" y="189"/>
                  <a:pt x="1453" y="189"/>
                  <a:pt x="1453" y="189"/>
                </a:cubicBezTo>
                <a:lnTo>
                  <a:pt x="1461" y="189"/>
                </a:lnTo>
                <a:cubicBezTo>
                  <a:pt x="1796" y="189"/>
                  <a:pt x="1796" y="189"/>
                  <a:pt x="1796" y="189"/>
                </a:cubicBezTo>
                <a:cubicBezTo>
                  <a:pt x="1805" y="189"/>
                  <a:pt x="1805" y="189"/>
                  <a:pt x="1805" y="189"/>
                </a:cubicBezTo>
                <a:cubicBezTo>
                  <a:pt x="1943" y="498"/>
                  <a:pt x="1943" y="498"/>
                  <a:pt x="1943" y="498"/>
                </a:cubicBezTo>
                <a:lnTo>
                  <a:pt x="1951" y="507"/>
                </a:lnTo>
                <a:cubicBezTo>
                  <a:pt x="2235" y="688"/>
                  <a:pt x="2235" y="688"/>
                  <a:pt x="2235" y="688"/>
                </a:cubicBezTo>
                <a:lnTo>
                  <a:pt x="2235" y="696"/>
                </a:lnTo>
                <a:cubicBezTo>
                  <a:pt x="2192" y="1031"/>
                  <a:pt x="2192" y="1031"/>
                  <a:pt x="2192" y="1031"/>
                </a:cubicBezTo>
                <a:cubicBezTo>
                  <a:pt x="2192" y="1031"/>
                  <a:pt x="2192" y="1031"/>
                  <a:pt x="2192" y="1040"/>
                </a:cubicBezTo>
                <a:cubicBezTo>
                  <a:pt x="2329" y="1349"/>
                  <a:pt x="2329" y="1349"/>
                  <a:pt x="2329" y="1349"/>
                </a:cubicBezTo>
                <a:lnTo>
                  <a:pt x="2329" y="1349"/>
                </a:lnTo>
                <a:cubicBezTo>
                  <a:pt x="2106" y="1607"/>
                  <a:pt x="2106" y="1607"/>
                  <a:pt x="2106" y="1607"/>
                </a:cubicBezTo>
                <a:lnTo>
                  <a:pt x="2106" y="1616"/>
                </a:lnTo>
                <a:cubicBezTo>
                  <a:pt x="2054" y="1951"/>
                  <a:pt x="2054" y="1951"/>
                  <a:pt x="2054" y="1951"/>
                </a:cubicBezTo>
                <a:cubicBezTo>
                  <a:pt x="2054" y="1951"/>
                  <a:pt x="2054" y="1951"/>
                  <a:pt x="2054" y="1960"/>
                </a:cubicBezTo>
                <a:cubicBezTo>
                  <a:pt x="1728" y="2054"/>
                  <a:pt x="1728" y="2054"/>
                  <a:pt x="1728" y="2054"/>
                </a:cubicBezTo>
                <a:cubicBezTo>
                  <a:pt x="1728" y="2054"/>
                  <a:pt x="1728" y="2054"/>
                  <a:pt x="1719" y="2054"/>
                </a:cubicBezTo>
                <a:cubicBezTo>
                  <a:pt x="1504" y="2312"/>
                  <a:pt x="1504" y="2312"/>
                  <a:pt x="1504" y="2312"/>
                </a:cubicBezTo>
                <a:cubicBezTo>
                  <a:pt x="1496" y="2312"/>
                  <a:pt x="1496" y="2312"/>
                  <a:pt x="1496" y="2312"/>
                </a:cubicBezTo>
                <a:cubicBezTo>
                  <a:pt x="1169" y="2217"/>
                  <a:pt x="1169" y="2217"/>
                  <a:pt x="1169" y="2217"/>
                </a:cubicBezTo>
                <a:lnTo>
                  <a:pt x="1160" y="2217"/>
                </a:lnTo>
                <a:cubicBezTo>
                  <a:pt x="834" y="2312"/>
                  <a:pt x="834" y="2312"/>
                  <a:pt x="834" y="2312"/>
                </a:cubicBezTo>
                <a:cubicBezTo>
                  <a:pt x="834" y="2312"/>
                  <a:pt x="834" y="2312"/>
                  <a:pt x="825" y="2312"/>
                </a:cubicBezTo>
                <a:cubicBezTo>
                  <a:pt x="610" y="2054"/>
                  <a:pt x="610" y="2054"/>
                  <a:pt x="610" y="2054"/>
                </a:cubicBezTo>
                <a:cubicBezTo>
                  <a:pt x="602" y="2054"/>
                  <a:pt x="602" y="2054"/>
                  <a:pt x="602" y="2054"/>
                </a:cubicBezTo>
                <a:cubicBezTo>
                  <a:pt x="275" y="1960"/>
                  <a:pt x="275" y="1960"/>
                  <a:pt x="275" y="1960"/>
                </a:cubicBezTo>
                <a:cubicBezTo>
                  <a:pt x="275" y="1951"/>
                  <a:pt x="275" y="1951"/>
                  <a:pt x="275" y="1951"/>
                </a:cubicBezTo>
                <a:cubicBezTo>
                  <a:pt x="223" y="1616"/>
                  <a:pt x="223" y="1616"/>
                  <a:pt x="223" y="1616"/>
                </a:cubicBezTo>
                <a:lnTo>
                  <a:pt x="223" y="1607"/>
                </a:lnTo>
                <a:cubicBezTo>
                  <a:pt x="0" y="1349"/>
                  <a:pt x="0" y="1349"/>
                  <a:pt x="0" y="1349"/>
                </a:cubicBezTo>
                <a:lnTo>
                  <a:pt x="0" y="1349"/>
                </a:lnTo>
                <a:cubicBezTo>
                  <a:pt x="137" y="1040"/>
                  <a:pt x="137" y="1040"/>
                  <a:pt x="137" y="1040"/>
                </a:cubicBezTo>
                <a:cubicBezTo>
                  <a:pt x="137" y="1031"/>
                  <a:pt x="137" y="1031"/>
                  <a:pt x="137" y="1031"/>
                </a:cubicBezTo>
                <a:cubicBezTo>
                  <a:pt x="94" y="696"/>
                  <a:pt x="94" y="696"/>
                  <a:pt x="94" y="696"/>
                </a:cubicBezTo>
                <a:lnTo>
                  <a:pt x="94" y="688"/>
                </a:lnTo>
                <a:cubicBezTo>
                  <a:pt x="378" y="507"/>
                  <a:pt x="378" y="507"/>
                  <a:pt x="378" y="507"/>
                </a:cubicBezTo>
                <a:cubicBezTo>
                  <a:pt x="378" y="507"/>
                  <a:pt x="378" y="498"/>
                  <a:pt x="387" y="498"/>
                </a:cubicBezTo>
                <a:cubicBezTo>
                  <a:pt x="524" y="189"/>
                  <a:pt x="524" y="189"/>
                  <a:pt x="524" y="189"/>
                </a:cubicBezTo>
                <a:cubicBezTo>
                  <a:pt x="524" y="189"/>
                  <a:pt x="524" y="189"/>
                  <a:pt x="533" y="189"/>
                </a:cubicBezTo>
                <a:cubicBezTo>
                  <a:pt x="868" y="189"/>
                  <a:pt x="868" y="189"/>
                  <a:pt x="868" y="189"/>
                </a:cubicBezTo>
                <a:lnTo>
                  <a:pt x="877" y="189"/>
                </a:lnTo>
                <a:cubicBezTo>
                  <a:pt x="1160" y="0"/>
                  <a:pt x="1160" y="0"/>
                  <a:pt x="1160" y="0"/>
                </a:cubicBezTo>
                <a:lnTo>
                  <a:pt x="1169" y="0"/>
                </a:lnTo>
              </a:path>
            </a:pathLst>
          </a:custGeom>
          <a:solidFill>
            <a:srgbClr val="0070C0"/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sl-SI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s-MX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8" name="Freeform 365">
            <a:extLst>
              <a:ext uri="{FF2B5EF4-FFF2-40B4-BE49-F238E27FC236}">
                <a16:creationId xmlns:a16="http://schemas.microsoft.com/office/drawing/2014/main" id="{99EBAFA7-3FA0-46CE-9B70-033710A598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941" y="2732638"/>
            <a:ext cx="459474" cy="432179"/>
          </a:xfrm>
          <a:custGeom>
            <a:avLst/>
            <a:gdLst>
              <a:gd name="T0" fmla="*/ 1169 w 2330"/>
              <a:gd name="T1" fmla="*/ 0 h 2313"/>
              <a:gd name="T2" fmla="*/ 1169 w 2330"/>
              <a:gd name="T3" fmla="*/ 0 h 2313"/>
              <a:gd name="T4" fmla="*/ 1453 w 2330"/>
              <a:gd name="T5" fmla="*/ 189 h 2313"/>
              <a:gd name="T6" fmla="*/ 1461 w 2330"/>
              <a:gd name="T7" fmla="*/ 189 h 2313"/>
              <a:gd name="T8" fmla="*/ 1796 w 2330"/>
              <a:gd name="T9" fmla="*/ 189 h 2313"/>
              <a:gd name="T10" fmla="*/ 1805 w 2330"/>
              <a:gd name="T11" fmla="*/ 189 h 2313"/>
              <a:gd name="T12" fmla="*/ 1943 w 2330"/>
              <a:gd name="T13" fmla="*/ 498 h 2313"/>
              <a:gd name="T14" fmla="*/ 1951 w 2330"/>
              <a:gd name="T15" fmla="*/ 507 h 2313"/>
              <a:gd name="T16" fmla="*/ 2235 w 2330"/>
              <a:gd name="T17" fmla="*/ 688 h 2313"/>
              <a:gd name="T18" fmla="*/ 2235 w 2330"/>
              <a:gd name="T19" fmla="*/ 696 h 2313"/>
              <a:gd name="T20" fmla="*/ 2192 w 2330"/>
              <a:gd name="T21" fmla="*/ 1031 h 2313"/>
              <a:gd name="T22" fmla="*/ 2192 w 2330"/>
              <a:gd name="T23" fmla="*/ 1040 h 2313"/>
              <a:gd name="T24" fmla="*/ 2329 w 2330"/>
              <a:gd name="T25" fmla="*/ 1349 h 2313"/>
              <a:gd name="T26" fmla="*/ 2329 w 2330"/>
              <a:gd name="T27" fmla="*/ 1349 h 2313"/>
              <a:gd name="T28" fmla="*/ 2106 w 2330"/>
              <a:gd name="T29" fmla="*/ 1607 h 2313"/>
              <a:gd name="T30" fmla="*/ 2106 w 2330"/>
              <a:gd name="T31" fmla="*/ 1616 h 2313"/>
              <a:gd name="T32" fmla="*/ 2054 w 2330"/>
              <a:gd name="T33" fmla="*/ 1951 h 2313"/>
              <a:gd name="T34" fmla="*/ 2054 w 2330"/>
              <a:gd name="T35" fmla="*/ 1960 h 2313"/>
              <a:gd name="T36" fmla="*/ 1728 w 2330"/>
              <a:gd name="T37" fmla="*/ 2054 h 2313"/>
              <a:gd name="T38" fmla="*/ 1719 w 2330"/>
              <a:gd name="T39" fmla="*/ 2054 h 2313"/>
              <a:gd name="T40" fmla="*/ 1504 w 2330"/>
              <a:gd name="T41" fmla="*/ 2312 h 2313"/>
              <a:gd name="T42" fmla="*/ 1496 w 2330"/>
              <a:gd name="T43" fmla="*/ 2312 h 2313"/>
              <a:gd name="T44" fmla="*/ 1169 w 2330"/>
              <a:gd name="T45" fmla="*/ 2217 h 2313"/>
              <a:gd name="T46" fmla="*/ 1160 w 2330"/>
              <a:gd name="T47" fmla="*/ 2217 h 2313"/>
              <a:gd name="T48" fmla="*/ 834 w 2330"/>
              <a:gd name="T49" fmla="*/ 2312 h 2313"/>
              <a:gd name="T50" fmla="*/ 825 w 2330"/>
              <a:gd name="T51" fmla="*/ 2312 h 2313"/>
              <a:gd name="T52" fmla="*/ 610 w 2330"/>
              <a:gd name="T53" fmla="*/ 2054 h 2313"/>
              <a:gd name="T54" fmla="*/ 602 w 2330"/>
              <a:gd name="T55" fmla="*/ 2054 h 2313"/>
              <a:gd name="T56" fmla="*/ 275 w 2330"/>
              <a:gd name="T57" fmla="*/ 1960 h 2313"/>
              <a:gd name="T58" fmla="*/ 275 w 2330"/>
              <a:gd name="T59" fmla="*/ 1951 h 2313"/>
              <a:gd name="T60" fmla="*/ 223 w 2330"/>
              <a:gd name="T61" fmla="*/ 1616 h 2313"/>
              <a:gd name="T62" fmla="*/ 223 w 2330"/>
              <a:gd name="T63" fmla="*/ 1607 h 2313"/>
              <a:gd name="T64" fmla="*/ 0 w 2330"/>
              <a:gd name="T65" fmla="*/ 1349 h 2313"/>
              <a:gd name="T66" fmla="*/ 0 w 2330"/>
              <a:gd name="T67" fmla="*/ 1349 h 2313"/>
              <a:gd name="T68" fmla="*/ 137 w 2330"/>
              <a:gd name="T69" fmla="*/ 1040 h 2313"/>
              <a:gd name="T70" fmla="*/ 137 w 2330"/>
              <a:gd name="T71" fmla="*/ 1031 h 2313"/>
              <a:gd name="T72" fmla="*/ 94 w 2330"/>
              <a:gd name="T73" fmla="*/ 696 h 2313"/>
              <a:gd name="T74" fmla="*/ 94 w 2330"/>
              <a:gd name="T75" fmla="*/ 688 h 2313"/>
              <a:gd name="T76" fmla="*/ 378 w 2330"/>
              <a:gd name="T77" fmla="*/ 507 h 2313"/>
              <a:gd name="T78" fmla="*/ 387 w 2330"/>
              <a:gd name="T79" fmla="*/ 498 h 2313"/>
              <a:gd name="T80" fmla="*/ 524 w 2330"/>
              <a:gd name="T81" fmla="*/ 189 h 2313"/>
              <a:gd name="T82" fmla="*/ 533 w 2330"/>
              <a:gd name="T83" fmla="*/ 189 h 2313"/>
              <a:gd name="T84" fmla="*/ 868 w 2330"/>
              <a:gd name="T85" fmla="*/ 189 h 2313"/>
              <a:gd name="T86" fmla="*/ 877 w 2330"/>
              <a:gd name="T87" fmla="*/ 189 h 2313"/>
              <a:gd name="T88" fmla="*/ 1160 w 2330"/>
              <a:gd name="T89" fmla="*/ 0 h 2313"/>
              <a:gd name="T90" fmla="*/ 1169 w 2330"/>
              <a:gd name="T91" fmla="*/ 0 h 23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330" h="2313">
                <a:moveTo>
                  <a:pt x="1169" y="0"/>
                </a:moveTo>
                <a:lnTo>
                  <a:pt x="1169" y="0"/>
                </a:lnTo>
                <a:cubicBezTo>
                  <a:pt x="1453" y="189"/>
                  <a:pt x="1453" y="189"/>
                  <a:pt x="1453" y="189"/>
                </a:cubicBezTo>
                <a:lnTo>
                  <a:pt x="1461" y="189"/>
                </a:lnTo>
                <a:cubicBezTo>
                  <a:pt x="1796" y="189"/>
                  <a:pt x="1796" y="189"/>
                  <a:pt x="1796" y="189"/>
                </a:cubicBezTo>
                <a:cubicBezTo>
                  <a:pt x="1805" y="189"/>
                  <a:pt x="1805" y="189"/>
                  <a:pt x="1805" y="189"/>
                </a:cubicBezTo>
                <a:cubicBezTo>
                  <a:pt x="1943" y="498"/>
                  <a:pt x="1943" y="498"/>
                  <a:pt x="1943" y="498"/>
                </a:cubicBezTo>
                <a:lnTo>
                  <a:pt x="1951" y="507"/>
                </a:lnTo>
                <a:cubicBezTo>
                  <a:pt x="2235" y="688"/>
                  <a:pt x="2235" y="688"/>
                  <a:pt x="2235" y="688"/>
                </a:cubicBezTo>
                <a:lnTo>
                  <a:pt x="2235" y="696"/>
                </a:lnTo>
                <a:cubicBezTo>
                  <a:pt x="2192" y="1031"/>
                  <a:pt x="2192" y="1031"/>
                  <a:pt x="2192" y="1031"/>
                </a:cubicBezTo>
                <a:cubicBezTo>
                  <a:pt x="2192" y="1031"/>
                  <a:pt x="2192" y="1031"/>
                  <a:pt x="2192" y="1040"/>
                </a:cubicBezTo>
                <a:cubicBezTo>
                  <a:pt x="2329" y="1349"/>
                  <a:pt x="2329" y="1349"/>
                  <a:pt x="2329" y="1349"/>
                </a:cubicBezTo>
                <a:lnTo>
                  <a:pt x="2329" y="1349"/>
                </a:lnTo>
                <a:cubicBezTo>
                  <a:pt x="2106" y="1607"/>
                  <a:pt x="2106" y="1607"/>
                  <a:pt x="2106" y="1607"/>
                </a:cubicBezTo>
                <a:lnTo>
                  <a:pt x="2106" y="1616"/>
                </a:lnTo>
                <a:cubicBezTo>
                  <a:pt x="2054" y="1951"/>
                  <a:pt x="2054" y="1951"/>
                  <a:pt x="2054" y="1951"/>
                </a:cubicBezTo>
                <a:cubicBezTo>
                  <a:pt x="2054" y="1951"/>
                  <a:pt x="2054" y="1951"/>
                  <a:pt x="2054" y="1960"/>
                </a:cubicBezTo>
                <a:cubicBezTo>
                  <a:pt x="1728" y="2054"/>
                  <a:pt x="1728" y="2054"/>
                  <a:pt x="1728" y="2054"/>
                </a:cubicBezTo>
                <a:cubicBezTo>
                  <a:pt x="1728" y="2054"/>
                  <a:pt x="1728" y="2054"/>
                  <a:pt x="1719" y="2054"/>
                </a:cubicBezTo>
                <a:cubicBezTo>
                  <a:pt x="1504" y="2312"/>
                  <a:pt x="1504" y="2312"/>
                  <a:pt x="1504" y="2312"/>
                </a:cubicBezTo>
                <a:cubicBezTo>
                  <a:pt x="1496" y="2312"/>
                  <a:pt x="1496" y="2312"/>
                  <a:pt x="1496" y="2312"/>
                </a:cubicBezTo>
                <a:cubicBezTo>
                  <a:pt x="1169" y="2217"/>
                  <a:pt x="1169" y="2217"/>
                  <a:pt x="1169" y="2217"/>
                </a:cubicBezTo>
                <a:lnTo>
                  <a:pt x="1160" y="2217"/>
                </a:lnTo>
                <a:cubicBezTo>
                  <a:pt x="834" y="2312"/>
                  <a:pt x="834" y="2312"/>
                  <a:pt x="834" y="2312"/>
                </a:cubicBezTo>
                <a:cubicBezTo>
                  <a:pt x="834" y="2312"/>
                  <a:pt x="834" y="2312"/>
                  <a:pt x="825" y="2312"/>
                </a:cubicBezTo>
                <a:cubicBezTo>
                  <a:pt x="610" y="2054"/>
                  <a:pt x="610" y="2054"/>
                  <a:pt x="610" y="2054"/>
                </a:cubicBezTo>
                <a:cubicBezTo>
                  <a:pt x="602" y="2054"/>
                  <a:pt x="602" y="2054"/>
                  <a:pt x="602" y="2054"/>
                </a:cubicBezTo>
                <a:cubicBezTo>
                  <a:pt x="275" y="1960"/>
                  <a:pt x="275" y="1960"/>
                  <a:pt x="275" y="1960"/>
                </a:cubicBezTo>
                <a:cubicBezTo>
                  <a:pt x="275" y="1951"/>
                  <a:pt x="275" y="1951"/>
                  <a:pt x="275" y="1951"/>
                </a:cubicBezTo>
                <a:cubicBezTo>
                  <a:pt x="223" y="1616"/>
                  <a:pt x="223" y="1616"/>
                  <a:pt x="223" y="1616"/>
                </a:cubicBezTo>
                <a:lnTo>
                  <a:pt x="223" y="1607"/>
                </a:lnTo>
                <a:cubicBezTo>
                  <a:pt x="0" y="1349"/>
                  <a:pt x="0" y="1349"/>
                  <a:pt x="0" y="1349"/>
                </a:cubicBezTo>
                <a:lnTo>
                  <a:pt x="0" y="1349"/>
                </a:lnTo>
                <a:cubicBezTo>
                  <a:pt x="137" y="1040"/>
                  <a:pt x="137" y="1040"/>
                  <a:pt x="137" y="1040"/>
                </a:cubicBezTo>
                <a:cubicBezTo>
                  <a:pt x="137" y="1031"/>
                  <a:pt x="137" y="1031"/>
                  <a:pt x="137" y="1031"/>
                </a:cubicBezTo>
                <a:cubicBezTo>
                  <a:pt x="94" y="696"/>
                  <a:pt x="94" y="696"/>
                  <a:pt x="94" y="696"/>
                </a:cubicBezTo>
                <a:lnTo>
                  <a:pt x="94" y="688"/>
                </a:lnTo>
                <a:cubicBezTo>
                  <a:pt x="378" y="507"/>
                  <a:pt x="378" y="507"/>
                  <a:pt x="378" y="507"/>
                </a:cubicBezTo>
                <a:cubicBezTo>
                  <a:pt x="378" y="507"/>
                  <a:pt x="378" y="498"/>
                  <a:pt x="387" y="498"/>
                </a:cubicBezTo>
                <a:cubicBezTo>
                  <a:pt x="524" y="189"/>
                  <a:pt x="524" y="189"/>
                  <a:pt x="524" y="189"/>
                </a:cubicBezTo>
                <a:cubicBezTo>
                  <a:pt x="524" y="189"/>
                  <a:pt x="524" y="189"/>
                  <a:pt x="533" y="189"/>
                </a:cubicBezTo>
                <a:cubicBezTo>
                  <a:pt x="868" y="189"/>
                  <a:pt x="868" y="189"/>
                  <a:pt x="868" y="189"/>
                </a:cubicBezTo>
                <a:lnTo>
                  <a:pt x="877" y="189"/>
                </a:lnTo>
                <a:cubicBezTo>
                  <a:pt x="1160" y="0"/>
                  <a:pt x="1160" y="0"/>
                  <a:pt x="1160" y="0"/>
                </a:cubicBezTo>
                <a:lnTo>
                  <a:pt x="1169" y="0"/>
                </a:lnTo>
              </a:path>
            </a:pathLst>
          </a:custGeom>
          <a:solidFill>
            <a:srgbClr val="0070C0"/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sl-SI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s-MX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9" name="Freeform 365">
            <a:extLst>
              <a:ext uri="{FF2B5EF4-FFF2-40B4-BE49-F238E27FC236}">
                <a16:creationId xmlns:a16="http://schemas.microsoft.com/office/drawing/2014/main" id="{A3A2DFA2-504C-489B-8E21-3DD5D4182F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8207" y="2734762"/>
            <a:ext cx="459474" cy="432179"/>
          </a:xfrm>
          <a:custGeom>
            <a:avLst/>
            <a:gdLst>
              <a:gd name="T0" fmla="*/ 1169 w 2330"/>
              <a:gd name="T1" fmla="*/ 0 h 2313"/>
              <a:gd name="T2" fmla="*/ 1169 w 2330"/>
              <a:gd name="T3" fmla="*/ 0 h 2313"/>
              <a:gd name="T4" fmla="*/ 1453 w 2330"/>
              <a:gd name="T5" fmla="*/ 189 h 2313"/>
              <a:gd name="T6" fmla="*/ 1461 w 2330"/>
              <a:gd name="T7" fmla="*/ 189 h 2313"/>
              <a:gd name="T8" fmla="*/ 1796 w 2330"/>
              <a:gd name="T9" fmla="*/ 189 h 2313"/>
              <a:gd name="T10" fmla="*/ 1805 w 2330"/>
              <a:gd name="T11" fmla="*/ 189 h 2313"/>
              <a:gd name="T12" fmla="*/ 1943 w 2330"/>
              <a:gd name="T13" fmla="*/ 498 h 2313"/>
              <a:gd name="T14" fmla="*/ 1951 w 2330"/>
              <a:gd name="T15" fmla="*/ 507 h 2313"/>
              <a:gd name="T16" fmla="*/ 2235 w 2330"/>
              <a:gd name="T17" fmla="*/ 688 h 2313"/>
              <a:gd name="T18" fmla="*/ 2235 w 2330"/>
              <a:gd name="T19" fmla="*/ 696 h 2313"/>
              <a:gd name="T20" fmla="*/ 2192 w 2330"/>
              <a:gd name="T21" fmla="*/ 1031 h 2313"/>
              <a:gd name="T22" fmla="*/ 2192 w 2330"/>
              <a:gd name="T23" fmla="*/ 1040 h 2313"/>
              <a:gd name="T24" fmla="*/ 2329 w 2330"/>
              <a:gd name="T25" fmla="*/ 1349 h 2313"/>
              <a:gd name="T26" fmla="*/ 2329 w 2330"/>
              <a:gd name="T27" fmla="*/ 1349 h 2313"/>
              <a:gd name="T28" fmla="*/ 2106 w 2330"/>
              <a:gd name="T29" fmla="*/ 1607 h 2313"/>
              <a:gd name="T30" fmla="*/ 2106 w 2330"/>
              <a:gd name="T31" fmla="*/ 1616 h 2313"/>
              <a:gd name="T32" fmla="*/ 2054 w 2330"/>
              <a:gd name="T33" fmla="*/ 1951 h 2313"/>
              <a:gd name="T34" fmla="*/ 2054 w 2330"/>
              <a:gd name="T35" fmla="*/ 1960 h 2313"/>
              <a:gd name="T36" fmla="*/ 1728 w 2330"/>
              <a:gd name="T37" fmla="*/ 2054 h 2313"/>
              <a:gd name="T38" fmla="*/ 1719 w 2330"/>
              <a:gd name="T39" fmla="*/ 2054 h 2313"/>
              <a:gd name="T40" fmla="*/ 1504 w 2330"/>
              <a:gd name="T41" fmla="*/ 2312 h 2313"/>
              <a:gd name="T42" fmla="*/ 1496 w 2330"/>
              <a:gd name="T43" fmla="*/ 2312 h 2313"/>
              <a:gd name="T44" fmla="*/ 1169 w 2330"/>
              <a:gd name="T45" fmla="*/ 2217 h 2313"/>
              <a:gd name="T46" fmla="*/ 1160 w 2330"/>
              <a:gd name="T47" fmla="*/ 2217 h 2313"/>
              <a:gd name="T48" fmla="*/ 834 w 2330"/>
              <a:gd name="T49" fmla="*/ 2312 h 2313"/>
              <a:gd name="T50" fmla="*/ 825 w 2330"/>
              <a:gd name="T51" fmla="*/ 2312 h 2313"/>
              <a:gd name="T52" fmla="*/ 610 w 2330"/>
              <a:gd name="T53" fmla="*/ 2054 h 2313"/>
              <a:gd name="T54" fmla="*/ 602 w 2330"/>
              <a:gd name="T55" fmla="*/ 2054 h 2313"/>
              <a:gd name="T56" fmla="*/ 275 w 2330"/>
              <a:gd name="T57" fmla="*/ 1960 h 2313"/>
              <a:gd name="T58" fmla="*/ 275 w 2330"/>
              <a:gd name="T59" fmla="*/ 1951 h 2313"/>
              <a:gd name="T60" fmla="*/ 223 w 2330"/>
              <a:gd name="T61" fmla="*/ 1616 h 2313"/>
              <a:gd name="T62" fmla="*/ 223 w 2330"/>
              <a:gd name="T63" fmla="*/ 1607 h 2313"/>
              <a:gd name="T64" fmla="*/ 0 w 2330"/>
              <a:gd name="T65" fmla="*/ 1349 h 2313"/>
              <a:gd name="T66" fmla="*/ 0 w 2330"/>
              <a:gd name="T67" fmla="*/ 1349 h 2313"/>
              <a:gd name="T68" fmla="*/ 137 w 2330"/>
              <a:gd name="T69" fmla="*/ 1040 h 2313"/>
              <a:gd name="T70" fmla="*/ 137 w 2330"/>
              <a:gd name="T71" fmla="*/ 1031 h 2313"/>
              <a:gd name="T72" fmla="*/ 94 w 2330"/>
              <a:gd name="T73" fmla="*/ 696 h 2313"/>
              <a:gd name="T74" fmla="*/ 94 w 2330"/>
              <a:gd name="T75" fmla="*/ 688 h 2313"/>
              <a:gd name="T76" fmla="*/ 378 w 2330"/>
              <a:gd name="T77" fmla="*/ 507 h 2313"/>
              <a:gd name="T78" fmla="*/ 387 w 2330"/>
              <a:gd name="T79" fmla="*/ 498 h 2313"/>
              <a:gd name="T80" fmla="*/ 524 w 2330"/>
              <a:gd name="T81" fmla="*/ 189 h 2313"/>
              <a:gd name="T82" fmla="*/ 533 w 2330"/>
              <a:gd name="T83" fmla="*/ 189 h 2313"/>
              <a:gd name="T84" fmla="*/ 868 w 2330"/>
              <a:gd name="T85" fmla="*/ 189 h 2313"/>
              <a:gd name="T86" fmla="*/ 877 w 2330"/>
              <a:gd name="T87" fmla="*/ 189 h 2313"/>
              <a:gd name="T88" fmla="*/ 1160 w 2330"/>
              <a:gd name="T89" fmla="*/ 0 h 2313"/>
              <a:gd name="T90" fmla="*/ 1169 w 2330"/>
              <a:gd name="T91" fmla="*/ 0 h 23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330" h="2313">
                <a:moveTo>
                  <a:pt x="1169" y="0"/>
                </a:moveTo>
                <a:lnTo>
                  <a:pt x="1169" y="0"/>
                </a:lnTo>
                <a:cubicBezTo>
                  <a:pt x="1453" y="189"/>
                  <a:pt x="1453" y="189"/>
                  <a:pt x="1453" y="189"/>
                </a:cubicBezTo>
                <a:lnTo>
                  <a:pt x="1461" y="189"/>
                </a:lnTo>
                <a:cubicBezTo>
                  <a:pt x="1796" y="189"/>
                  <a:pt x="1796" y="189"/>
                  <a:pt x="1796" y="189"/>
                </a:cubicBezTo>
                <a:cubicBezTo>
                  <a:pt x="1805" y="189"/>
                  <a:pt x="1805" y="189"/>
                  <a:pt x="1805" y="189"/>
                </a:cubicBezTo>
                <a:cubicBezTo>
                  <a:pt x="1943" y="498"/>
                  <a:pt x="1943" y="498"/>
                  <a:pt x="1943" y="498"/>
                </a:cubicBezTo>
                <a:lnTo>
                  <a:pt x="1951" y="507"/>
                </a:lnTo>
                <a:cubicBezTo>
                  <a:pt x="2235" y="688"/>
                  <a:pt x="2235" y="688"/>
                  <a:pt x="2235" y="688"/>
                </a:cubicBezTo>
                <a:lnTo>
                  <a:pt x="2235" y="696"/>
                </a:lnTo>
                <a:cubicBezTo>
                  <a:pt x="2192" y="1031"/>
                  <a:pt x="2192" y="1031"/>
                  <a:pt x="2192" y="1031"/>
                </a:cubicBezTo>
                <a:cubicBezTo>
                  <a:pt x="2192" y="1031"/>
                  <a:pt x="2192" y="1031"/>
                  <a:pt x="2192" y="1040"/>
                </a:cubicBezTo>
                <a:cubicBezTo>
                  <a:pt x="2329" y="1349"/>
                  <a:pt x="2329" y="1349"/>
                  <a:pt x="2329" y="1349"/>
                </a:cubicBezTo>
                <a:lnTo>
                  <a:pt x="2329" y="1349"/>
                </a:lnTo>
                <a:cubicBezTo>
                  <a:pt x="2106" y="1607"/>
                  <a:pt x="2106" y="1607"/>
                  <a:pt x="2106" y="1607"/>
                </a:cubicBezTo>
                <a:lnTo>
                  <a:pt x="2106" y="1616"/>
                </a:lnTo>
                <a:cubicBezTo>
                  <a:pt x="2054" y="1951"/>
                  <a:pt x="2054" y="1951"/>
                  <a:pt x="2054" y="1951"/>
                </a:cubicBezTo>
                <a:cubicBezTo>
                  <a:pt x="2054" y="1951"/>
                  <a:pt x="2054" y="1951"/>
                  <a:pt x="2054" y="1960"/>
                </a:cubicBezTo>
                <a:cubicBezTo>
                  <a:pt x="1728" y="2054"/>
                  <a:pt x="1728" y="2054"/>
                  <a:pt x="1728" y="2054"/>
                </a:cubicBezTo>
                <a:cubicBezTo>
                  <a:pt x="1728" y="2054"/>
                  <a:pt x="1728" y="2054"/>
                  <a:pt x="1719" y="2054"/>
                </a:cubicBezTo>
                <a:cubicBezTo>
                  <a:pt x="1504" y="2312"/>
                  <a:pt x="1504" y="2312"/>
                  <a:pt x="1504" y="2312"/>
                </a:cubicBezTo>
                <a:cubicBezTo>
                  <a:pt x="1496" y="2312"/>
                  <a:pt x="1496" y="2312"/>
                  <a:pt x="1496" y="2312"/>
                </a:cubicBezTo>
                <a:cubicBezTo>
                  <a:pt x="1169" y="2217"/>
                  <a:pt x="1169" y="2217"/>
                  <a:pt x="1169" y="2217"/>
                </a:cubicBezTo>
                <a:lnTo>
                  <a:pt x="1160" y="2217"/>
                </a:lnTo>
                <a:cubicBezTo>
                  <a:pt x="834" y="2312"/>
                  <a:pt x="834" y="2312"/>
                  <a:pt x="834" y="2312"/>
                </a:cubicBezTo>
                <a:cubicBezTo>
                  <a:pt x="834" y="2312"/>
                  <a:pt x="834" y="2312"/>
                  <a:pt x="825" y="2312"/>
                </a:cubicBezTo>
                <a:cubicBezTo>
                  <a:pt x="610" y="2054"/>
                  <a:pt x="610" y="2054"/>
                  <a:pt x="610" y="2054"/>
                </a:cubicBezTo>
                <a:cubicBezTo>
                  <a:pt x="602" y="2054"/>
                  <a:pt x="602" y="2054"/>
                  <a:pt x="602" y="2054"/>
                </a:cubicBezTo>
                <a:cubicBezTo>
                  <a:pt x="275" y="1960"/>
                  <a:pt x="275" y="1960"/>
                  <a:pt x="275" y="1960"/>
                </a:cubicBezTo>
                <a:cubicBezTo>
                  <a:pt x="275" y="1951"/>
                  <a:pt x="275" y="1951"/>
                  <a:pt x="275" y="1951"/>
                </a:cubicBezTo>
                <a:cubicBezTo>
                  <a:pt x="223" y="1616"/>
                  <a:pt x="223" y="1616"/>
                  <a:pt x="223" y="1616"/>
                </a:cubicBezTo>
                <a:lnTo>
                  <a:pt x="223" y="1607"/>
                </a:lnTo>
                <a:cubicBezTo>
                  <a:pt x="0" y="1349"/>
                  <a:pt x="0" y="1349"/>
                  <a:pt x="0" y="1349"/>
                </a:cubicBezTo>
                <a:lnTo>
                  <a:pt x="0" y="1349"/>
                </a:lnTo>
                <a:cubicBezTo>
                  <a:pt x="137" y="1040"/>
                  <a:pt x="137" y="1040"/>
                  <a:pt x="137" y="1040"/>
                </a:cubicBezTo>
                <a:cubicBezTo>
                  <a:pt x="137" y="1031"/>
                  <a:pt x="137" y="1031"/>
                  <a:pt x="137" y="1031"/>
                </a:cubicBezTo>
                <a:cubicBezTo>
                  <a:pt x="94" y="696"/>
                  <a:pt x="94" y="696"/>
                  <a:pt x="94" y="696"/>
                </a:cubicBezTo>
                <a:lnTo>
                  <a:pt x="94" y="688"/>
                </a:lnTo>
                <a:cubicBezTo>
                  <a:pt x="378" y="507"/>
                  <a:pt x="378" y="507"/>
                  <a:pt x="378" y="507"/>
                </a:cubicBezTo>
                <a:cubicBezTo>
                  <a:pt x="378" y="507"/>
                  <a:pt x="378" y="498"/>
                  <a:pt x="387" y="498"/>
                </a:cubicBezTo>
                <a:cubicBezTo>
                  <a:pt x="524" y="189"/>
                  <a:pt x="524" y="189"/>
                  <a:pt x="524" y="189"/>
                </a:cubicBezTo>
                <a:cubicBezTo>
                  <a:pt x="524" y="189"/>
                  <a:pt x="524" y="189"/>
                  <a:pt x="533" y="189"/>
                </a:cubicBezTo>
                <a:cubicBezTo>
                  <a:pt x="868" y="189"/>
                  <a:pt x="868" y="189"/>
                  <a:pt x="868" y="189"/>
                </a:cubicBezTo>
                <a:lnTo>
                  <a:pt x="877" y="189"/>
                </a:lnTo>
                <a:cubicBezTo>
                  <a:pt x="1160" y="0"/>
                  <a:pt x="1160" y="0"/>
                  <a:pt x="1160" y="0"/>
                </a:cubicBezTo>
                <a:lnTo>
                  <a:pt x="1169" y="0"/>
                </a:lnTo>
              </a:path>
            </a:pathLst>
          </a:custGeom>
          <a:solidFill>
            <a:srgbClr val="0070C0"/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sl-SI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s-MX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0" name="Freeform 365">
            <a:extLst>
              <a:ext uri="{FF2B5EF4-FFF2-40B4-BE49-F238E27FC236}">
                <a16:creationId xmlns:a16="http://schemas.microsoft.com/office/drawing/2014/main" id="{5D2496C4-041B-43C4-B3B5-0B2EC6E0DB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00537" y="2753640"/>
            <a:ext cx="459474" cy="432179"/>
          </a:xfrm>
          <a:custGeom>
            <a:avLst/>
            <a:gdLst>
              <a:gd name="T0" fmla="*/ 1169 w 2330"/>
              <a:gd name="T1" fmla="*/ 0 h 2313"/>
              <a:gd name="T2" fmla="*/ 1169 w 2330"/>
              <a:gd name="T3" fmla="*/ 0 h 2313"/>
              <a:gd name="T4" fmla="*/ 1453 w 2330"/>
              <a:gd name="T5" fmla="*/ 189 h 2313"/>
              <a:gd name="T6" fmla="*/ 1461 w 2330"/>
              <a:gd name="T7" fmla="*/ 189 h 2313"/>
              <a:gd name="T8" fmla="*/ 1796 w 2330"/>
              <a:gd name="T9" fmla="*/ 189 h 2313"/>
              <a:gd name="T10" fmla="*/ 1805 w 2330"/>
              <a:gd name="T11" fmla="*/ 189 h 2313"/>
              <a:gd name="T12" fmla="*/ 1943 w 2330"/>
              <a:gd name="T13" fmla="*/ 498 h 2313"/>
              <a:gd name="T14" fmla="*/ 1951 w 2330"/>
              <a:gd name="T15" fmla="*/ 507 h 2313"/>
              <a:gd name="T16" fmla="*/ 2235 w 2330"/>
              <a:gd name="T17" fmla="*/ 688 h 2313"/>
              <a:gd name="T18" fmla="*/ 2235 w 2330"/>
              <a:gd name="T19" fmla="*/ 696 h 2313"/>
              <a:gd name="T20" fmla="*/ 2192 w 2330"/>
              <a:gd name="T21" fmla="*/ 1031 h 2313"/>
              <a:gd name="T22" fmla="*/ 2192 w 2330"/>
              <a:gd name="T23" fmla="*/ 1040 h 2313"/>
              <a:gd name="T24" fmla="*/ 2329 w 2330"/>
              <a:gd name="T25" fmla="*/ 1349 h 2313"/>
              <a:gd name="T26" fmla="*/ 2329 w 2330"/>
              <a:gd name="T27" fmla="*/ 1349 h 2313"/>
              <a:gd name="T28" fmla="*/ 2106 w 2330"/>
              <a:gd name="T29" fmla="*/ 1607 h 2313"/>
              <a:gd name="T30" fmla="*/ 2106 w 2330"/>
              <a:gd name="T31" fmla="*/ 1616 h 2313"/>
              <a:gd name="T32" fmla="*/ 2054 w 2330"/>
              <a:gd name="T33" fmla="*/ 1951 h 2313"/>
              <a:gd name="T34" fmla="*/ 2054 w 2330"/>
              <a:gd name="T35" fmla="*/ 1960 h 2313"/>
              <a:gd name="T36" fmla="*/ 1728 w 2330"/>
              <a:gd name="T37" fmla="*/ 2054 h 2313"/>
              <a:gd name="T38" fmla="*/ 1719 w 2330"/>
              <a:gd name="T39" fmla="*/ 2054 h 2313"/>
              <a:gd name="T40" fmla="*/ 1504 w 2330"/>
              <a:gd name="T41" fmla="*/ 2312 h 2313"/>
              <a:gd name="T42" fmla="*/ 1496 w 2330"/>
              <a:gd name="T43" fmla="*/ 2312 h 2313"/>
              <a:gd name="T44" fmla="*/ 1169 w 2330"/>
              <a:gd name="T45" fmla="*/ 2217 h 2313"/>
              <a:gd name="T46" fmla="*/ 1160 w 2330"/>
              <a:gd name="T47" fmla="*/ 2217 h 2313"/>
              <a:gd name="T48" fmla="*/ 834 w 2330"/>
              <a:gd name="T49" fmla="*/ 2312 h 2313"/>
              <a:gd name="T50" fmla="*/ 825 w 2330"/>
              <a:gd name="T51" fmla="*/ 2312 h 2313"/>
              <a:gd name="T52" fmla="*/ 610 w 2330"/>
              <a:gd name="T53" fmla="*/ 2054 h 2313"/>
              <a:gd name="T54" fmla="*/ 602 w 2330"/>
              <a:gd name="T55" fmla="*/ 2054 h 2313"/>
              <a:gd name="T56" fmla="*/ 275 w 2330"/>
              <a:gd name="T57" fmla="*/ 1960 h 2313"/>
              <a:gd name="T58" fmla="*/ 275 w 2330"/>
              <a:gd name="T59" fmla="*/ 1951 h 2313"/>
              <a:gd name="T60" fmla="*/ 223 w 2330"/>
              <a:gd name="T61" fmla="*/ 1616 h 2313"/>
              <a:gd name="T62" fmla="*/ 223 w 2330"/>
              <a:gd name="T63" fmla="*/ 1607 h 2313"/>
              <a:gd name="T64" fmla="*/ 0 w 2330"/>
              <a:gd name="T65" fmla="*/ 1349 h 2313"/>
              <a:gd name="T66" fmla="*/ 0 w 2330"/>
              <a:gd name="T67" fmla="*/ 1349 h 2313"/>
              <a:gd name="T68" fmla="*/ 137 w 2330"/>
              <a:gd name="T69" fmla="*/ 1040 h 2313"/>
              <a:gd name="T70" fmla="*/ 137 w 2330"/>
              <a:gd name="T71" fmla="*/ 1031 h 2313"/>
              <a:gd name="T72" fmla="*/ 94 w 2330"/>
              <a:gd name="T73" fmla="*/ 696 h 2313"/>
              <a:gd name="T74" fmla="*/ 94 w 2330"/>
              <a:gd name="T75" fmla="*/ 688 h 2313"/>
              <a:gd name="T76" fmla="*/ 378 w 2330"/>
              <a:gd name="T77" fmla="*/ 507 h 2313"/>
              <a:gd name="T78" fmla="*/ 387 w 2330"/>
              <a:gd name="T79" fmla="*/ 498 h 2313"/>
              <a:gd name="T80" fmla="*/ 524 w 2330"/>
              <a:gd name="T81" fmla="*/ 189 h 2313"/>
              <a:gd name="T82" fmla="*/ 533 w 2330"/>
              <a:gd name="T83" fmla="*/ 189 h 2313"/>
              <a:gd name="T84" fmla="*/ 868 w 2330"/>
              <a:gd name="T85" fmla="*/ 189 h 2313"/>
              <a:gd name="T86" fmla="*/ 877 w 2330"/>
              <a:gd name="T87" fmla="*/ 189 h 2313"/>
              <a:gd name="T88" fmla="*/ 1160 w 2330"/>
              <a:gd name="T89" fmla="*/ 0 h 2313"/>
              <a:gd name="T90" fmla="*/ 1169 w 2330"/>
              <a:gd name="T91" fmla="*/ 0 h 23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330" h="2313">
                <a:moveTo>
                  <a:pt x="1169" y="0"/>
                </a:moveTo>
                <a:lnTo>
                  <a:pt x="1169" y="0"/>
                </a:lnTo>
                <a:cubicBezTo>
                  <a:pt x="1453" y="189"/>
                  <a:pt x="1453" y="189"/>
                  <a:pt x="1453" y="189"/>
                </a:cubicBezTo>
                <a:lnTo>
                  <a:pt x="1461" y="189"/>
                </a:lnTo>
                <a:cubicBezTo>
                  <a:pt x="1796" y="189"/>
                  <a:pt x="1796" y="189"/>
                  <a:pt x="1796" y="189"/>
                </a:cubicBezTo>
                <a:cubicBezTo>
                  <a:pt x="1805" y="189"/>
                  <a:pt x="1805" y="189"/>
                  <a:pt x="1805" y="189"/>
                </a:cubicBezTo>
                <a:cubicBezTo>
                  <a:pt x="1943" y="498"/>
                  <a:pt x="1943" y="498"/>
                  <a:pt x="1943" y="498"/>
                </a:cubicBezTo>
                <a:lnTo>
                  <a:pt x="1951" y="507"/>
                </a:lnTo>
                <a:cubicBezTo>
                  <a:pt x="2235" y="688"/>
                  <a:pt x="2235" y="688"/>
                  <a:pt x="2235" y="688"/>
                </a:cubicBezTo>
                <a:lnTo>
                  <a:pt x="2235" y="696"/>
                </a:lnTo>
                <a:cubicBezTo>
                  <a:pt x="2192" y="1031"/>
                  <a:pt x="2192" y="1031"/>
                  <a:pt x="2192" y="1031"/>
                </a:cubicBezTo>
                <a:cubicBezTo>
                  <a:pt x="2192" y="1031"/>
                  <a:pt x="2192" y="1031"/>
                  <a:pt x="2192" y="1040"/>
                </a:cubicBezTo>
                <a:cubicBezTo>
                  <a:pt x="2329" y="1349"/>
                  <a:pt x="2329" y="1349"/>
                  <a:pt x="2329" y="1349"/>
                </a:cubicBezTo>
                <a:lnTo>
                  <a:pt x="2329" y="1349"/>
                </a:lnTo>
                <a:cubicBezTo>
                  <a:pt x="2106" y="1607"/>
                  <a:pt x="2106" y="1607"/>
                  <a:pt x="2106" y="1607"/>
                </a:cubicBezTo>
                <a:lnTo>
                  <a:pt x="2106" y="1616"/>
                </a:lnTo>
                <a:cubicBezTo>
                  <a:pt x="2054" y="1951"/>
                  <a:pt x="2054" y="1951"/>
                  <a:pt x="2054" y="1951"/>
                </a:cubicBezTo>
                <a:cubicBezTo>
                  <a:pt x="2054" y="1951"/>
                  <a:pt x="2054" y="1951"/>
                  <a:pt x="2054" y="1960"/>
                </a:cubicBezTo>
                <a:cubicBezTo>
                  <a:pt x="1728" y="2054"/>
                  <a:pt x="1728" y="2054"/>
                  <a:pt x="1728" y="2054"/>
                </a:cubicBezTo>
                <a:cubicBezTo>
                  <a:pt x="1728" y="2054"/>
                  <a:pt x="1728" y="2054"/>
                  <a:pt x="1719" y="2054"/>
                </a:cubicBezTo>
                <a:cubicBezTo>
                  <a:pt x="1504" y="2312"/>
                  <a:pt x="1504" y="2312"/>
                  <a:pt x="1504" y="2312"/>
                </a:cubicBezTo>
                <a:cubicBezTo>
                  <a:pt x="1496" y="2312"/>
                  <a:pt x="1496" y="2312"/>
                  <a:pt x="1496" y="2312"/>
                </a:cubicBezTo>
                <a:cubicBezTo>
                  <a:pt x="1169" y="2217"/>
                  <a:pt x="1169" y="2217"/>
                  <a:pt x="1169" y="2217"/>
                </a:cubicBezTo>
                <a:lnTo>
                  <a:pt x="1160" y="2217"/>
                </a:lnTo>
                <a:cubicBezTo>
                  <a:pt x="834" y="2312"/>
                  <a:pt x="834" y="2312"/>
                  <a:pt x="834" y="2312"/>
                </a:cubicBezTo>
                <a:cubicBezTo>
                  <a:pt x="834" y="2312"/>
                  <a:pt x="834" y="2312"/>
                  <a:pt x="825" y="2312"/>
                </a:cubicBezTo>
                <a:cubicBezTo>
                  <a:pt x="610" y="2054"/>
                  <a:pt x="610" y="2054"/>
                  <a:pt x="610" y="2054"/>
                </a:cubicBezTo>
                <a:cubicBezTo>
                  <a:pt x="602" y="2054"/>
                  <a:pt x="602" y="2054"/>
                  <a:pt x="602" y="2054"/>
                </a:cubicBezTo>
                <a:cubicBezTo>
                  <a:pt x="275" y="1960"/>
                  <a:pt x="275" y="1960"/>
                  <a:pt x="275" y="1960"/>
                </a:cubicBezTo>
                <a:cubicBezTo>
                  <a:pt x="275" y="1951"/>
                  <a:pt x="275" y="1951"/>
                  <a:pt x="275" y="1951"/>
                </a:cubicBezTo>
                <a:cubicBezTo>
                  <a:pt x="223" y="1616"/>
                  <a:pt x="223" y="1616"/>
                  <a:pt x="223" y="1616"/>
                </a:cubicBezTo>
                <a:lnTo>
                  <a:pt x="223" y="1607"/>
                </a:lnTo>
                <a:cubicBezTo>
                  <a:pt x="0" y="1349"/>
                  <a:pt x="0" y="1349"/>
                  <a:pt x="0" y="1349"/>
                </a:cubicBezTo>
                <a:lnTo>
                  <a:pt x="0" y="1349"/>
                </a:lnTo>
                <a:cubicBezTo>
                  <a:pt x="137" y="1040"/>
                  <a:pt x="137" y="1040"/>
                  <a:pt x="137" y="1040"/>
                </a:cubicBezTo>
                <a:cubicBezTo>
                  <a:pt x="137" y="1031"/>
                  <a:pt x="137" y="1031"/>
                  <a:pt x="137" y="1031"/>
                </a:cubicBezTo>
                <a:cubicBezTo>
                  <a:pt x="94" y="696"/>
                  <a:pt x="94" y="696"/>
                  <a:pt x="94" y="696"/>
                </a:cubicBezTo>
                <a:lnTo>
                  <a:pt x="94" y="688"/>
                </a:lnTo>
                <a:cubicBezTo>
                  <a:pt x="378" y="507"/>
                  <a:pt x="378" y="507"/>
                  <a:pt x="378" y="507"/>
                </a:cubicBezTo>
                <a:cubicBezTo>
                  <a:pt x="378" y="507"/>
                  <a:pt x="378" y="498"/>
                  <a:pt x="387" y="498"/>
                </a:cubicBezTo>
                <a:cubicBezTo>
                  <a:pt x="524" y="189"/>
                  <a:pt x="524" y="189"/>
                  <a:pt x="524" y="189"/>
                </a:cubicBezTo>
                <a:cubicBezTo>
                  <a:pt x="524" y="189"/>
                  <a:pt x="524" y="189"/>
                  <a:pt x="533" y="189"/>
                </a:cubicBezTo>
                <a:cubicBezTo>
                  <a:pt x="868" y="189"/>
                  <a:pt x="868" y="189"/>
                  <a:pt x="868" y="189"/>
                </a:cubicBezTo>
                <a:lnTo>
                  <a:pt x="877" y="189"/>
                </a:lnTo>
                <a:cubicBezTo>
                  <a:pt x="1160" y="0"/>
                  <a:pt x="1160" y="0"/>
                  <a:pt x="1160" y="0"/>
                </a:cubicBezTo>
                <a:lnTo>
                  <a:pt x="1169" y="0"/>
                </a:lnTo>
              </a:path>
            </a:pathLst>
          </a:custGeom>
          <a:solidFill>
            <a:srgbClr val="0070C0"/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sl-SI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s-MX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1" name="Freeform 365">
            <a:extLst>
              <a:ext uri="{FF2B5EF4-FFF2-40B4-BE49-F238E27FC236}">
                <a16:creationId xmlns:a16="http://schemas.microsoft.com/office/drawing/2014/main" id="{7930B8F4-75B0-4F1D-B729-70801C3209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781" y="3913340"/>
            <a:ext cx="459474" cy="432179"/>
          </a:xfrm>
          <a:custGeom>
            <a:avLst/>
            <a:gdLst>
              <a:gd name="T0" fmla="*/ 1169 w 2330"/>
              <a:gd name="T1" fmla="*/ 0 h 2313"/>
              <a:gd name="T2" fmla="*/ 1169 w 2330"/>
              <a:gd name="T3" fmla="*/ 0 h 2313"/>
              <a:gd name="T4" fmla="*/ 1453 w 2330"/>
              <a:gd name="T5" fmla="*/ 189 h 2313"/>
              <a:gd name="T6" fmla="*/ 1461 w 2330"/>
              <a:gd name="T7" fmla="*/ 189 h 2313"/>
              <a:gd name="T8" fmla="*/ 1796 w 2330"/>
              <a:gd name="T9" fmla="*/ 189 h 2313"/>
              <a:gd name="T10" fmla="*/ 1805 w 2330"/>
              <a:gd name="T11" fmla="*/ 189 h 2313"/>
              <a:gd name="T12" fmla="*/ 1943 w 2330"/>
              <a:gd name="T13" fmla="*/ 498 h 2313"/>
              <a:gd name="T14" fmla="*/ 1951 w 2330"/>
              <a:gd name="T15" fmla="*/ 507 h 2313"/>
              <a:gd name="T16" fmla="*/ 2235 w 2330"/>
              <a:gd name="T17" fmla="*/ 688 h 2313"/>
              <a:gd name="T18" fmla="*/ 2235 w 2330"/>
              <a:gd name="T19" fmla="*/ 696 h 2313"/>
              <a:gd name="T20" fmla="*/ 2192 w 2330"/>
              <a:gd name="T21" fmla="*/ 1031 h 2313"/>
              <a:gd name="T22" fmla="*/ 2192 w 2330"/>
              <a:gd name="T23" fmla="*/ 1040 h 2313"/>
              <a:gd name="T24" fmla="*/ 2329 w 2330"/>
              <a:gd name="T25" fmla="*/ 1349 h 2313"/>
              <a:gd name="T26" fmla="*/ 2329 w 2330"/>
              <a:gd name="T27" fmla="*/ 1349 h 2313"/>
              <a:gd name="T28" fmla="*/ 2106 w 2330"/>
              <a:gd name="T29" fmla="*/ 1607 h 2313"/>
              <a:gd name="T30" fmla="*/ 2106 w 2330"/>
              <a:gd name="T31" fmla="*/ 1616 h 2313"/>
              <a:gd name="T32" fmla="*/ 2054 w 2330"/>
              <a:gd name="T33" fmla="*/ 1951 h 2313"/>
              <a:gd name="T34" fmla="*/ 2054 w 2330"/>
              <a:gd name="T35" fmla="*/ 1960 h 2313"/>
              <a:gd name="T36" fmla="*/ 1728 w 2330"/>
              <a:gd name="T37" fmla="*/ 2054 h 2313"/>
              <a:gd name="T38" fmla="*/ 1719 w 2330"/>
              <a:gd name="T39" fmla="*/ 2054 h 2313"/>
              <a:gd name="T40" fmla="*/ 1504 w 2330"/>
              <a:gd name="T41" fmla="*/ 2312 h 2313"/>
              <a:gd name="T42" fmla="*/ 1496 w 2330"/>
              <a:gd name="T43" fmla="*/ 2312 h 2313"/>
              <a:gd name="T44" fmla="*/ 1169 w 2330"/>
              <a:gd name="T45" fmla="*/ 2217 h 2313"/>
              <a:gd name="T46" fmla="*/ 1160 w 2330"/>
              <a:gd name="T47" fmla="*/ 2217 h 2313"/>
              <a:gd name="T48" fmla="*/ 834 w 2330"/>
              <a:gd name="T49" fmla="*/ 2312 h 2313"/>
              <a:gd name="T50" fmla="*/ 825 w 2330"/>
              <a:gd name="T51" fmla="*/ 2312 h 2313"/>
              <a:gd name="T52" fmla="*/ 610 w 2330"/>
              <a:gd name="T53" fmla="*/ 2054 h 2313"/>
              <a:gd name="T54" fmla="*/ 602 w 2330"/>
              <a:gd name="T55" fmla="*/ 2054 h 2313"/>
              <a:gd name="T56" fmla="*/ 275 w 2330"/>
              <a:gd name="T57" fmla="*/ 1960 h 2313"/>
              <a:gd name="T58" fmla="*/ 275 w 2330"/>
              <a:gd name="T59" fmla="*/ 1951 h 2313"/>
              <a:gd name="T60" fmla="*/ 223 w 2330"/>
              <a:gd name="T61" fmla="*/ 1616 h 2313"/>
              <a:gd name="T62" fmla="*/ 223 w 2330"/>
              <a:gd name="T63" fmla="*/ 1607 h 2313"/>
              <a:gd name="T64" fmla="*/ 0 w 2330"/>
              <a:gd name="T65" fmla="*/ 1349 h 2313"/>
              <a:gd name="T66" fmla="*/ 0 w 2330"/>
              <a:gd name="T67" fmla="*/ 1349 h 2313"/>
              <a:gd name="T68" fmla="*/ 137 w 2330"/>
              <a:gd name="T69" fmla="*/ 1040 h 2313"/>
              <a:gd name="T70" fmla="*/ 137 w 2330"/>
              <a:gd name="T71" fmla="*/ 1031 h 2313"/>
              <a:gd name="T72" fmla="*/ 94 w 2330"/>
              <a:gd name="T73" fmla="*/ 696 h 2313"/>
              <a:gd name="T74" fmla="*/ 94 w 2330"/>
              <a:gd name="T75" fmla="*/ 688 h 2313"/>
              <a:gd name="T76" fmla="*/ 378 w 2330"/>
              <a:gd name="T77" fmla="*/ 507 h 2313"/>
              <a:gd name="T78" fmla="*/ 387 w 2330"/>
              <a:gd name="T79" fmla="*/ 498 h 2313"/>
              <a:gd name="T80" fmla="*/ 524 w 2330"/>
              <a:gd name="T81" fmla="*/ 189 h 2313"/>
              <a:gd name="T82" fmla="*/ 533 w 2330"/>
              <a:gd name="T83" fmla="*/ 189 h 2313"/>
              <a:gd name="T84" fmla="*/ 868 w 2330"/>
              <a:gd name="T85" fmla="*/ 189 h 2313"/>
              <a:gd name="T86" fmla="*/ 877 w 2330"/>
              <a:gd name="T87" fmla="*/ 189 h 2313"/>
              <a:gd name="T88" fmla="*/ 1160 w 2330"/>
              <a:gd name="T89" fmla="*/ 0 h 2313"/>
              <a:gd name="T90" fmla="*/ 1169 w 2330"/>
              <a:gd name="T91" fmla="*/ 0 h 23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330" h="2313">
                <a:moveTo>
                  <a:pt x="1169" y="0"/>
                </a:moveTo>
                <a:lnTo>
                  <a:pt x="1169" y="0"/>
                </a:lnTo>
                <a:cubicBezTo>
                  <a:pt x="1453" y="189"/>
                  <a:pt x="1453" y="189"/>
                  <a:pt x="1453" y="189"/>
                </a:cubicBezTo>
                <a:lnTo>
                  <a:pt x="1461" y="189"/>
                </a:lnTo>
                <a:cubicBezTo>
                  <a:pt x="1796" y="189"/>
                  <a:pt x="1796" y="189"/>
                  <a:pt x="1796" y="189"/>
                </a:cubicBezTo>
                <a:cubicBezTo>
                  <a:pt x="1805" y="189"/>
                  <a:pt x="1805" y="189"/>
                  <a:pt x="1805" y="189"/>
                </a:cubicBezTo>
                <a:cubicBezTo>
                  <a:pt x="1943" y="498"/>
                  <a:pt x="1943" y="498"/>
                  <a:pt x="1943" y="498"/>
                </a:cubicBezTo>
                <a:lnTo>
                  <a:pt x="1951" y="507"/>
                </a:lnTo>
                <a:cubicBezTo>
                  <a:pt x="2235" y="688"/>
                  <a:pt x="2235" y="688"/>
                  <a:pt x="2235" y="688"/>
                </a:cubicBezTo>
                <a:lnTo>
                  <a:pt x="2235" y="696"/>
                </a:lnTo>
                <a:cubicBezTo>
                  <a:pt x="2192" y="1031"/>
                  <a:pt x="2192" y="1031"/>
                  <a:pt x="2192" y="1031"/>
                </a:cubicBezTo>
                <a:cubicBezTo>
                  <a:pt x="2192" y="1031"/>
                  <a:pt x="2192" y="1031"/>
                  <a:pt x="2192" y="1040"/>
                </a:cubicBezTo>
                <a:cubicBezTo>
                  <a:pt x="2329" y="1349"/>
                  <a:pt x="2329" y="1349"/>
                  <a:pt x="2329" y="1349"/>
                </a:cubicBezTo>
                <a:lnTo>
                  <a:pt x="2329" y="1349"/>
                </a:lnTo>
                <a:cubicBezTo>
                  <a:pt x="2106" y="1607"/>
                  <a:pt x="2106" y="1607"/>
                  <a:pt x="2106" y="1607"/>
                </a:cubicBezTo>
                <a:lnTo>
                  <a:pt x="2106" y="1616"/>
                </a:lnTo>
                <a:cubicBezTo>
                  <a:pt x="2054" y="1951"/>
                  <a:pt x="2054" y="1951"/>
                  <a:pt x="2054" y="1951"/>
                </a:cubicBezTo>
                <a:cubicBezTo>
                  <a:pt x="2054" y="1951"/>
                  <a:pt x="2054" y="1951"/>
                  <a:pt x="2054" y="1960"/>
                </a:cubicBezTo>
                <a:cubicBezTo>
                  <a:pt x="1728" y="2054"/>
                  <a:pt x="1728" y="2054"/>
                  <a:pt x="1728" y="2054"/>
                </a:cubicBezTo>
                <a:cubicBezTo>
                  <a:pt x="1728" y="2054"/>
                  <a:pt x="1728" y="2054"/>
                  <a:pt x="1719" y="2054"/>
                </a:cubicBezTo>
                <a:cubicBezTo>
                  <a:pt x="1504" y="2312"/>
                  <a:pt x="1504" y="2312"/>
                  <a:pt x="1504" y="2312"/>
                </a:cubicBezTo>
                <a:cubicBezTo>
                  <a:pt x="1496" y="2312"/>
                  <a:pt x="1496" y="2312"/>
                  <a:pt x="1496" y="2312"/>
                </a:cubicBezTo>
                <a:cubicBezTo>
                  <a:pt x="1169" y="2217"/>
                  <a:pt x="1169" y="2217"/>
                  <a:pt x="1169" y="2217"/>
                </a:cubicBezTo>
                <a:lnTo>
                  <a:pt x="1160" y="2217"/>
                </a:lnTo>
                <a:cubicBezTo>
                  <a:pt x="834" y="2312"/>
                  <a:pt x="834" y="2312"/>
                  <a:pt x="834" y="2312"/>
                </a:cubicBezTo>
                <a:cubicBezTo>
                  <a:pt x="834" y="2312"/>
                  <a:pt x="834" y="2312"/>
                  <a:pt x="825" y="2312"/>
                </a:cubicBezTo>
                <a:cubicBezTo>
                  <a:pt x="610" y="2054"/>
                  <a:pt x="610" y="2054"/>
                  <a:pt x="610" y="2054"/>
                </a:cubicBezTo>
                <a:cubicBezTo>
                  <a:pt x="602" y="2054"/>
                  <a:pt x="602" y="2054"/>
                  <a:pt x="602" y="2054"/>
                </a:cubicBezTo>
                <a:cubicBezTo>
                  <a:pt x="275" y="1960"/>
                  <a:pt x="275" y="1960"/>
                  <a:pt x="275" y="1960"/>
                </a:cubicBezTo>
                <a:cubicBezTo>
                  <a:pt x="275" y="1951"/>
                  <a:pt x="275" y="1951"/>
                  <a:pt x="275" y="1951"/>
                </a:cubicBezTo>
                <a:cubicBezTo>
                  <a:pt x="223" y="1616"/>
                  <a:pt x="223" y="1616"/>
                  <a:pt x="223" y="1616"/>
                </a:cubicBezTo>
                <a:lnTo>
                  <a:pt x="223" y="1607"/>
                </a:lnTo>
                <a:cubicBezTo>
                  <a:pt x="0" y="1349"/>
                  <a:pt x="0" y="1349"/>
                  <a:pt x="0" y="1349"/>
                </a:cubicBezTo>
                <a:lnTo>
                  <a:pt x="0" y="1349"/>
                </a:lnTo>
                <a:cubicBezTo>
                  <a:pt x="137" y="1040"/>
                  <a:pt x="137" y="1040"/>
                  <a:pt x="137" y="1040"/>
                </a:cubicBezTo>
                <a:cubicBezTo>
                  <a:pt x="137" y="1031"/>
                  <a:pt x="137" y="1031"/>
                  <a:pt x="137" y="1031"/>
                </a:cubicBezTo>
                <a:cubicBezTo>
                  <a:pt x="94" y="696"/>
                  <a:pt x="94" y="696"/>
                  <a:pt x="94" y="696"/>
                </a:cubicBezTo>
                <a:lnTo>
                  <a:pt x="94" y="688"/>
                </a:lnTo>
                <a:cubicBezTo>
                  <a:pt x="378" y="507"/>
                  <a:pt x="378" y="507"/>
                  <a:pt x="378" y="507"/>
                </a:cubicBezTo>
                <a:cubicBezTo>
                  <a:pt x="378" y="507"/>
                  <a:pt x="378" y="498"/>
                  <a:pt x="387" y="498"/>
                </a:cubicBezTo>
                <a:cubicBezTo>
                  <a:pt x="524" y="189"/>
                  <a:pt x="524" y="189"/>
                  <a:pt x="524" y="189"/>
                </a:cubicBezTo>
                <a:cubicBezTo>
                  <a:pt x="524" y="189"/>
                  <a:pt x="524" y="189"/>
                  <a:pt x="533" y="189"/>
                </a:cubicBezTo>
                <a:cubicBezTo>
                  <a:pt x="868" y="189"/>
                  <a:pt x="868" y="189"/>
                  <a:pt x="868" y="189"/>
                </a:cubicBezTo>
                <a:lnTo>
                  <a:pt x="877" y="189"/>
                </a:lnTo>
                <a:cubicBezTo>
                  <a:pt x="1160" y="0"/>
                  <a:pt x="1160" y="0"/>
                  <a:pt x="1160" y="0"/>
                </a:cubicBezTo>
                <a:lnTo>
                  <a:pt x="1169" y="0"/>
                </a:lnTo>
              </a:path>
            </a:pathLst>
          </a:custGeom>
          <a:solidFill>
            <a:srgbClr val="0070C0"/>
          </a:solidFill>
          <a:ln>
            <a:solidFill>
              <a:srgbClr val="0070C0"/>
            </a:solidFill>
          </a:ln>
          <a:effectLst/>
        </p:spPr>
        <p:txBody>
          <a:bodyPr wrap="none" anchor="ctr"/>
          <a:lstStyle/>
          <a:p>
            <a:pPr algn="ctr"/>
            <a:r>
              <a:rPr lang="sl-SI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s-MX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2" name="Freeform 365">
            <a:extLst>
              <a:ext uri="{FF2B5EF4-FFF2-40B4-BE49-F238E27FC236}">
                <a16:creationId xmlns:a16="http://schemas.microsoft.com/office/drawing/2014/main" id="{E42CA09F-F45B-4315-BE89-FFDFF6CD72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5626" y="3920193"/>
            <a:ext cx="459474" cy="432179"/>
          </a:xfrm>
          <a:custGeom>
            <a:avLst/>
            <a:gdLst>
              <a:gd name="T0" fmla="*/ 1169 w 2330"/>
              <a:gd name="T1" fmla="*/ 0 h 2313"/>
              <a:gd name="T2" fmla="*/ 1169 w 2330"/>
              <a:gd name="T3" fmla="*/ 0 h 2313"/>
              <a:gd name="T4" fmla="*/ 1453 w 2330"/>
              <a:gd name="T5" fmla="*/ 189 h 2313"/>
              <a:gd name="T6" fmla="*/ 1461 w 2330"/>
              <a:gd name="T7" fmla="*/ 189 h 2313"/>
              <a:gd name="T8" fmla="*/ 1796 w 2330"/>
              <a:gd name="T9" fmla="*/ 189 h 2313"/>
              <a:gd name="T10" fmla="*/ 1805 w 2330"/>
              <a:gd name="T11" fmla="*/ 189 h 2313"/>
              <a:gd name="T12" fmla="*/ 1943 w 2330"/>
              <a:gd name="T13" fmla="*/ 498 h 2313"/>
              <a:gd name="T14" fmla="*/ 1951 w 2330"/>
              <a:gd name="T15" fmla="*/ 507 h 2313"/>
              <a:gd name="T16" fmla="*/ 2235 w 2330"/>
              <a:gd name="T17" fmla="*/ 688 h 2313"/>
              <a:gd name="T18" fmla="*/ 2235 w 2330"/>
              <a:gd name="T19" fmla="*/ 696 h 2313"/>
              <a:gd name="T20" fmla="*/ 2192 w 2330"/>
              <a:gd name="T21" fmla="*/ 1031 h 2313"/>
              <a:gd name="T22" fmla="*/ 2192 w 2330"/>
              <a:gd name="T23" fmla="*/ 1040 h 2313"/>
              <a:gd name="T24" fmla="*/ 2329 w 2330"/>
              <a:gd name="T25" fmla="*/ 1349 h 2313"/>
              <a:gd name="T26" fmla="*/ 2329 w 2330"/>
              <a:gd name="T27" fmla="*/ 1349 h 2313"/>
              <a:gd name="T28" fmla="*/ 2106 w 2330"/>
              <a:gd name="T29" fmla="*/ 1607 h 2313"/>
              <a:gd name="T30" fmla="*/ 2106 w 2330"/>
              <a:gd name="T31" fmla="*/ 1616 h 2313"/>
              <a:gd name="T32" fmla="*/ 2054 w 2330"/>
              <a:gd name="T33" fmla="*/ 1951 h 2313"/>
              <a:gd name="T34" fmla="*/ 2054 w 2330"/>
              <a:gd name="T35" fmla="*/ 1960 h 2313"/>
              <a:gd name="T36" fmla="*/ 1728 w 2330"/>
              <a:gd name="T37" fmla="*/ 2054 h 2313"/>
              <a:gd name="T38" fmla="*/ 1719 w 2330"/>
              <a:gd name="T39" fmla="*/ 2054 h 2313"/>
              <a:gd name="T40" fmla="*/ 1504 w 2330"/>
              <a:gd name="T41" fmla="*/ 2312 h 2313"/>
              <a:gd name="T42" fmla="*/ 1496 w 2330"/>
              <a:gd name="T43" fmla="*/ 2312 h 2313"/>
              <a:gd name="T44" fmla="*/ 1169 w 2330"/>
              <a:gd name="T45" fmla="*/ 2217 h 2313"/>
              <a:gd name="T46" fmla="*/ 1160 w 2330"/>
              <a:gd name="T47" fmla="*/ 2217 h 2313"/>
              <a:gd name="T48" fmla="*/ 834 w 2330"/>
              <a:gd name="T49" fmla="*/ 2312 h 2313"/>
              <a:gd name="T50" fmla="*/ 825 w 2330"/>
              <a:gd name="T51" fmla="*/ 2312 h 2313"/>
              <a:gd name="T52" fmla="*/ 610 w 2330"/>
              <a:gd name="T53" fmla="*/ 2054 h 2313"/>
              <a:gd name="T54" fmla="*/ 602 w 2330"/>
              <a:gd name="T55" fmla="*/ 2054 h 2313"/>
              <a:gd name="T56" fmla="*/ 275 w 2330"/>
              <a:gd name="T57" fmla="*/ 1960 h 2313"/>
              <a:gd name="T58" fmla="*/ 275 w 2330"/>
              <a:gd name="T59" fmla="*/ 1951 h 2313"/>
              <a:gd name="T60" fmla="*/ 223 w 2330"/>
              <a:gd name="T61" fmla="*/ 1616 h 2313"/>
              <a:gd name="T62" fmla="*/ 223 w 2330"/>
              <a:gd name="T63" fmla="*/ 1607 h 2313"/>
              <a:gd name="T64" fmla="*/ 0 w 2330"/>
              <a:gd name="T65" fmla="*/ 1349 h 2313"/>
              <a:gd name="T66" fmla="*/ 0 w 2330"/>
              <a:gd name="T67" fmla="*/ 1349 h 2313"/>
              <a:gd name="T68" fmla="*/ 137 w 2330"/>
              <a:gd name="T69" fmla="*/ 1040 h 2313"/>
              <a:gd name="T70" fmla="*/ 137 w 2330"/>
              <a:gd name="T71" fmla="*/ 1031 h 2313"/>
              <a:gd name="T72" fmla="*/ 94 w 2330"/>
              <a:gd name="T73" fmla="*/ 696 h 2313"/>
              <a:gd name="T74" fmla="*/ 94 w 2330"/>
              <a:gd name="T75" fmla="*/ 688 h 2313"/>
              <a:gd name="T76" fmla="*/ 378 w 2330"/>
              <a:gd name="T77" fmla="*/ 507 h 2313"/>
              <a:gd name="T78" fmla="*/ 387 w 2330"/>
              <a:gd name="T79" fmla="*/ 498 h 2313"/>
              <a:gd name="T80" fmla="*/ 524 w 2330"/>
              <a:gd name="T81" fmla="*/ 189 h 2313"/>
              <a:gd name="T82" fmla="*/ 533 w 2330"/>
              <a:gd name="T83" fmla="*/ 189 h 2313"/>
              <a:gd name="T84" fmla="*/ 868 w 2330"/>
              <a:gd name="T85" fmla="*/ 189 h 2313"/>
              <a:gd name="T86" fmla="*/ 877 w 2330"/>
              <a:gd name="T87" fmla="*/ 189 h 2313"/>
              <a:gd name="T88" fmla="*/ 1160 w 2330"/>
              <a:gd name="T89" fmla="*/ 0 h 2313"/>
              <a:gd name="T90" fmla="*/ 1169 w 2330"/>
              <a:gd name="T91" fmla="*/ 0 h 23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330" h="2313">
                <a:moveTo>
                  <a:pt x="1169" y="0"/>
                </a:moveTo>
                <a:lnTo>
                  <a:pt x="1169" y="0"/>
                </a:lnTo>
                <a:cubicBezTo>
                  <a:pt x="1453" y="189"/>
                  <a:pt x="1453" y="189"/>
                  <a:pt x="1453" y="189"/>
                </a:cubicBezTo>
                <a:lnTo>
                  <a:pt x="1461" y="189"/>
                </a:lnTo>
                <a:cubicBezTo>
                  <a:pt x="1796" y="189"/>
                  <a:pt x="1796" y="189"/>
                  <a:pt x="1796" y="189"/>
                </a:cubicBezTo>
                <a:cubicBezTo>
                  <a:pt x="1805" y="189"/>
                  <a:pt x="1805" y="189"/>
                  <a:pt x="1805" y="189"/>
                </a:cubicBezTo>
                <a:cubicBezTo>
                  <a:pt x="1943" y="498"/>
                  <a:pt x="1943" y="498"/>
                  <a:pt x="1943" y="498"/>
                </a:cubicBezTo>
                <a:lnTo>
                  <a:pt x="1951" y="507"/>
                </a:lnTo>
                <a:cubicBezTo>
                  <a:pt x="2235" y="688"/>
                  <a:pt x="2235" y="688"/>
                  <a:pt x="2235" y="688"/>
                </a:cubicBezTo>
                <a:lnTo>
                  <a:pt x="2235" y="696"/>
                </a:lnTo>
                <a:cubicBezTo>
                  <a:pt x="2192" y="1031"/>
                  <a:pt x="2192" y="1031"/>
                  <a:pt x="2192" y="1031"/>
                </a:cubicBezTo>
                <a:cubicBezTo>
                  <a:pt x="2192" y="1031"/>
                  <a:pt x="2192" y="1031"/>
                  <a:pt x="2192" y="1040"/>
                </a:cubicBezTo>
                <a:cubicBezTo>
                  <a:pt x="2329" y="1349"/>
                  <a:pt x="2329" y="1349"/>
                  <a:pt x="2329" y="1349"/>
                </a:cubicBezTo>
                <a:lnTo>
                  <a:pt x="2329" y="1349"/>
                </a:lnTo>
                <a:cubicBezTo>
                  <a:pt x="2106" y="1607"/>
                  <a:pt x="2106" y="1607"/>
                  <a:pt x="2106" y="1607"/>
                </a:cubicBezTo>
                <a:lnTo>
                  <a:pt x="2106" y="1616"/>
                </a:lnTo>
                <a:cubicBezTo>
                  <a:pt x="2054" y="1951"/>
                  <a:pt x="2054" y="1951"/>
                  <a:pt x="2054" y="1951"/>
                </a:cubicBezTo>
                <a:cubicBezTo>
                  <a:pt x="2054" y="1951"/>
                  <a:pt x="2054" y="1951"/>
                  <a:pt x="2054" y="1960"/>
                </a:cubicBezTo>
                <a:cubicBezTo>
                  <a:pt x="1728" y="2054"/>
                  <a:pt x="1728" y="2054"/>
                  <a:pt x="1728" y="2054"/>
                </a:cubicBezTo>
                <a:cubicBezTo>
                  <a:pt x="1728" y="2054"/>
                  <a:pt x="1728" y="2054"/>
                  <a:pt x="1719" y="2054"/>
                </a:cubicBezTo>
                <a:cubicBezTo>
                  <a:pt x="1504" y="2312"/>
                  <a:pt x="1504" y="2312"/>
                  <a:pt x="1504" y="2312"/>
                </a:cubicBezTo>
                <a:cubicBezTo>
                  <a:pt x="1496" y="2312"/>
                  <a:pt x="1496" y="2312"/>
                  <a:pt x="1496" y="2312"/>
                </a:cubicBezTo>
                <a:cubicBezTo>
                  <a:pt x="1169" y="2217"/>
                  <a:pt x="1169" y="2217"/>
                  <a:pt x="1169" y="2217"/>
                </a:cubicBezTo>
                <a:lnTo>
                  <a:pt x="1160" y="2217"/>
                </a:lnTo>
                <a:cubicBezTo>
                  <a:pt x="834" y="2312"/>
                  <a:pt x="834" y="2312"/>
                  <a:pt x="834" y="2312"/>
                </a:cubicBezTo>
                <a:cubicBezTo>
                  <a:pt x="834" y="2312"/>
                  <a:pt x="834" y="2312"/>
                  <a:pt x="825" y="2312"/>
                </a:cubicBezTo>
                <a:cubicBezTo>
                  <a:pt x="610" y="2054"/>
                  <a:pt x="610" y="2054"/>
                  <a:pt x="610" y="2054"/>
                </a:cubicBezTo>
                <a:cubicBezTo>
                  <a:pt x="602" y="2054"/>
                  <a:pt x="602" y="2054"/>
                  <a:pt x="602" y="2054"/>
                </a:cubicBezTo>
                <a:cubicBezTo>
                  <a:pt x="275" y="1960"/>
                  <a:pt x="275" y="1960"/>
                  <a:pt x="275" y="1960"/>
                </a:cubicBezTo>
                <a:cubicBezTo>
                  <a:pt x="275" y="1951"/>
                  <a:pt x="275" y="1951"/>
                  <a:pt x="275" y="1951"/>
                </a:cubicBezTo>
                <a:cubicBezTo>
                  <a:pt x="223" y="1616"/>
                  <a:pt x="223" y="1616"/>
                  <a:pt x="223" y="1616"/>
                </a:cubicBezTo>
                <a:lnTo>
                  <a:pt x="223" y="1607"/>
                </a:lnTo>
                <a:cubicBezTo>
                  <a:pt x="0" y="1349"/>
                  <a:pt x="0" y="1349"/>
                  <a:pt x="0" y="1349"/>
                </a:cubicBezTo>
                <a:lnTo>
                  <a:pt x="0" y="1349"/>
                </a:lnTo>
                <a:cubicBezTo>
                  <a:pt x="137" y="1040"/>
                  <a:pt x="137" y="1040"/>
                  <a:pt x="137" y="1040"/>
                </a:cubicBezTo>
                <a:cubicBezTo>
                  <a:pt x="137" y="1031"/>
                  <a:pt x="137" y="1031"/>
                  <a:pt x="137" y="1031"/>
                </a:cubicBezTo>
                <a:cubicBezTo>
                  <a:pt x="94" y="696"/>
                  <a:pt x="94" y="696"/>
                  <a:pt x="94" y="696"/>
                </a:cubicBezTo>
                <a:lnTo>
                  <a:pt x="94" y="688"/>
                </a:lnTo>
                <a:cubicBezTo>
                  <a:pt x="378" y="507"/>
                  <a:pt x="378" y="507"/>
                  <a:pt x="378" y="507"/>
                </a:cubicBezTo>
                <a:cubicBezTo>
                  <a:pt x="378" y="507"/>
                  <a:pt x="378" y="498"/>
                  <a:pt x="387" y="498"/>
                </a:cubicBezTo>
                <a:cubicBezTo>
                  <a:pt x="524" y="189"/>
                  <a:pt x="524" y="189"/>
                  <a:pt x="524" y="189"/>
                </a:cubicBezTo>
                <a:cubicBezTo>
                  <a:pt x="524" y="189"/>
                  <a:pt x="524" y="189"/>
                  <a:pt x="533" y="189"/>
                </a:cubicBezTo>
                <a:cubicBezTo>
                  <a:pt x="868" y="189"/>
                  <a:pt x="868" y="189"/>
                  <a:pt x="868" y="189"/>
                </a:cubicBezTo>
                <a:lnTo>
                  <a:pt x="877" y="189"/>
                </a:lnTo>
                <a:cubicBezTo>
                  <a:pt x="1160" y="0"/>
                  <a:pt x="1160" y="0"/>
                  <a:pt x="1160" y="0"/>
                </a:cubicBezTo>
                <a:lnTo>
                  <a:pt x="1169" y="0"/>
                </a:lnTo>
              </a:path>
            </a:pathLst>
          </a:custGeom>
          <a:solidFill>
            <a:srgbClr val="0070C0"/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sl-SI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endParaRPr lang="es-MX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3" name="Freeform 365">
            <a:extLst>
              <a:ext uri="{FF2B5EF4-FFF2-40B4-BE49-F238E27FC236}">
                <a16:creationId xmlns:a16="http://schemas.microsoft.com/office/drawing/2014/main" id="{39207920-8E58-4E2B-9DC5-4132955754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7355" y="3920192"/>
            <a:ext cx="459474" cy="432179"/>
          </a:xfrm>
          <a:custGeom>
            <a:avLst/>
            <a:gdLst>
              <a:gd name="T0" fmla="*/ 1169 w 2330"/>
              <a:gd name="T1" fmla="*/ 0 h 2313"/>
              <a:gd name="T2" fmla="*/ 1169 w 2330"/>
              <a:gd name="T3" fmla="*/ 0 h 2313"/>
              <a:gd name="T4" fmla="*/ 1453 w 2330"/>
              <a:gd name="T5" fmla="*/ 189 h 2313"/>
              <a:gd name="T6" fmla="*/ 1461 w 2330"/>
              <a:gd name="T7" fmla="*/ 189 h 2313"/>
              <a:gd name="T8" fmla="*/ 1796 w 2330"/>
              <a:gd name="T9" fmla="*/ 189 h 2313"/>
              <a:gd name="T10" fmla="*/ 1805 w 2330"/>
              <a:gd name="T11" fmla="*/ 189 h 2313"/>
              <a:gd name="T12" fmla="*/ 1943 w 2330"/>
              <a:gd name="T13" fmla="*/ 498 h 2313"/>
              <a:gd name="T14" fmla="*/ 1951 w 2330"/>
              <a:gd name="T15" fmla="*/ 507 h 2313"/>
              <a:gd name="T16" fmla="*/ 2235 w 2330"/>
              <a:gd name="T17" fmla="*/ 688 h 2313"/>
              <a:gd name="T18" fmla="*/ 2235 w 2330"/>
              <a:gd name="T19" fmla="*/ 696 h 2313"/>
              <a:gd name="T20" fmla="*/ 2192 w 2330"/>
              <a:gd name="T21" fmla="*/ 1031 h 2313"/>
              <a:gd name="T22" fmla="*/ 2192 w 2330"/>
              <a:gd name="T23" fmla="*/ 1040 h 2313"/>
              <a:gd name="T24" fmla="*/ 2329 w 2330"/>
              <a:gd name="T25" fmla="*/ 1349 h 2313"/>
              <a:gd name="T26" fmla="*/ 2329 w 2330"/>
              <a:gd name="T27" fmla="*/ 1349 h 2313"/>
              <a:gd name="T28" fmla="*/ 2106 w 2330"/>
              <a:gd name="T29" fmla="*/ 1607 h 2313"/>
              <a:gd name="T30" fmla="*/ 2106 w 2330"/>
              <a:gd name="T31" fmla="*/ 1616 h 2313"/>
              <a:gd name="T32" fmla="*/ 2054 w 2330"/>
              <a:gd name="T33" fmla="*/ 1951 h 2313"/>
              <a:gd name="T34" fmla="*/ 2054 w 2330"/>
              <a:gd name="T35" fmla="*/ 1960 h 2313"/>
              <a:gd name="T36" fmla="*/ 1728 w 2330"/>
              <a:gd name="T37" fmla="*/ 2054 h 2313"/>
              <a:gd name="T38" fmla="*/ 1719 w 2330"/>
              <a:gd name="T39" fmla="*/ 2054 h 2313"/>
              <a:gd name="T40" fmla="*/ 1504 w 2330"/>
              <a:gd name="T41" fmla="*/ 2312 h 2313"/>
              <a:gd name="T42" fmla="*/ 1496 w 2330"/>
              <a:gd name="T43" fmla="*/ 2312 h 2313"/>
              <a:gd name="T44" fmla="*/ 1169 w 2330"/>
              <a:gd name="T45" fmla="*/ 2217 h 2313"/>
              <a:gd name="T46" fmla="*/ 1160 w 2330"/>
              <a:gd name="T47" fmla="*/ 2217 h 2313"/>
              <a:gd name="T48" fmla="*/ 834 w 2330"/>
              <a:gd name="T49" fmla="*/ 2312 h 2313"/>
              <a:gd name="T50" fmla="*/ 825 w 2330"/>
              <a:gd name="T51" fmla="*/ 2312 h 2313"/>
              <a:gd name="T52" fmla="*/ 610 w 2330"/>
              <a:gd name="T53" fmla="*/ 2054 h 2313"/>
              <a:gd name="T54" fmla="*/ 602 w 2330"/>
              <a:gd name="T55" fmla="*/ 2054 h 2313"/>
              <a:gd name="T56" fmla="*/ 275 w 2330"/>
              <a:gd name="T57" fmla="*/ 1960 h 2313"/>
              <a:gd name="T58" fmla="*/ 275 w 2330"/>
              <a:gd name="T59" fmla="*/ 1951 h 2313"/>
              <a:gd name="T60" fmla="*/ 223 w 2330"/>
              <a:gd name="T61" fmla="*/ 1616 h 2313"/>
              <a:gd name="T62" fmla="*/ 223 w 2330"/>
              <a:gd name="T63" fmla="*/ 1607 h 2313"/>
              <a:gd name="T64" fmla="*/ 0 w 2330"/>
              <a:gd name="T65" fmla="*/ 1349 h 2313"/>
              <a:gd name="T66" fmla="*/ 0 w 2330"/>
              <a:gd name="T67" fmla="*/ 1349 h 2313"/>
              <a:gd name="T68" fmla="*/ 137 w 2330"/>
              <a:gd name="T69" fmla="*/ 1040 h 2313"/>
              <a:gd name="T70" fmla="*/ 137 w 2330"/>
              <a:gd name="T71" fmla="*/ 1031 h 2313"/>
              <a:gd name="T72" fmla="*/ 94 w 2330"/>
              <a:gd name="T73" fmla="*/ 696 h 2313"/>
              <a:gd name="T74" fmla="*/ 94 w 2330"/>
              <a:gd name="T75" fmla="*/ 688 h 2313"/>
              <a:gd name="T76" fmla="*/ 378 w 2330"/>
              <a:gd name="T77" fmla="*/ 507 h 2313"/>
              <a:gd name="T78" fmla="*/ 387 w 2330"/>
              <a:gd name="T79" fmla="*/ 498 h 2313"/>
              <a:gd name="T80" fmla="*/ 524 w 2330"/>
              <a:gd name="T81" fmla="*/ 189 h 2313"/>
              <a:gd name="T82" fmla="*/ 533 w 2330"/>
              <a:gd name="T83" fmla="*/ 189 h 2313"/>
              <a:gd name="T84" fmla="*/ 868 w 2330"/>
              <a:gd name="T85" fmla="*/ 189 h 2313"/>
              <a:gd name="T86" fmla="*/ 877 w 2330"/>
              <a:gd name="T87" fmla="*/ 189 h 2313"/>
              <a:gd name="T88" fmla="*/ 1160 w 2330"/>
              <a:gd name="T89" fmla="*/ 0 h 2313"/>
              <a:gd name="T90" fmla="*/ 1169 w 2330"/>
              <a:gd name="T91" fmla="*/ 0 h 23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330" h="2313">
                <a:moveTo>
                  <a:pt x="1169" y="0"/>
                </a:moveTo>
                <a:lnTo>
                  <a:pt x="1169" y="0"/>
                </a:lnTo>
                <a:cubicBezTo>
                  <a:pt x="1453" y="189"/>
                  <a:pt x="1453" y="189"/>
                  <a:pt x="1453" y="189"/>
                </a:cubicBezTo>
                <a:lnTo>
                  <a:pt x="1461" y="189"/>
                </a:lnTo>
                <a:cubicBezTo>
                  <a:pt x="1796" y="189"/>
                  <a:pt x="1796" y="189"/>
                  <a:pt x="1796" y="189"/>
                </a:cubicBezTo>
                <a:cubicBezTo>
                  <a:pt x="1805" y="189"/>
                  <a:pt x="1805" y="189"/>
                  <a:pt x="1805" y="189"/>
                </a:cubicBezTo>
                <a:cubicBezTo>
                  <a:pt x="1943" y="498"/>
                  <a:pt x="1943" y="498"/>
                  <a:pt x="1943" y="498"/>
                </a:cubicBezTo>
                <a:lnTo>
                  <a:pt x="1951" y="507"/>
                </a:lnTo>
                <a:cubicBezTo>
                  <a:pt x="2235" y="688"/>
                  <a:pt x="2235" y="688"/>
                  <a:pt x="2235" y="688"/>
                </a:cubicBezTo>
                <a:lnTo>
                  <a:pt x="2235" y="696"/>
                </a:lnTo>
                <a:cubicBezTo>
                  <a:pt x="2192" y="1031"/>
                  <a:pt x="2192" y="1031"/>
                  <a:pt x="2192" y="1031"/>
                </a:cubicBezTo>
                <a:cubicBezTo>
                  <a:pt x="2192" y="1031"/>
                  <a:pt x="2192" y="1031"/>
                  <a:pt x="2192" y="1040"/>
                </a:cubicBezTo>
                <a:cubicBezTo>
                  <a:pt x="2329" y="1349"/>
                  <a:pt x="2329" y="1349"/>
                  <a:pt x="2329" y="1349"/>
                </a:cubicBezTo>
                <a:lnTo>
                  <a:pt x="2329" y="1349"/>
                </a:lnTo>
                <a:cubicBezTo>
                  <a:pt x="2106" y="1607"/>
                  <a:pt x="2106" y="1607"/>
                  <a:pt x="2106" y="1607"/>
                </a:cubicBezTo>
                <a:lnTo>
                  <a:pt x="2106" y="1616"/>
                </a:lnTo>
                <a:cubicBezTo>
                  <a:pt x="2054" y="1951"/>
                  <a:pt x="2054" y="1951"/>
                  <a:pt x="2054" y="1951"/>
                </a:cubicBezTo>
                <a:cubicBezTo>
                  <a:pt x="2054" y="1951"/>
                  <a:pt x="2054" y="1951"/>
                  <a:pt x="2054" y="1960"/>
                </a:cubicBezTo>
                <a:cubicBezTo>
                  <a:pt x="1728" y="2054"/>
                  <a:pt x="1728" y="2054"/>
                  <a:pt x="1728" y="2054"/>
                </a:cubicBezTo>
                <a:cubicBezTo>
                  <a:pt x="1728" y="2054"/>
                  <a:pt x="1728" y="2054"/>
                  <a:pt x="1719" y="2054"/>
                </a:cubicBezTo>
                <a:cubicBezTo>
                  <a:pt x="1504" y="2312"/>
                  <a:pt x="1504" y="2312"/>
                  <a:pt x="1504" y="2312"/>
                </a:cubicBezTo>
                <a:cubicBezTo>
                  <a:pt x="1496" y="2312"/>
                  <a:pt x="1496" y="2312"/>
                  <a:pt x="1496" y="2312"/>
                </a:cubicBezTo>
                <a:cubicBezTo>
                  <a:pt x="1169" y="2217"/>
                  <a:pt x="1169" y="2217"/>
                  <a:pt x="1169" y="2217"/>
                </a:cubicBezTo>
                <a:lnTo>
                  <a:pt x="1160" y="2217"/>
                </a:lnTo>
                <a:cubicBezTo>
                  <a:pt x="834" y="2312"/>
                  <a:pt x="834" y="2312"/>
                  <a:pt x="834" y="2312"/>
                </a:cubicBezTo>
                <a:cubicBezTo>
                  <a:pt x="834" y="2312"/>
                  <a:pt x="834" y="2312"/>
                  <a:pt x="825" y="2312"/>
                </a:cubicBezTo>
                <a:cubicBezTo>
                  <a:pt x="610" y="2054"/>
                  <a:pt x="610" y="2054"/>
                  <a:pt x="610" y="2054"/>
                </a:cubicBezTo>
                <a:cubicBezTo>
                  <a:pt x="602" y="2054"/>
                  <a:pt x="602" y="2054"/>
                  <a:pt x="602" y="2054"/>
                </a:cubicBezTo>
                <a:cubicBezTo>
                  <a:pt x="275" y="1960"/>
                  <a:pt x="275" y="1960"/>
                  <a:pt x="275" y="1960"/>
                </a:cubicBezTo>
                <a:cubicBezTo>
                  <a:pt x="275" y="1951"/>
                  <a:pt x="275" y="1951"/>
                  <a:pt x="275" y="1951"/>
                </a:cubicBezTo>
                <a:cubicBezTo>
                  <a:pt x="223" y="1616"/>
                  <a:pt x="223" y="1616"/>
                  <a:pt x="223" y="1616"/>
                </a:cubicBezTo>
                <a:lnTo>
                  <a:pt x="223" y="1607"/>
                </a:lnTo>
                <a:cubicBezTo>
                  <a:pt x="0" y="1349"/>
                  <a:pt x="0" y="1349"/>
                  <a:pt x="0" y="1349"/>
                </a:cubicBezTo>
                <a:lnTo>
                  <a:pt x="0" y="1349"/>
                </a:lnTo>
                <a:cubicBezTo>
                  <a:pt x="137" y="1040"/>
                  <a:pt x="137" y="1040"/>
                  <a:pt x="137" y="1040"/>
                </a:cubicBezTo>
                <a:cubicBezTo>
                  <a:pt x="137" y="1031"/>
                  <a:pt x="137" y="1031"/>
                  <a:pt x="137" y="1031"/>
                </a:cubicBezTo>
                <a:cubicBezTo>
                  <a:pt x="94" y="696"/>
                  <a:pt x="94" y="696"/>
                  <a:pt x="94" y="696"/>
                </a:cubicBezTo>
                <a:lnTo>
                  <a:pt x="94" y="688"/>
                </a:lnTo>
                <a:cubicBezTo>
                  <a:pt x="378" y="507"/>
                  <a:pt x="378" y="507"/>
                  <a:pt x="378" y="507"/>
                </a:cubicBezTo>
                <a:cubicBezTo>
                  <a:pt x="378" y="507"/>
                  <a:pt x="378" y="498"/>
                  <a:pt x="387" y="498"/>
                </a:cubicBezTo>
                <a:cubicBezTo>
                  <a:pt x="524" y="189"/>
                  <a:pt x="524" y="189"/>
                  <a:pt x="524" y="189"/>
                </a:cubicBezTo>
                <a:cubicBezTo>
                  <a:pt x="524" y="189"/>
                  <a:pt x="524" y="189"/>
                  <a:pt x="533" y="189"/>
                </a:cubicBezTo>
                <a:cubicBezTo>
                  <a:pt x="868" y="189"/>
                  <a:pt x="868" y="189"/>
                  <a:pt x="868" y="189"/>
                </a:cubicBezTo>
                <a:lnTo>
                  <a:pt x="877" y="189"/>
                </a:lnTo>
                <a:cubicBezTo>
                  <a:pt x="1160" y="0"/>
                  <a:pt x="1160" y="0"/>
                  <a:pt x="1160" y="0"/>
                </a:cubicBezTo>
                <a:lnTo>
                  <a:pt x="1169" y="0"/>
                </a:lnTo>
              </a:path>
            </a:pathLst>
          </a:custGeom>
          <a:solidFill>
            <a:srgbClr val="0070C0"/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sl-SI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endParaRPr lang="es-MX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025151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Заголовок 15">
            <a:extLst>
              <a:ext uri="{FF2B5EF4-FFF2-40B4-BE49-F238E27FC236}">
                <a16:creationId xmlns:a16="http://schemas.microsoft.com/office/drawing/2014/main" id="{9D661341-148A-7C4B-89A7-265CFC0D9A05}"/>
              </a:ext>
            </a:extLst>
          </p:cNvPr>
          <p:cNvSpPr txBox="1">
            <a:spLocks/>
          </p:cNvSpPr>
          <p:nvPr/>
        </p:nvSpPr>
        <p:spPr>
          <a:xfrm>
            <a:off x="435208" y="2598137"/>
            <a:ext cx="3806927" cy="1662224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r" defTabSz="243864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41907" algn="l"/>
              </a:tabLst>
              <a:defRPr lang="ru-RU" sz="23900" b="1" i="0" kern="1200" spc="0" baseline="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algn="l"/>
            <a:r>
              <a:rPr lang="sl-SI" sz="3600" b="0" spc="300" dirty="0">
                <a:solidFill>
                  <a:srgbClr val="78A22F"/>
                </a:solidFill>
                <a:latin typeface="+mj-lt"/>
              </a:rPr>
              <a:t>IZBRAN </a:t>
            </a:r>
            <a:r>
              <a:rPr lang="sl-SI" sz="3600" b="0" spc="300" dirty="0" smtClean="0">
                <a:solidFill>
                  <a:srgbClr val="78A22F"/>
                </a:solidFill>
                <a:latin typeface="+mj-lt"/>
              </a:rPr>
              <a:t>SCENARIJ RAZVOJA TURIZMA</a:t>
            </a:r>
            <a:endParaRPr lang="en" sz="3600" b="0" spc="300" dirty="0">
              <a:solidFill>
                <a:srgbClr val="78A22F"/>
              </a:solidFill>
              <a:latin typeface="+mj-lt"/>
            </a:endParaRPr>
          </a:p>
        </p:txBody>
      </p: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3CA479D7-D6E6-774C-AA38-300C8EDAC603}"/>
              </a:ext>
            </a:extLst>
          </p:cNvPr>
          <p:cNvGrpSpPr/>
          <p:nvPr/>
        </p:nvGrpSpPr>
        <p:grpSpPr>
          <a:xfrm>
            <a:off x="-47819" y="-23320"/>
            <a:ext cx="9212756" cy="5137024"/>
            <a:chOff x="-127534" y="-62294"/>
            <a:chExt cx="24570548" cy="13700513"/>
          </a:xfrm>
        </p:grpSpPr>
        <p:grpSp>
          <p:nvGrpSpPr>
            <p:cNvPr id="31" name="Группа 30">
              <a:extLst>
                <a:ext uri="{FF2B5EF4-FFF2-40B4-BE49-F238E27FC236}">
                  <a16:creationId xmlns:a16="http://schemas.microsoft.com/office/drawing/2014/main" id="{D7B493CE-58B9-C14F-8EC0-28F37F88D902}"/>
                </a:ext>
              </a:extLst>
            </p:cNvPr>
            <p:cNvGrpSpPr/>
            <p:nvPr/>
          </p:nvGrpSpPr>
          <p:grpSpPr>
            <a:xfrm>
              <a:off x="-127534" y="-62294"/>
              <a:ext cx="24570548" cy="13700513"/>
              <a:chOff x="-127534" y="-62294"/>
              <a:chExt cx="24570548" cy="13700513"/>
            </a:xfrm>
          </p:grpSpPr>
          <p:cxnSp>
            <p:nvCxnSpPr>
              <p:cNvPr id="34" name="Прямая соединительная линия 33">
                <a:extLst>
                  <a:ext uri="{FF2B5EF4-FFF2-40B4-BE49-F238E27FC236}">
                    <a16:creationId xmlns:a16="http://schemas.microsoft.com/office/drawing/2014/main" id="{7114EF7B-9619-6840-B8AF-FDB2C56EBA8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6846863"/>
                <a:ext cx="24387175" cy="0"/>
              </a:xfrm>
              <a:prstGeom prst="line">
                <a:avLst/>
              </a:prstGeom>
              <a:ln>
                <a:solidFill>
                  <a:schemeClr val="tx2">
                    <a:lumMod val="75000"/>
                    <a:lumOff val="25000"/>
                    <a:alpha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Полилиния 34">
                <a:extLst>
                  <a:ext uri="{FF2B5EF4-FFF2-40B4-BE49-F238E27FC236}">
                    <a16:creationId xmlns:a16="http://schemas.microsoft.com/office/drawing/2014/main" id="{C8307AE9-3047-8B4E-BEA6-8F10361B9536}"/>
                  </a:ext>
                </a:extLst>
              </p:cNvPr>
              <p:cNvSpPr/>
              <p:nvPr userDrawn="1"/>
            </p:nvSpPr>
            <p:spPr>
              <a:xfrm>
                <a:off x="2112219" y="-62294"/>
                <a:ext cx="7909994" cy="13700513"/>
              </a:xfrm>
              <a:custGeom>
                <a:avLst/>
                <a:gdLst>
                  <a:gd name="connsiteX0" fmla="*/ 3959926 w 10128823"/>
                  <a:gd name="connsiteY0" fmla="*/ 0 h 6858794"/>
                  <a:gd name="connsiteX1" fmla="*/ 10128823 w 10128823"/>
                  <a:gd name="connsiteY1" fmla="*/ 0 h 6858794"/>
                  <a:gd name="connsiteX2" fmla="*/ 6168897 w 10128823"/>
                  <a:gd name="connsiteY2" fmla="*/ 6858794 h 6858794"/>
                  <a:gd name="connsiteX3" fmla="*/ 0 w 10128823"/>
                  <a:gd name="connsiteY3" fmla="*/ 6858794 h 6858794"/>
                  <a:gd name="connsiteX0" fmla="*/ 3959926 w 10128823"/>
                  <a:gd name="connsiteY0" fmla="*/ 0 h 6858794"/>
                  <a:gd name="connsiteX1" fmla="*/ 10128823 w 10128823"/>
                  <a:gd name="connsiteY1" fmla="*/ 0 h 6858794"/>
                  <a:gd name="connsiteX2" fmla="*/ 6168897 w 10128823"/>
                  <a:gd name="connsiteY2" fmla="*/ 6858794 h 6858794"/>
                  <a:gd name="connsiteX3" fmla="*/ 0 w 10128823"/>
                  <a:gd name="connsiteY3" fmla="*/ 6858794 h 6858794"/>
                  <a:gd name="connsiteX4" fmla="*/ 4051366 w 10128823"/>
                  <a:gd name="connsiteY4" fmla="*/ 91440 h 6858794"/>
                  <a:gd name="connsiteX0" fmla="*/ 3959926 w 10128823"/>
                  <a:gd name="connsiteY0" fmla="*/ 0 h 6858794"/>
                  <a:gd name="connsiteX1" fmla="*/ 10128823 w 10128823"/>
                  <a:gd name="connsiteY1" fmla="*/ 0 h 6858794"/>
                  <a:gd name="connsiteX2" fmla="*/ 6168897 w 10128823"/>
                  <a:gd name="connsiteY2" fmla="*/ 6858794 h 6858794"/>
                  <a:gd name="connsiteX3" fmla="*/ 0 w 10128823"/>
                  <a:gd name="connsiteY3" fmla="*/ 6858794 h 6858794"/>
                  <a:gd name="connsiteX0" fmla="*/ 10128823 w 10128823"/>
                  <a:gd name="connsiteY0" fmla="*/ 0 h 6858794"/>
                  <a:gd name="connsiteX1" fmla="*/ 6168897 w 10128823"/>
                  <a:gd name="connsiteY1" fmla="*/ 6858794 h 6858794"/>
                  <a:gd name="connsiteX2" fmla="*/ 0 w 10128823"/>
                  <a:gd name="connsiteY2" fmla="*/ 6858794 h 6858794"/>
                  <a:gd name="connsiteX0" fmla="*/ 3959926 w 3959926"/>
                  <a:gd name="connsiteY0" fmla="*/ 0 h 6858794"/>
                  <a:gd name="connsiteX1" fmla="*/ 0 w 3959926"/>
                  <a:gd name="connsiteY1" fmla="*/ 6858794 h 6858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959926" h="6858794">
                    <a:moveTo>
                      <a:pt x="3959926" y="0"/>
                    </a:moveTo>
                    <a:lnTo>
                      <a:pt x="0" y="6858794"/>
                    </a:lnTo>
                  </a:path>
                </a:pathLst>
              </a:custGeom>
              <a:ln>
                <a:solidFill>
                  <a:schemeClr val="tx2">
                    <a:lumMod val="75000"/>
                    <a:lumOff val="25000"/>
                    <a:alpha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34286" tIns="17143" rIns="34286" bIns="17143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ru-RU" sz="675" b="1"/>
              </a:p>
            </p:txBody>
          </p:sp>
          <p:sp>
            <p:nvSpPr>
              <p:cNvPr id="36" name="Полилиния 35">
                <a:extLst>
                  <a:ext uri="{FF2B5EF4-FFF2-40B4-BE49-F238E27FC236}">
                    <a16:creationId xmlns:a16="http://schemas.microsoft.com/office/drawing/2014/main" id="{969729A9-DEF2-0447-B376-7E15266C8270}"/>
                  </a:ext>
                </a:extLst>
              </p:cNvPr>
              <p:cNvSpPr/>
              <p:nvPr userDrawn="1"/>
            </p:nvSpPr>
            <p:spPr>
              <a:xfrm>
                <a:off x="8220290" y="-62294"/>
                <a:ext cx="7909994" cy="13700513"/>
              </a:xfrm>
              <a:custGeom>
                <a:avLst/>
                <a:gdLst>
                  <a:gd name="connsiteX0" fmla="*/ 3959926 w 10128823"/>
                  <a:gd name="connsiteY0" fmla="*/ 0 h 6858794"/>
                  <a:gd name="connsiteX1" fmla="*/ 10128823 w 10128823"/>
                  <a:gd name="connsiteY1" fmla="*/ 0 h 6858794"/>
                  <a:gd name="connsiteX2" fmla="*/ 6168897 w 10128823"/>
                  <a:gd name="connsiteY2" fmla="*/ 6858794 h 6858794"/>
                  <a:gd name="connsiteX3" fmla="*/ 0 w 10128823"/>
                  <a:gd name="connsiteY3" fmla="*/ 6858794 h 6858794"/>
                  <a:gd name="connsiteX0" fmla="*/ 3959926 w 10128823"/>
                  <a:gd name="connsiteY0" fmla="*/ 0 h 6858794"/>
                  <a:gd name="connsiteX1" fmla="*/ 10128823 w 10128823"/>
                  <a:gd name="connsiteY1" fmla="*/ 0 h 6858794"/>
                  <a:gd name="connsiteX2" fmla="*/ 6168897 w 10128823"/>
                  <a:gd name="connsiteY2" fmla="*/ 6858794 h 6858794"/>
                  <a:gd name="connsiteX3" fmla="*/ 0 w 10128823"/>
                  <a:gd name="connsiteY3" fmla="*/ 6858794 h 6858794"/>
                  <a:gd name="connsiteX4" fmla="*/ 4051366 w 10128823"/>
                  <a:gd name="connsiteY4" fmla="*/ 91440 h 6858794"/>
                  <a:gd name="connsiteX0" fmla="*/ 3959926 w 10128823"/>
                  <a:gd name="connsiteY0" fmla="*/ 0 h 6858794"/>
                  <a:gd name="connsiteX1" fmla="*/ 10128823 w 10128823"/>
                  <a:gd name="connsiteY1" fmla="*/ 0 h 6858794"/>
                  <a:gd name="connsiteX2" fmla="*/ 6168897 w 10128823"/>
                  <a:gd name="connsiteY2" fmla="*/ 6858794 h 6858794"/>
                  <a:gd name="connsiteX3" fmla="*/ 0 w 10128823"/>
                  <a:gd name="connsiteY3" fmla="*/ 6858794 h 6858794"/>
                  <a:gd name="connsiteX0" fmla="*/ 10128823 w 10128823"/>
                  <a:gd name="connsiteY0" fmla="*/ 0 h 6858794"/>
                  <a:gd name="connsiteX1" fmla="*/ 6168897 w 10128823"/>
                  <a:gd name="connsiteY1" fmla="*/ 6858794 h 6858794"/>
                  <a:gd name="connsiteX2" fmla="*/ 0 w 10128823"/>
                  <a:gd name="connsiteY2" fmla="*/ 6858794 h 6858794"/>
                  <a:gd name="connsiteX0" fmla="*/ 3959926 w 3959926"/>
                  <a:gd name="connsiteY0" fmla="*/ 0 h 6858794"/>
                  <a:gd name="connsiteX1" fmla="*/ 0 w 3959926"/>
                  <a:gd name="connsiteY1" fmla="*/ 6858794 h 6858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959926" h="6858794">
                    <a:moveTo>
                      <a:pt x="3959926" y="0"/>
                    </a:moveTo>
                    <a:lnTo>
                      <a:pt x="0" y="6858794"/>
                    </a:lnTo>
                  </a:path>
                </a:pathLst>
              </a:custGeom>
              <a:ln>
                <a:solidFill>
                  <a:schemeClr val="tx2">
                    <a:lumMod val="75000"/>
                    <a:lumOff val="25000"/>
                    <a:alpha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34286" tIns="17143" rIns="34286" bIns="17143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ru-RU" sz="675" b="1"/>
              </a:p>
            </p:txBody>
          </p:sp>
          <p:sp>
            <p:nvSpPr>
              <p:cNvPr id="37" name="Полилиния 36">
                <a:extLst>
                  <a:ext uri="{FF2B5EF4-FFF2-40B4-BE49-F238E27FC236}">
                    <a16:creationId xmlns:a16="http://schemas.microsoft.com/office/drawing/2014/main" id="{B6741522-03E5-AC4C-BA68-9BF44DD33A9A}"/>
                  </a:ext>
                </a:extLst>
              </p:cNvPr>
              <p:cNvSpPr/>
              <p:nvPr userDrawn="1"/>
            </p:nvSpPr>
            <p:spPr>
              <a:xfrm>
                <a:off x="14364713" y="-62294"/>
                <a:ext cx="7909994" cy="13700513"/>
              </a:xfrm>
              <a:custGeom>
                <a:avLst/>
                <a:gdLst>
                  <a:gd name="connsiteX0" fmla="*/ 3959926 w 10128823"/>
                  <a:gd name="connsiteY0" fmla="*/ 0 h 6858794"/>
                  <a:gd name="connsiteX1" fmla="*/ 10128823 w 10128823"/>
                  <a:gd name="connsiteY1" fmla="*/ 0 h 6858794"/>
                  <a:gd name="connsiteX2" fmla="*/ 6168897 w 10128823"/>
                  <a:gd name="connsiteY2" fmla="*/ 6858794 h 6858794"/>
                  <a:gd name="connsiteX3" fmla="*/ 0 w 10128823"/>
                  <a:gd name="connsiteY3" fmla="*/ 6858794 h 6858794"/>
                  <a:gd name="connsiteX0" fmla="*/ 3959926 w 10128823"/>
                  <a:gd name="connsiteY0" fmla="*/ 0 h 6858794"/>
                  <a:gd name="connsiteX1" fmla="*/ 10128823 w 10128823"/>
                  <a:gd name="connsiteY1" fmla="*/ 0 h 6858794"/>
                  <a:gd name="connsiteX2" fmla="*/ 6168897 w 10128823"/>
                  <a:gd name="connsiteY2" fmla="*/ 6858794 h 6858794"/>
                  <a:gd name="connsiteX3" fmla="*/ 0 w 10128823"/>
                  <a:gd name="connsiteY3" fmla="*/ 6858794 h 6858794"/>
                  <a:gd name="connsiteX4" fmla="*/ 4051366 w 10128823"/>
                  <a:gd name="connsiteY4" fmla="*/ 91440 h 6858794"/>
                  <a:gd name="connsiteX0" fmla="*/ 3959926 w 10128823"/>
                  <a:gd name="connsiteY0" fmla="*/ 0 h 6858794"/>
                  <a:gd name="connsiteX1" fmla="*/ 10128823 w 10128823"/>
                  <a:gd name="connsiteY1" fmla="*/ 0 h 6858794"/>
                  <a:gd name="connsiteX2" fmla="*/ 6168897 w 10128823"/>
                  <a:gd name="connsiteY2" fmla="*/ 6858794 h 6858794"/>
                  <a:gd name="connsiteX3" fmla="*/ 0 w 10128823"/>
                  <a:gd name="connsiteY3" fmla="*/ 6858794 h 6858794"/>
                  <a:gd name="connsiteX0" fmla="*/ 10128823 w 10128823"/>
                  <a:gd name="connsiteY0" fmla="*/ 0 h 6858794"/>
                  <a:gd name="connsiteX1" fmla="*/ 6168897 w 10128823"/>
                  <a:gd name="connsiteY1" fmla="*/ 6858794 h 6858794"/>
                  <a:gd name="connsiteX2" fmla="*/ 0 w 10128823"/>
                  <a:gd name="connsiteY2" fmla="*/ 6858794 h 6858794"/>
                  <a:gd name="connsiteX0" fmla="*/ 3959926 w 3959926"/>
                  <a:gd name="connsiteY0" fmla="*/ 0 h 6858794"/>
                  <a:gd name="connsiteX1" fmla="*/ 0 w 3959926"/>
                  <a:gd name="connsiteY1" fmla="*/ 6858794 h 6858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959926" h="6858794">
                    <a:moveTo>
                      <a:pt x="3959926" y="0"/>
                    </a:moveTo>
                    <a:lnTo>
                      <a:pt x="0" y="6858794"/>
                    </a:lnTo>
                  </a:path>
                </a:pathLst>
              </a:custGeom>
              <a:ln>
                <a:solidFill>
                  <a:schemeClr val="tx2">
                    <a:lumMod val="75000"/>
                    <a:lumOff val="25000"/>
                    <a:alpha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34286" tIns="17143" rIns="34286" bIns="17143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ru-RU" sz="675" b="1"/>
              </a:p>
            </p:txBody>
          </p:sp>
          <p:sp>
            <p:nvSpPr>
              <p:cNvPr id="39" name="Полилиния 38">
                <a:extLst>
                  <a:ext uri="{FF2B5EF4-FFF2-40B4-BE49-F238E27FC236}">
                    <a16:creationId xmlns:a16="http://schemas.microsoft.com/office/drawing/2014/main" id="{77C60181-3239-F741-9E8D-973F0F7FB69C}"/>
                  </a:ext>
                </a:extLst>
              </p:cNvPr>
              <p:cNvSpPr/>
              <p:nvPr userDrawn="1"/>
            </p:nvSpPr>
            <p:spPr>
              <a:xfrm>
                <a:off x="-127534" y="-62294"/>
                <a:ext cx="4041676" cy="7000389"/>
              </a:xfrm>
              <a:custGeom>
                <a:avLst/>
                <a:gdLst>
                  <a:gd name="connsiteX0" fmla="*/ 3959926 w 10128823"/>
                  <a:gd name="connsiteY0" fmla="*/ 0 h 6858794"/>
                  <a:gd name="connsiteX1" fmla="*/ 10128823 w 10128823"/>
                  <a:gd name="connsiteY1" fmla="*/ 0 h 6858794"/>
                  <a:gd name="connsiteX2" fmla="*/ 6168897 w 10128823"/>
                  <a:gd name="connsiteY2" fmla="*/ 6858794 h 6858794"/>
                  <a:gd name="connsiteX3" fmla="*/ 0 w 10128823"/>
                  <a:gd name="connsiteY3" fmla="*/ 6858794 h 6858794"/>
                  <a:gd name="connsiteX0" fmla="*/ 3959926 w 10128823"/>
                  <a:gd name="connsiteY0" fmla="*/ 0 h 6858794"/>
                  <a:gd name="connsiteX1" fmla="*/ 10128823 w 10128823"/>
                  <a:gd name="connsiteY1" fmla="*/ 0 h 6858794"/>
                  <a:gd name="connsiteX2" fmla="*/ 6168897 w 10128823"/>
                  <a:gd name="connsiteY2" fmla="*/ 6858794 h 6858794"/>
                  <a:gd name="connsiteX3" fmla="*/ 0 w 10128823"/>
                  <a:gd name="connsiteY3" fmla="*/ 6858794 h 6858794"/>
                  <a:gd name="connsiteX4" fmla="*/ 4051366 w 10128823"/>
                  <a:gd name="connsiteY4" fmla="*/ 91440 h 6858794"/>
                  <a:gd name="connsiteX0" fmla="*/ 3959926 w 10128823"/>
                  <a:gd name="connsiteY0" fmla="*/ 0 h 6858794"/>
                  <a:gd name="connsiteX1" fmla="*/ 10128823 w 10128823"/>
                  <a:gd name="connsiteY1" fmla="*/ 0 h 6858794"/>
                  <a:gd name="connsiteX2" fmla="*/ 6168897 w 10128823"/>
                  <a:gd name="connsiteY2" fmla="*/ 6858794 h 6858794"/>
                  <a:gd name="connsiteX3" fmla="*/ 0 w 10128823"/>
                  <a:gd name="connsiteY3" fmla="*/ 6858794 h 6858794"/>
                  <a:gd name="connsiteX0" fmla="*/ 10128823 w 10128823"/>
                  <a:gd name="connsiteY0" fmla="*/ 0 h 6858794"/>
                  <a:gd name="connsiteX1" fmla="*/ 6168897 w 10128823"/>
                  <a:gd name="connsiteY1" fmla="*/ 6858794 h 6858794"/>
                  <a:gd name="connsiteX2" fmla="*/ 0 w 10128823"/>
                  <a:gd name="connsiteY2" fmla="*/ 6858794 h 6858794"/>
                  <a:gd name="connsiteX0" fmla="*/ 3959926 w 3959926"/>
                  <a:gd name="connsiteY0" fmla="*/ 0 h 6858794"/>
                  <a:gd name="connsiteX1" fmla="*/ 0 w 3959926"/>
                  <a:gd name="connsiteY1" fmla="*/ 6858794 h 6858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959926" h="6858794">
                    <a:moveTo>
                      <a:pt x="3959926" y="0"/>
                    </a:moveTo>
                    <a:lnTo>
                      <a:pt x="0" y="6858794"/>
                    </a:lnTo>
                  </a:path>
                </a:pathLst>
              </a:custGeom>
              <a:ln>
                <a:solidFill>
                  <a:schemeClr val="tx2">
                    <a:lumMod val="75000"/>
                    <a:lumOff val="25000"/>
                    <a:alpha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34286" tIns="17143" rIns="34286" bIns="17143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ru-RU" sz="675" b="1"/>
              </a:p>
            </p:txBody>
          </p:sp>
          <p:sp>
            <p:nvSpPr>
              <p:cNvPr id="40" name="Полилиния 39">
                <a:extLst>
                  <a:ext uri="{FF2B5EF4-FFF2-40B4-BE49-F238E27FC236}">
                    <a16:creationId xmlns:a16="http://schemas.microsoft.com/office/drawing/2014/main" id="{D546DF6B-0761-F543-99EB-AEED69D3088B}"/>
                  </a:ext>
                </a:extLst>
              </p:cNvPr>
              <p:cNvSpPr/>
              <p:nvPr userDrawn="1"/>
            </p:nvSpPr>
            <p:spPr>
              <a:xfrm>
                <a:off x="20474507" y="6764562"/>
                <a:ext cx="3968507" cy="6873657"/>
              </a:xfrm>
              <a:custGeom>
                <a:avLst/>
                <a:gdLst>
                  <a:gd name="connsiteX0" fmla="*/ 3959926 w 10128823"/>
                  <a:gd name="connsiteY0" fmla="*/ 0 h 6858794"/>
                  <a:gd name="connsiteX1" fmla="*/ 10128823 w 10128823"/>
                  <a:gd name="connsiteY1" fmla="*/ 0 h 6858794"/>
                  <a:gd name="connsiteX2" fmla="*/ 6168897 w 10128823"/>
                  <a:gd name="connsiteY2" fmla="*/ 6858794 h 6858794"/>
                  <a:gd name="connsiteX3" fmla="*/ 0 w 10128823"/>
                  <a:gd name="connsiteY3" fmla="*/ 6858794 h 6858794"/>
                  <a:gd name="connsiteX0" fmla="*/ 3959926 w 10128823"/>
                  <a:gd name="connsiteY0" fmla="*/ 0 h 6858794"/>
                  <a:gd name="connsiteX1" fmla="*/ 10128823 w 10128823"/>
                  <a:gd name="connsiteY1" fmla="*/ 0 h 6858794"/>
                  <a:gd name="connsiteX2" fmla="*/ 6168897 w 10128823"/>
                  <a:gd name="connsiteY2" fmla="*/ 6858794 h 6858794"/>
                  <a:gd name="connsiteX3" fmla="*/ 0 w 10128823"/>
                  <a:gd name="connsiteY3" fmla="*/ 6858794 h 6858794"/>
                  <a:gd name="connsiteX4" fmla="*/ 4051366 w 10128823"/>
                  <a:gd name="connsiteY4" fmla="*/ 91440 h 6858794"/>
                  <a:gd name="connsiteX0" fmla="*/ 3959926 w 10128823"/>
                  <a:gd name="connsiteY0" fmla="*/ 0 h 6858794"/>
                  <a:gd name="connsiteX1" fmla="*/ 10128823 w 10128823"/>
                  <a:gd name="connsiteY1" fmla="*/ 0 h 6858794"/>
                  <a:gd name="connsiteX2" fmla="*/ 6168897 w 10128823"/>
                  <a:gd name="connsiteY2" fmla="*/ 6858794 h 6858794"/>
                  <a:gd name="connsiteX3" fmla="*/ 0 w 10128823"/>
                  <a:gd name="connsiteY3" fmla="*/ 6858794 h 6858794"/>
                  <a:gd name="connsiteX0" fmla="*/ 10128823 w 10128823"/>
                  <a:gd name="connsiteY0" fmla="*/ 0 h 6858794"/>
                  <a:gd name="connsiteX1" fmla="*/ 6168897 w 10128823"/>
                  <a:gd name="connsiteY1" fmla="*/ 6858794 h 6858794"/>
                  <a:gd name="connsiteX2" fmla="*/ 0 w 10128823"/>
                  <a:gd name="connsiteY2" fmla="*/ 6858794 h 6858794"/>
                  <a:gd name="connsiteX0" fmla="*/ 3959926 w 3959926"/>
                  <a:gd name="connsiteY0" fmla="*/ 0 h 6858794"/>
                  <a:gd name="connsiteX1" fmla="*/ 0 w 3959926"/>
                  <a:gd name="connsiteY1" fmla="*/ 6858794 h 6858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959926" h="6858794">
                    <a:moveTo>
                      <a:pt x="3959926" y="0"/>
                    </a:moveTo>
                    <a:lnTo>
                      <a:pt x="0" y="6858794"/>
                    </a:lnTo>
                  </a:path>
                </a:pathLst>
              </a:custGeom>
              <a:ln>
                <a:solidFill>
                  <a:schemeClr val="tx2">
                    <a:lumMod val="75000"/>
                    <a:lumOff val="25000"/>
                    <a:alpha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34286" tIns="17143" rIns="34286" bIns="17143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ru-RU" sz="675" b="1"/>
              </a:p>
            </p:txBody>
          </p:sp>
        </p:grpSp>
        <p:cxnSp>
          <p:nvCxnSpPr>
            <p:cNvPr id="32" name="Прямая соединительная линия 31">
              <a:extLst>
                <a:ext uri="{FF2B5EF4-FFF2-40B4-BE49-F238E27FC236}">
                  <a16:creationId xmlns:a16="http://schemas.microsoft.com/office/drawing/2014/main" id="{9D337EC4-60BE-BC4E-A28D-29190A2A06A6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0288191"/>
              <a:ext cx="24387175" cy="0"/>
            </a:xfrm>
            <a:prstGeom prst="line">
              <a:avLst/>
            </a:prstGeom>
            <a:ln>
              <a:solidFill>
                <a:schemeClr val="tx2">
                  <a:lumMod val="75000"/>
                  <a:lumOff val="25000"/>
                  <a:alpha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Прямая соединительная линия 32">
              <a:extLst>
                <a:ext uri="{FF2B5EF4-FFF2-40B4-BE49-F238E27FC236}">
                  <a16:creationId xmlns:a16="http://schemas.microsoft.com/office/drawing/2014/main" id="{5935438F-7ECD-B94B-8C22-D709C87B4CD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429397"/>
              <a:ext cx="24387175" cy="0"/>
            </a:xfrm>
            <a:prstGeom prst="line">
              <a:avLst/>
            </a:prstGeom>
            <a:ln>
              <a:solidFill>
                <a:schemeClr val="tx2">
                  <a:lumMod val="75000"/>
                  <a:lumOff val="25000"/>
                  <a:alpha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A14FEC80-B747-4D7D-AB1F-4F089D1A0EBE}"/>
              </a:ext>
            </a:extLst>
          </p:cNvPr>
          <p:cNvPicPr>
            <a:picLocks noGrp="1" noChangeAspect="1"/>
          </p:cNvPicPr>
          <p:nvPr>
            <p:ph type="pic" sz="quarter" idx="38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1" r="10911"/>
          <a:stretch>
            <a:fillRect/>
          </a:stretch>
        </p:blipFill>
        <p:spPr/>
      </p:pic>
      <p:grpSp>
        <p:nvGrpSpPr>
          <p:cNvPr id="14" name="Skupina 13"/>
          <p:cNvGrpSpPr>
            <a:grpSpLocks noChangeAspect="1"/>
          </p:cNvGrpSpPr>
          <p:nvPr/>
        </p:nvGrpSpPr>
        <p:grpSpPr>
          <a:xfrm>
            <a:off x="7676294" y="84767"/>
            <a:ext cx="1416040" cy="317399"/>
            <a:chOff x="0" y="0"/>
            <a:chExt cx="5025118" cy="1189861"/>
          </a:xfrm>
          <a:solidFill>
            <a:schemeClr val="bg1"/>
          </a:solidFill>
        </p:grpSpPr>
        <p:pic>
          <p:nvPicPr>
            <p:cNvPr id="15" name="Slika 14" descr="Državni simboli | GOV.SI"/>
            <p:cNvPicPr>
              <a:picLocks noChangeAspect="1" noChangeArrowheads="1"/>
            </p:cNvPicPr>
            <p:nvPr/>
          </p:nvPicPr>
          <p:blipFill>
            <a:blip r:embed="rId4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43639"/>
              <a:ext cx="560613" cy="709525"/>
            </a:xfrm>
            <a:prstGeom prst="rect">
              <a:avLst/>
            </a:prstGeom>
            <a:grpFill/>
            <a:extLst/>
          </p:spPr>
        </p:pic>
        <p:pic>
          <p:nvPicPr>
            <p:cNvPr id="16" name="Slika 15" descr="TROIA - asset management project specialists"/>
            <p:cNvPicPr>
              <a:picLocks noChangeAspect="1" noChangeArrowheads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99"/>
            <a:stretch/>
          </p:blipFill>
          <p:spPr bwMode="auto">
            <a:xfrm>
              <a:off x="789214" y="0"/>
              <a:ext cx="4235904" cy="1189861"/>
            </a:xfrm>
            <a:prstGeom prst="rect">
              <a:avLst/>
            </a:prstGeom>
            <a:grpFill/>
            <a:extLst/>
          </p:spPr>
        </p:pic>
      </p:grpSp>
    </p:spTree>
    <p:extLst>
      <p:ext uri="{BB962C8B-B14F-4D97-AF65-F5344CB8AC3E}">
        <p14:creationId xmlns:p14="http://schemas.microsoft.com/office/powerpoint/2010/main" val="3593743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Michelin star restaurants in Slovenia - Top culinary tour | Ekorna">
            <a:extLst>
              <a:ext uri="{FF2B5EF4-FFF2-40B4-BE49-F238E27FC236}">
                <a16:creationId xmlns:a16="http://schemas.microsoft.com/office/drawing/2014/main" id="{12F63E06-B2E8-44E3-A408-11276DA984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" b="41"/>
          <a:stretch>
            <a:fillRect/>
          </a:stretch>
        </p:blipFill>
        <p:spPr bwMode="auto">
          <a:xfrm>
            <a:off x="6068300" y="1179327"/>
            <a:ext cx="2238968" cy="2237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">
            <a:extLst>
              <a:ext uri="{FF2B5EF4-FFF2-40B4-BE49-F238E27FC236}">
                <a16:creationId xmlns:a16="http://schemas.microsoft.com/office/drawing/2014/main" id="{45DC6CE0-06BE-464E-9FF9-FAF58B4AA6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28177" y="3606799"/>
            <a:ext cx="2249915" cy="1130377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spcBef>
                <a:spcPts val="400"/>
              </a:spcBef>
              <a:buNone/>
            </a:pPr>
            <a:endParaRPr lang="sl-SI" sz="1200" dirty="0">
              <a:solidFill>
                <a:srgbClr val="78A22F"/>
              </a:solidFill>
            </a:endParaRPr>
          </a:p>
          <a:p>
            <a:pPr marL="0" indent="0" algn="ctr">
              <a:lnSpc>
                <a:spcPct val="100000"/>
              </a:lnSpc>
              <a:spcBef>
                <a:spcPts val="400"/>
              </a:spcBef>
              <a:buNone/>
            </a:pPr>
            <a:endParaRPr lang="sl-SI" sz="200" dirty="0">
              <a:solidFill>
                <a:srgbClr val="78A22F"/>
              </a:solidFill>
            </a:endParaRPr>
          </a:p>
          <a:p>
            <a:pPr marL="0" indent="0" algn="ctr">
              <a:lnSpc>
                <a:spcPct val="100000"/>
              </a:lnSpc>
              <a:spcBef>
                <a:spcPts val="400"/>
              </a:spcBef>
              <a:buNone/>
            </a:pPr>
            <a:r>
              <a:rPr lang="sl-SI" sz="1200" dirty="0">
                <a:solidFill>
                  <a:srgbClr val="78A22F"/>
                </a:solidFill>
              </a:rPr>
              <a:t>Zmerna kvantitativna rast ob pospešeni rasti kakovosti in dodane vrednosti</a:t>
            </a:r>
          </a:p>
        </p:txBody>
      </p:sp>
      <p:pic>
        <p:nvPicPr>
          <p:cNvPr id="17" name="Picture 4" descr="Majer&amp;#39;ca: pravljični butični hotel v Bohinju, za katerega komaj čakamo, da  ga obiščemo - City Magazine">
            <a:extLst>
              <a:ext uri="{FF2B5EF4-FFF2-40B4-BE49-F238E27FC236}">
                <a16:creationId xmlns:a16="http://schemas.microsoft.com/office/drawing/2014/main" id="{A8B4C695-7DFF-42FC-85BC-49198C3269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00" r="18400"/>
          <a:stretch>
            <a:fillRect/>
          </a:stretch>
        </p:blipFill>
        <p:spPr bwMode="auto">
          <a:xfrm>
            <a:off x="750445" y="1196947"/>
            <a:ext cx="2219892" cy="2219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0" descr="Pisma iz Ljubljane » Visit Ljubljana">
            <a:extLst>
              <a:ext uri="{FF2B5EF4-FFF2-40B4-BE49-F238E27FC236}">
                <a16:creationId xmlns:a16="http://schemas.microsoft.com/office/drawing/2014/main" id="{4A58FAB6-D622-4A92-BF30-021688C88B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73" r="16773"/>
          <a:stretch>
            <a:fillRect/>
          </a:stretch>
        </p:blipFill>
        <p:spPr bwMode="auto">
          <a:xfrm>
            <a:off x="3389607" y="1179327"/>
            <a:ext cx="2237124" cy="2237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7398278D-0B60-46F5-B5B9-68C2FF9CA1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4182" y="106241"/>
            <a:ext cx="5595220" cy="882738"/>
          </a:xfrm>
        </p:spPr>
        <p:txBody>
          <a:bodyPr/>
          <a:lstStyle/>
          <a:p>
            <a:r>
              <a:rPr lang="sl-SI" sz="2000" noProof="0" dirty="0"/>
              <a:t>MED TREMI scenariji razvoja turizma SMO SE ODLOČILI ZA SCENARIJ 3</a:t>
            </a:r>
          </a:p>
        </p:txBody>
      </p:sp>
      <p:sp>
        <p:nvSpPr>
          <p:cNvPr id="4" name="Content Placeholder">
            <a:extLst>
              <a:ext uri="{FF2B5EF4-FFF2-40B4-BE49-F238E27FC236}">
                <a16:creationId xmlns:a16="http://schemas.microsoft.com/office/drawing/2014/main" id="{45DC6CE0-06BE-464E-9FF9-FAF58B4AA6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30057" y="3644570"/>
            <a:ext cx="2240280" cy="1092607"/>
          </a:xfr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endParaRPr lang="sl-SI" sz="1100" b="1" dirty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sl-SI" sz="12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Zaostajanje v kvantitativni rasti ob popolnem osredotočenju na kakovost in dodano vrednost</a:t>
            </a:r>
          </a:p>
        </p:txBody>
      </p:sp>
      <p:sp>
        <p:nvSpPr>
          <p:cNvPr id="6" name="Content Placeholder">
            <a:extLst>
              <a:ext uri="{FF2B5EF4-FFF2-40B4-BE49-F238E27FC236}">
                <a16:creationId xmlns:a16="http://schemas.microsoft.com/office/drawing/2014/main" id="{45DC6CE0-06BE-464E-9FF9-FAF58B4AA6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389607" y="3644570"/>
            <a:ext cx="2249914" cy="1092607"/>
          </a:xfr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400"/>
              </a:spcBef>
              <a:buNone/>
            </a:pPr>
            <a:endParaRPr lang="sl-SI" sz="11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pPr marL="0" indent="0" algn="ctr">
              <a:lnSpc>
                <a:spcPct val="100000"/>
              </a:lnSpc>
              <a:spcBef>
                <a:spcPts val="400"/>
              </a:spcBef>
              <a:buNone/>
            </a:pPr>
            <a:endParaRPr lang="sl-SI" sz="2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pPr marL="0" indent="0" algn="ctr">
              <a:lnSpc>
                <a:spcPct val="100000"/>
              </a:lnSpc>
              <a:spcBef>
                <a:spcPts val="400"/>
              </a:spcBef>
              <a:buNone/>
            </a:pPr>
            <a:r>
              <a:rPr lang="sl-SI" sz="12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Nadaljnje pospeševanje kvantitativne rasti ob stagnaciji ali zaostajanju kakovosti</a:t>
            </a:r>
          </a:p>
        </p:txBody>
      </p:sp>
      <p:sp>
        <p:nvSpPr>
          <p:cNvPr id="11" name="PoljeZBesedilom 10"/>
          <p:cNvSpPr txBox="1"/>
          <p:nvPr/>
        </p:nvSpPr>
        <p:spPr>
          <a:xfrm>
            <a:off x="1279503" y="4737178"/>
            <a:ext cx="118494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135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SCENARIJ 1</a:t>
            </a:r>
          </a:p>
        </p:txBody>
      </p:sp>
      <p:sp>
        <p:nvSpPr>
          <p:cNvPr id="12" name="PoljeZBesedilom 11"/>
          <p:cNvSpPr txBox="1"/>
          <p:nvPr/>
        </p:nvSpPr>
        <p:spPr>
          <a:xfrm>
            <a:off x="3979322" y="4737177"/>
            <a:ext cx="118494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135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SCENARIJ</a:t>
            </a:r>
            <a:r>
              <a:rPr kumimoji="0" lang="sl-SI" sz="135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sl-SI" sz="135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13" name="PoljeZBesedilom 12"/>
          <p:cNvSpPr txBox="1"/>
          <p:nvPr/>
        </p:nvSpPr>
        <p:spPr>
          <a:xfrm>
            <a:off x="6840570" y="4737176"/>
            <a:ext cx="118494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135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SCENARIJ 3</a:t>
            </a:r>
          </a:p>
        </p:txBody>
      </p:sp>
      <p:sp>
        <p:nvSpPr>
          <p:cNvPr id="5" name="PoljeZBesedilom 4"/>
          <p:cNvSpPr txBox="1"/>
          <p:nvPr/>
        </p:nvSpPr>
        <p:spPr>
          <a:xfrm>
            <a:off x="1095043" y="3197323"/>
            <a:ext cx="1463040" cy="71558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13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MANJ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13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JE VEČ </a:t>
            </a:r>
            <a:r>
              <a:rPr kumimoji="0" lang="sl-SI" sz="135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„Butično“</a:t>
            </a:r>
          </a:p>
        </p:txBody>
      </p:sp>
      <p:sp>
        <p:nvSpPr>
          <p:cNvPr id="8" name="PoljeZBesedilom 7"/>
          <p:cNvSpPr txBox="1"/>
          <p:nvPr/>
        </p:nvSpPr>
        <p:spPr>
          <a:xfrm>
            <a:off x="3787798" y="3174242"/>
            <a:ext cx="1463040" cy="71558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13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VEČ IN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13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ŠE VEČ </a:t>
            </a:r>
            <a:r>
              <a:rPr kumimoji="0" lang="sl-SI" sz="135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„Množično“</a:t>
            </a:r>
          </a:p>
        </p:txBody>
      </p:sp>
      <p:sp>
        <p:nvSpPr>
          <p:cNvPr id="10" name="PoljeZBesedilom 9"/>
          <p:cNvSpPr txBox="1"/>
          <p:nvPr/>
        </p:nvSpPr>
        <p:spPr>
          <a:xfrm>
            <a:off x="6521614" y="3205735"/>
            <a:ext cx="1463040" cy="715581"/>
          </a:xfrm>
          <a:prstGeom prst="rect">
            <a:avLst/>
          </a:prstGeom>
          <a:solidFill>
            <a:srgbClr val="78A22F"/>
          </a:solidFill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NEKAJ VEČ IN VELIKO BOLJE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135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„Uravnoteženo“</a:t>
            </a:r>
          </a:p>
        </p:txBody>
      </p:sp>
      <p:grpSp>
        <p:nvGrpSpPr>
          <p:cNvPr id="18" name="Skupina 17"/>
          <p:cNvGrpSpPr>
            <a:grpSpLocks noChangeAspect="1"/>
          </p:cNvGrpSpPr>
          <p:nvPr/>
        </p:nvGrpSpPr>
        <p:grpSpPr>
          <a:xfrm>
            <a:off x="7456018" y="124342"/>
            <a:ext cx="1535582" cy="344194"/>
            <a:chOff x="0" y="0"/>
            <a:chExt cx="5025118" cy="1189861"/>
          </a:xfrm>
        </p:grpSpPr>
        <p:pic>
          <p:nvPicPr>
            <p:cNvPr id="19" name="Slika 18" descr="Državni simboli | GOV.SI"/>
            <p:cNvPicPr>
              <a:picLocks noChangeAspect="1" noChangeArrowheads="1"/>
            </p:cNvPicPr>
            <p:nvPr/>
          </p:nvPicPr>
          <p:blipFill>
            <a:blip r:embed="rId6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43639"/>
              <a:ext cx="560613" cy="7095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Slika 20" descr="TROIA - asset management project specialists"/>
            <p:cNvPicPr>
              <a:picLocks noChangeAspect="1" noChangeArrowheads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99"/>
            <a:stretch/>
          </p:blipFill>
          <p:spPr bwMode="auto">
            <a:xfrm>
              <a:off x="789214" y="0"/>
              <a:ext cx="4235904" cy="11898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39211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Michelin star restaurants in Slovenia - Top culinary tour | Ekorna">
            <a:extLst>
              <a:ext uri="{FF2B5EF4-FFF2-40B4-BE49-F238E27FC236}">
                <a16:creationId xmlns:a16="http://schemas.microsoft.com/office/drawing/2014/main" id="{981183DB-8F94-4D9F-A3E0-6B83B22FB9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" b="41"/>
          <a:stretch>
            <a:fillRect/>
          </a:stretch>
        </p:blipFill>
        <p:spPr bwMode="auto">
          <a:xfrm>
            <a:off x="5555185" y="1396630"/>
            <a:ext cx="3590451" cy="3587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7398278D-0B60-46F5-B5B9-68C2FF9CA1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041" y="303213"/>
            <a:ext cx="7310941" cy="534987"/>
          </a:xfrm>
        </p:spPr>
        <p:txBody>
          <a:bodyPr/>
          <a:lstStyle/>
          <a:p>
            <a:r>
              <a:rPr lang="sl-SI" sz="2300" noProof="0" dirty="0"/>
              <a:t>SCENARIJ 3</a:t>
            </a:r>
          </a:p>
        </p:txBody>
      </p:sp>
      <p:sp>
        <p:nvSpPr>
          <p:cNvPr id="4" name="Content Placeholder">
            <a:extLst>
              <a:ext uri="{FF2B5EF4-FFF2-40B4-BE49-F238E27FC236}">
                <a16:creationId xmlns:a16="http://schemas.microsoft.com/office/drawing/2014/main" id="{45DC6CE0-06BE-464E-9FF9-FAF58B4AA6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34850" y="946596"/>
            <a:ext cx="5257058" cy="4037528"/>
          </a:xfr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400"/>
              </a:spcBef>
              <a:buNone/>
            </a:pPr>
            <a:r>
              <a:rPr lang="it-IT" sz="1600" b="1" dirty="0" err="1">
                <a:solidFill>
                  <a:srgbClr val="78A22F"/>
                </a:solidFill>
              </a:rPr>
              <a:t>Zmerna</a:t>
            </a:r>
            <a:r>
              <a:rPr lang="it-IT" sz="1600" b="1" dirty="0">
                <a:solidFill>
                  <a:srgbClr val="78A22F"/>
                </a:solidFill>
              </a:rPr>
              <a:t> </a:t>
            </a:r>
            <a:r>
              <a:rPr lang="it-IT" sz="1600" b="1" dirty="0" err="1">
                <a:solidFill>
                  <a:srgbClr val="78A22F"/>
                </a:solidFill>
              </a:rPr>
              <a:t>kvantitativna</a:t>
            </a:r>
            <a:r>
              <a:rPr lang="it-IT" sz="1600" b="1" dirty="0">
                <a:solidFill>
                  <a:srgbClr val="78A22F"/>
                </a:solidFill>
              </a:rPr>
              <a:t> </a:t>
            </a:r>
            <a:r>
              <a:rPr lang="it-IT" sz="1600" b="1" dirty="0" err="1">
                <a:solidFill>
                  <a:srgbClr val="78A22F"/>
                </a:solidFill>
              </a:rPr>
              <a:t>rast</a:t>
            </a:r>
            <a:r>
              <a:rPr lang="it-IT" sz="1600" b="1" dirty="0">
                <a:solidFill>
                  <a:srgbClr val="78A22F"/>
                </a:solidFill>
              </a:rPr>
              <a:t> </a:t>
            </a:r>
            <a:r>
              <a:rPr lang="it-IT" sz="1600" b="1" dirty="0" err="1">
                <a:solidFill>
                  <a:srgbClr val="78A22F"/>
                </a:solidFill>
              </a:rPr>
              <a:t>ob</a:t>
            </a:r>
            <a:r>
              <a:rPr lang="it-IT" sz="1600" b="1" dirty="0">
                <a:solidFill>
                  <a:srgbClr val="78A22F"/>
                </a:solidFill>
              </a:rPr>
              <a:t> </a:t>
            </a:r>
            <a:r>
              <a:rPr lang="it-IT" sz="1600" b="1" dirty="0" err="1">
                <a:solidFill>
                  <a:srgbClr val="78A22F"/>
                </a:solidFill>
              </a:rPr>
              <a:t>pospešeni</a:t>
            </a:r>
            <a:r>
              <a:rPr lang="it-IT" sz="1600" b="1" dirty="0">
                <a:solidFill>
                  <a:srgbClr val="78A22F"/>
                </a:solidFill>
              </a:rPr>
              <a:t> </a:t>
            </a:r>
            <a:r>
              <a:rPr lang="it-IT" sz="1600" b="1" dirty="0" err="1">
                <a:solidFill>
                  <a:srgbClr val="78A22F"/>
                </a:solidFill>
              </a:rPr>
              <a:t>rasti</a:t>
            </a:r>
            <a:r>
              <a:rPr lang="it-IT" sz="1600" b="1" dirty="0">
                <a:solidFill>
                  <a:srgbClr val="78A22F"/>
                </a:solidFill>
              </a:rPr>
              <a:t> </a:t>
            </a:r>
            <a:r>
              <a:rPr lang="it-IT" sz="1600" b="1" dirty="0" err="1">
                <a:solidFill>
                  <a:srgbClr val="78A22F"/>
                </a:solidFill>
              </a:rPr>
              <a:t>kakovosti</a:t>
            </a:r>
            <a:r>
              <a:rPr lang="it-IT" sz="1600" b="1" dirty="0">
                <a:solidFill>
                  <a:srgbClr val="78A22F"/>
                </a:solidFill>
              </a:rPr>
              <a:t> in </a:t>
            </a:r>
            <a:r>
              <a:rPr lang="it-IT" sz="1600" b="1" dirty="0" err="1">
                <a:solidFill>
                  <a:srgbClr val="78A22F"/>
                </a:solidFill>
              </a:rPr>
              <a:t>dodane</a:t>
            </a:r>
            <a:r>
              <a:rPr lang="it-IT" sz="1600" b="1" dirty="0">
                <a:solidFill>
                  <a:srgbClr val="78A22F"/>
                </a:solidFill>
              </a:rPr>
              <a:t> </a:t>
            </a:r>
            <a:r>
              <a:rPr lang="it-IT" sz="1600" b="1" dirty="0" err="1">
                <a:solidFill>
                  <a:srgbClr val="78A22F"/>
                </a:solidFill>
              </a:rPr>
              <a:t>vrednosti</a:t>
            </a:r>
            <a:endParaRPr lang="it-IT" sz="1600" b="1" dirty="0">
              <a:solidFill>
                <a:srgbClr val="78A22F"/>
              </a:solidFill>
            </a:endParaRPr>
          </a:p>
          <a:p>
            <a:pPr lvl="0">
              <a:lnSpc>
                <a:spcPct val="100000"/>
              </a:lnSpc>
              <a:spcBef>
                <a:spcPts val="400"/>
              </a:spcBef>
              <a:buClr>
                <a:srgbClr val="78A22F"/>
              </a:buClr>
            </a:pPr>
            <a:r>
              <a:rPr lang="sl-SI" sz="1300" b="1" dirty="0"/>
              <a:t>Kvantitativna rast </a:t>
            </a:r>
            <a:r>
              <a:rPr lang="sl-SI" sz="1300" dirty="0"/>
              <a:t>obsega ponudbe in količine povpraševanja je </a:t>
            </a:r>
            <a:r>
              <a:rPr lang="sl-SI" sz="1300" b="1" dirty="0"/>
              <a:t>zmerna. </a:t>
            </a:r>
            <a:r>
              <a:rPr lang="sl-SI" sz="1300" dirty="0"/>
              <a:t>Ne dosega stopenj rasti v preteklem obdobju.</a:t>
            </a:r>
          </a:p>
          <a:p>
            <a:pPr lvl="0">
              <a:lnSpc>
                <a:spcPct val="100000"/>
              </a:lnSpc>
              <a:spcBef>
                <a:spcPts val="400"/>
              </a:spcBef>
              <a:buClr>
                <a:srgbClr val="78A22F"/>
              </a:buClr>
            </a:pPr>
            <a:r>
              <a:rPr lang="sl-SI" sz="1300" dirty="0"/>
              <a:t>Rast obsega turističnih kapacitet intenzivnejša na področju </a:t>
            </a:r>
            <a:r>
              <a:rPr lang="sl-SI" sz="1300" b="1" dirty="0"/>
              <a:t>hotelskih in podobnih kapacitet </a:t>
            </a:r>
            <a:r>
              <a:rPr lang="sl-SI" sz="1300" dirty="0"/>
              <a:t>in nižja na rasti enostavnejših nastanitvenih kapacitet.</a:t>
            </a:r>
          </a:p>
          <a:p>
            <a:pPr lvl="0">
              <a:lnSpc>
                <a:spcPct val="100000"/>
              </a:lnSpc>
              <a:spcBef>
                <a:spcPts val="400"/>
              </a:spcBef>
              <a:buClr>
                <a:srgbClr val="78A22F"/>
              </a:buClr>
            </a:pPr>
            <a:r>
              <a:rPr lang="sl-SI" sz="1300" dirty="0"/>
              <a:t>Naložbe v turistični dejavnosti </a:t>
            </a:r>
            <a:r>
              <a:rPr lang="sl-SI" sz="1300" b="1" dirty="0"/>
              <a:t>predvsem v prenove in izboljšanje kakovosti obstoječih kapacitet, zmerno v novogradnje.</a:t>
            </a:r>
          </a:p>
          <a:p>
            <a:pPr lvl="0">
              <a:lnSpc>
                <a:spcPct val="100000"/>
              </a:lnSpc>
              <a:spcBef>
                <a:spcPts val="400"/>
              </a:spcBef>
              <a:buClr>
                <a:srgbClr val="78A22F"/>
              </a:buClr>
            </a:pPr>
            <a:r>
              <a:rPr lang="sl-SI" sz="1300" dirty="0"/>
              <a:t>Poudarek na </a:t>
            </a:r>
            <a:r>
              <a:rPr lang="sl-SI" sz="1300" b="1" dirty="0"/>
              <a:t>dvigu kakovosti storitev,</a:t>
            </a:r>
            <a:r>
              <a:rPr lang="sl-SI" sz="1300" dirty="0"/>
              <a:t> objektov in infrastrukture. </a:t>
            </a:r>
            <a:r>
              <a:rPr lang="sl-SI" sz="1300" b="1" dirty="0"/>
              <a:t>Pri človeškem dejavniku poudarek na dvigu kakovosti </a:t>
            </a:r>
            <a:r>
              <a:rPr lang="sl-SI" sz="1300" dirty="0"/>
              <a:t>človeškega dejavnika ob zmernem zagotavljanju obsega kadrov.</a:t>
            </a:r>
          </a:p>
          <a:p>
            <a:pPr lvl="0">
              <a:lnSpc>
                <a:spcPct val="100000"/>
              </a:lnSpc>
              <a:spcBef>
                <a:spcPts val="400"/>
              </a:spcBef>
              <a:buClr>
                <a:srgbClr val="78A22F"/>
              </a:buClr>
            </a:pPr>
            <a:r>
              <a:rPr lang="sl-SI" sz="1300" dirty="0"/>
              <a:t>Prihodi, prenočitve in zasedenost kapacitet </a:t>
            </a:r>
            <a:r>
              <a:rPr lang="sl-SI" sz="1300" b="1" dirty="0"/>
              <a:t>zmerno naraščajo.</a:t>
            </a:r>
          </a:p>
          <a:p>
            <a:pPr lvl="0">
              <a:lnSpc>
                <a:spcPct val="100000"/>
              </a:lnSpc>
              <a:spcBef>
                <a:spcPts val="400"/>
              </a:spcBef>
              <a:buClr>
                <a:srgbClr val="78A22F"/>
              </a:buClr>
            </a:pPr>
            <a:r>
              <a:rPr lang="sl-SI" sz="1300" dirty="0"/>
              <a:t>Trženje na zahtevnejše segmente in trge s srednjo in srednje do višjo kupno močjo in </a:t>
            </a:r>
            <a:r>
              <a:rPr lang="sl-SI" sz="1300" b="1" dirty="0"/>
              <a:t>doseganje ravni višjih povprečnih doseženih cen.</a:t>
            </a:r>
          </a:p>
        </p:txBody>
      </p:sp>
      <p:sp>
        <p:nvSpPr>
          <p:cNvPr id="5" name="PoljeZBesedilom 4"/>
          <p:cNvSpPr txBox="1"/>
          <p:nvPr/>
        </p:nvSpPr>
        <p:spPr>
          <a:xfrm>
            <a:off x="5591907" y="946596"/>
            <a:ext cx="3553397" cy="1200329"/>
          </a:xfrm>
          <a:prstGeom prst="rect">
            <a:avLst/>
          </a:prstGeom>
          <a:solidFill>
            <a:srgbClr val="78A22F"/>
          </a:solidFill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NEKAJ VEČ IN VELIKO BOLJE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„Uravnoteženo“</a:t>
            </a:r>
          </a:p>
        </p:txBody>
      </p:sp>
      <p:grpSp>
        <p:nvGrpSpPr>
          <p:cNvPr id="6" name="Skupina 5"/>
          <p:cNvGrpSpPr>
            <a:grpSpLocks noChangeAspect="1"/>
          </p:cNvGrpSpPr>
          <p:nvPr/>
        </p:nvGrpSpPr>
        <p:grpSpPr>
          <a:xfrm>
            <a:off x="7564582" y="124342"/>
            <a:ext cx="1427018" cy="319860"/>
            <a:chOff x="0" y="0"/>
            <a:chExt cx="5025118" cy="1189861"/>
          </a:xfrm>
        </p:grpSpPr>
        <p:pic>
          <p:nvPicPr>
            <p:cNvPr id="8" name="Slika 7" descr="Državni simboli | GOV.SI"/>
            <p:cNvPicPr>
              <a:picLocks noChangeAspect="1" noChangeArrowheads="1"/>
            </p:cNvPicPr>
            <p:nvPr/>
          </p:nvPicPr>
          <p:blipFill>
            <a:blip r:embed="rId3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43639"/>
              <a:ext cx="560613" cy="7095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Slika 8" descr="TROIA - asset management project specialists"/>
            <p:cNvPicPr>
              <a:picLocks noChangeAspect="1" noChangeArrowheads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99"/>
            <a:stretch/>
          </p:blipFill>
          <p:spPr bwMode="auto">
            <a:xfrm>
              <a:off x="789214" y="0"/>
              <a:ext cx="4235904" cy="11898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13808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Заголовок 15">
            <a:extLst>
              <a:ext uri="{FF2B5EF4-FFF2-40B4-BE49-F238E27FC236}">
                <a16:creationId xmlns:a16="http://schemas.microsoft.com/office/drawing/2014/main" id="{9D661341-148A-7C4B-89A7-265CFC0D9A05}"/>
              </a:ext>
            </a:extLst>
          </p:cNvPr>
          <p:cNvSpPr txBox="1">
            <a:spLocks/>
          </p:cNvSpPr>
          <p:nvPr/>
        </p:nvSpPr>
        <p:spPr>
          <a:xfrm>
            <a:off x="1854377" y="3113486"/>
            <a:ext cx="3806927" cy="1662224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r" defTabSz="243864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41907" algn="l"/>
              </a:tabLst>
              <a:defRPr lang="ru-RU" sz="23900" b="1" i="0" kern="1200" spc="0" baseline="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algn="l"/>
            <a:r>
              <a:rPr lang="sl-SI" sz="3600" b="0" spc="300" dirty="0">
                <a:solidFill>
                  <a:srgbClr val="78A22F"/>
                </a:solidFill>
                <a:latin typeface="+mj-lt"/>
              </a:rPr>
              <a:t>VIZIJA</a:t>
            </a:r>
            <a:endParaRPr lang="en" sz="3600" b="0" spc="300" dirty="0">
              <a:solidFill>
                <a:srgbClr val="78A22F"/>
              </a:solidFill>
              <a:latin typeface="+mj-lt"/>
            </a:endParaRPr>
          </a:p>
        </p:txBody>
      </p: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3CA479D7-D6E6-774C-AA38-300C8EDAC603}"/>
              </a:ext>
            </a:extLst>
          </p:cNvPr>
          <p:cNvGrpSpPr/>
          <p:nvPr/>
        </p:nvGrpSpPr>
        <p:grpSpPr>
          <a:xfrm>
            <a:off x="-47819" y="-23320"/>
            <a:ext cx="9212756" cy="5137024"/>
            <a:chOff x="-127534" y="-62294"/>
            <a:chExt cx="24570548" cy="13700513"/>
          </a:xfrm>
        </p:grpSpPr>
        <p:grpSp>
          <p:nvGrpSpPr>
            <p:cNvPr id="31" name="Группа 30">
              <a:extLst>
                <a:ext uri="{FF2B5EF4-FFF2-40B4-BE49-F238E27FC236}">
                  <a16:creationId xmlns:a16="http://schemas.microsoft.com/office/drawing/2014/main" id="{D7B493CE-58B9-C14F-8EC0-28F37F88D902}"/>
                </a:ext>
              </a:extLst>
            </p:cNvPr>
            <p:cNvGrpSpPr/>
            <p:nvPr/>
          </p:nvGrpSpPr>
          <p:grpSpPr>
            <a:xfrm>
              <a:off x="-127534" y="-62294"/>
              <a:ext cx="24570548" cy="13700513"/>
              <a:chOff x="-127534" y="-62294"/>
              <a:chExt cx="24570548" cy="13700513"/>
            </a:xfrm>
          </p:grpSpPr>
          <p:cxnSp>
            <p:nvCxnSpPr>
              <p:cNvPr id="34" name="Прямая соединительная линия 33">
                <a:extLst>
                  <a:ext uri="{FF2B5EF4-FFF2-40B4-BE49-F238E27FC236}">
                    <a16:creationId xmlns:a16="http://schemas.microsoft.com/office/drawing/2014/main" id="{7114EF7B-9619-6840-B8AF-FDB2C56EBA8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6846863"/>
                <a:ext cx="24387175" cy="0"/>
              </a:xfrm>
              <a:prstGeom prst="line">
                <a:avLst/>
              </a:prstGeom>
              <a:ln>
                <a:solidFill>
                  <a:schemeClr val="tx2">
                    <a:lumMod val="75000"/>
                    <a:lumOff val="25000"/>
                    <a:alpha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Полилиния 34">
                <a:extLst>
                  <a:ext uri="{FF2B5EF4-FFF2-40B4-BE49-F238E27FC236}">
                    <a16:creationId xmlns:a16="http://schemas.microsoft.com/office/drawing/2014/main" id="{C8307AE9-3047-8B4E-BEA6-8F10361B9536}"/>
                  </a:ext>
                </a:extLst>
              </p:cNvPr>
              <p:cNvSpPr/>
              <p:nvPr userDrawn="1"/>
            </p:nvSpPr>
            <p:spPr>
              <a:xfrm>
                <a:off x="2112219" y="-62294"/>
                <a:ext cx="7909994" cy="13700513"/>
              </a:xfrm>
              <a:custGeom>
                <a:avLst/>
                <a:gdLst>
                  <a:gd name="connsiteX0" fmla="*/ 3959926 w 10128823"/>
                  <a:gd name="connsiteY0" fmla="*/ 0 h 6858794"/>
                  <a:gd name="connsiteX1" fmla="*/ 10128823 w 10128823"/>
                  <a:gd name="connsiteY1" fmla="*/ 0 h 6858794"/>
                  <a:gd name="connsiteX2" fmla="*/ 6168897 w 10128823"/>
                  <a:gd name="connsiteY2" fmla="*/ 6858794 h 6858794"/>
                  <a:gd name="connsiteX3" fmla="*/ 0 w 10128823"/>
                  <a:gd name="connsiteY3" fmla="*/ 6858794 h 6858794"/>
                  <a:gd name="connsiteX0" fmla="*/ 3959926 w 10128823"/>
                  <a:gd name="connsiteY0" fmla="*/ 0 h 6858794"/>
                  <a:gd name="connsiteX1" fmla="*/ 10128823 w 10128823"/>
                  <a:gd name="connsiteY1" fmla="*/ 0 h 6858794"/>
                  <a:gd name="connsiteX2" fmla="*/ 6168897 w 10128823"/>
                  <a:gd name="connsiteY2" fmla="*/ 6858794 h 6858794"/>
                  <a:gd name="connsiteX3" fmla="*/ 0 w 10128823"/>
                  <a:gd name="connsiteY3" fmla="*/ 6858794 h 6858794"/>
                  <a:gd name="connsiteX4" fmla="*/ 4051366 w 10128823"/>
                  <a:gd name="connsiteY4" fmla="*/ 91440 h 6858794"/>
                  <a:gd name="connsiteX0" fmla="*/ 3959926 w 10128823"/>
                  <a:gd name="connsiteY0" fmla="*/ 0 h 6858794"/>
                  <a:gd name="connsiteX1" fmla="*/ 10128823 w 10128823"/>
                  <a:gd name="connsiteY1" fmla="*/ 0 h 6858794"/>
                  <a:gd name="connsiteX2" fmla="*/ 6168897 w 10128823"/>
                  <a:gd name="connsiteY2" fmla="*/ 6858794 h 6858794"/>
                  <a:gd name="connsiteX3" fmla="*/ 0 w 10128823"/>
                  <a:gd name="connsiteY3" fmla="*/ 6858794 h 6858794"/>
                  <a:gd name="connsiteX0" fmla="*/ 10128823 w 10128823"/>
                  <a:gd name="connsiteY0" fmla="*/ 0 h 6858794"/>
                  <a:gd name="connsiteX1" fmla="*/ 6168897 w 10128823"/>
                  <a:gd name="connsiteY1" fmla="*/ 6858794 h 6858794"/>
                  <a:gd name="connsiteX2" fmla="*/ 0 w 10128823"/>
                  <a:gd name="connsiteY2" fmla="*/ 6858794 h 6858794"/>
                  <a:gd name="connsiteX0" fmla="*/ 3959926 w 3959926"/>
                  <a:gd name="connsiteY0" fmla="*/ 0 h 6858794"/>
                  <a:gd name="connsiteX1" fmla="*/ 0 w 3959926"/>
                  <a:gd name="connsiteY1" fmla="*/ 6858794 h 6858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959926" h="6858794">
                    <a:moveTo>
                      <a:pt x="3959926" y="0"/>
                    </a:moveTo>
                    <a:lnTo>
                      <a:pt x="0" y="6858794"/>
                    </a:lnTo>
                  </a:path>
                </a:pathLst>
              </a:custGeom>
              <a:ln>
                <a:solidFill>
                  <a:schemeClr val="tx2">
                    <a:lumMod val="75000"/>
                    <a:lumOff val="25000"/>
                    <a:alpha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34286" tIns="17143" rIns="34286" bIns="17143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ru-RU" sz="675" b="1"/>
              </a:p>
            </p:txBody>
          </p:sp>
          <p:sp>
            <p:nvSpPr>
              <p:cNvPr id="36" name="Полилиния 35">
                <a:extLst>
                  <a:ext uri="{FF2B5EF4-FFF2-40B4-BE49-F238E27FC236}">
                    <a16:creationId xmlns:a16="http://schemas.microsoft.com/office/drawing/2014/main" id="{969729A9-DEF2-0447-B376-7E15266C8270}"/>
                  </a:ext>
                </a:extLst>
              </p:cNvPr>
              <p:cNvSpPr/>
              <p:nvPr userDrawn="1"/>
            </p:nvSpPr>
            <p:spPr>
              <a:xfrm>
                <a:off x="8220290" y="-62294"/>
                <a:ext cx="7909994" cy="13700513"/>
              </a:xfrm>
              <a:custGeom>
                <a:avLst/>
                <a:gdLst>
                  <a:gd name="connsiteX0" fmla="*/ 3959926 w 10128823"/>
                  <a:gd name="connsiteY0" fmla="*/ 0 h 6858794"/>
                  <a:gd name="connsiteX1" fmla="*/ 10128823 w 10128823"/>
                  <a:gd name="connsiteY1" fmla="*/ 0 h 6858794"/>
                  <a:gd name="connsiteX2" fmla="*/ 6168897 w 10128823"/>
                  <a:gd name="connsiteY2" fmla="*/ 6858794 h 6858794"/>
                  <a:gd name="connsiteX3" fmla="*/ 0 w 10128823"/>
                  <a:gd name="connsiteY3" fmla="*/ 6858794 h 6858794"/>
                  <a:gd name="connsiteX0" fmla="*/ 3959926 w 10128823"/>
                  <a:gd name="connsiteY0" fmla="*/ 0 h 6858794"/>
                  <a:gd name="connsiteX1" fmla="*/ 10128823 w 10128823"/>
                  <a:gd name="connsiteY1" fmla="*/ 0 h 6858794"/>
                  <a:gd name="connsiteX2" fmla="*/ 6168897 w 10128823"/>
                  <a:gd name="connsiteY2" fmla="*/ 6858794 h 6858794"/>
                  <a:gd name="connsiteX3" fmla="*/ 0 w 10128823"/>
                  <a:gd name="connsiteY3" fmla="*/ 6858794 h 6858794"/>
                  <a:gd name="connsiteX4" fmla="*/ 4051366 w 10128823"/>
                  <a:gd name="connsiteY4" fmla="*/ 91440 h 6858794"/>
                  <a:gd name="connsiteX0" fmla="*/ 3959926 w 10128823"/>
                  <a:gd name="connsiteY0" fmla="*/ 0 h 6858794"/>
                  <a:gd name="connsiteX1" fmla="*/ 10128823 w 10128823"/>
                  <a:gd name="connsiteY1" fmla="*/ 0 h 6858794"/>
                  <a:gd name="connsiteX2" fmla="*/ 6168897 w 10128823"/>
                  <a:gd name="connsiteY2" fmla="*/ 6858794 h 6858794"/>
                  <a:gd name="connsiteX3" fmla="*/ 0 w 10128823"/>
                  <a:gd name="connsiteY3" fmla="*/ 6858794 h 6858794"/>
                  <a:gd name="connsiteX0" fmla="*/ 10128823 w 10128823"/>
                  <a:gd name="connsiteY0" fmla="*/ 0 h 6858794"/>
                  <a:gd name="connsiteX1" fmla="*/ 6168897 w 10128823"/>
                  <a:gd name="connsiteY1" fmla="*/ 6858794 h 6858794"/>
                  <a:gd name="connsiteX2" fmla="*/ 0 w 10128823"/>
                  <a:gd name="connsiteY2" fmla="*/ 6858794 h 6858794"/>
                  <a:gd name="connsiteX0" fmla="*/ 3959926 w 3959926"/>
                  <a:gd name="connsiteY0" fmla="*/ 0 h 6858794"/>
                  <a:gd name="connsiteX1" fmla="*/ 0 w 3959926"/>
                  <a:gd name="connsiteY1" fmla="*/ 6858794 h 6858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959926" h="6858794">
                    <a:moveTo>
                      <a:pt x="3959926" y="0"/>
                    </a:moveTo>
                    <a:lnTo>
                      <a:pt x="0" y="6858794"/>
                    </a:lnTo>
                  </a:path>
                </a:pathLst>
              </a:custGeom>
              <a:ln>
                <a:solidFill>
                  <a:schemeClr val="tx2">
                    <a:lumMod val="75000"/>
                    <a:lumOff val="25000"/>
                    <a:alpha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34286" tIns="17143" rIns="34286" bIns="17143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ru-RU" sz="675" b="1"/>
              </a:p>
            </p:txBody>
          </p:sp>
          <p:sp>
            <p:nvSpPr>
              <p:cNvPr id="37" name="Полилиния 36">
                <a:extLst>
                  <a:ext uri="{FF2B5EF4-FFF2-40B4-BE49-F238E27FC236}">
                    <a16:creationId xmlns:a16="http://schemas.microsoft.com/office/drawing/2014/main" id="{B6741522-03E5-AC4C-BA68-9BF44DD33A9A}"/>
                  </a:ext>
                </a:extLst>
              </p:cNvPr>
              <p:cNvSpPr/>
              <p:nvPr userDrawn="1"/>
            </p:nvSpPr>
            <p:spPr>
              <a:xfrm>
                <a:off x="14364713" y="-62294"/>
                <a:ext cx="7909994" cy="13700513"/>
              </a:xfrm>
              <a:custGeom>
                <a:avLst/>
                <a:gdLst>
                  <a:gd name="connsiteX0" fmla="*/ 3959926 w 10128823"/>
                  <a:gd name="connsiteY0" fmla="*/ 0 h 6858794"/>
                  <a:gd name="connsiteX1" fmla="*/ 10128823 w 10128823"/>
                  <a:gd name="connsiteY1" fmla="*/ 0 h 6858794"/>
                  <a:gd name="connsiteX2" fmla="*/ 6168897 w 10128823"/>
                  <a:gd name="connsiteY2" fmla="*/ 6858794 h 6858794"/>
                  <a:gd name="connsiteX3" fmla="*/ 0 w 10128823"/>
                  <a:gd name="connsiteY3" fmla="*/ 6858794 h 6858794"/>
                  <a:gd name="connsiteX0" fmla="*/ 3959926 w 10128823"/>
                  <a:gd name="connsiteY0" fmla="*/ 0 h 6858794"/>
                  <a:gd name="connsiteX1" fmla="*/ 10128823 w 10128823"/>
                  <a:gd name="connsiteY1" fmla="*/ 0 h 6858794"/>
                  <a:gd name="connsiteX2" fmla="*/ 6168897 w 10128823"/>
                  <a:gd name="connsiteY2" fmla="*/ 6858794 h 6858794"/>
                  <a:gd name="connsiteX3" fmla="*/ 0 w 10128823"/>
                  <a:gd name="connsiteY3" fmla="*/ 6858794 h 6858794"/>
                  <a:gd name="connsiteX4" fmla="*/ 4051366 w 10128823"/>
                  <a:gd name="connsiteY4" fmla="*/ 91440 h 6858794"/>
                  <a:gd name="connsiteX0" fmla="*/ 3959926 w 10128823"/>
                  <a:gd name="connsiteY0" fmla="*/ 0 h 6858794"/>
                  <a:gd name="connsiteX1" fmla="*/ 10128823 w 10128823"/>
                  <a:gd name="connsiteY1" fmla="*/ 0 h 6858794"/>
                  <a:gd name="connsiteX2" fmla="*/ 6168897 w 10128823"/>
                  <a:gd name="connsiteY2" fmla="*/ 6858794 h 6858794"/>
                  <a:gd name="connsiteX3" fmla="*/ 0 w 10128823"/>
                  <a:gd name="connsiteY3" fmla="*/ 6858794 h 6858794"/>
                  <a:gd name="connsiteX0" fmla="*/ 10128823 w 10128823"/>
                  <a:gd name="connsiteY0" fmla="*/ 0 h 6858794"/>
                  <a:gd name="connsiteX1" fmla="*/ 6168897 w 10128823"/>
                  <a:gd name="connsiteY1" fmla="*/ 6858794 h 6858794"/>
                  <a:gd name="connsiteX2" fmla="*/ 0 w 10128823"/>
                  <a:gd name="connsiteY2" fmla="*/ 6858794 h 6858794"/>
                  <a:gd name="connsiteX0" fmla="*/ 3959926 w 3959926"/>
                  <a:gd name="connsiteY0" fmla="*/ 0 h 6858794"/>
                  <a:gd name="connsiteX1" fmla="*/ 0 w 3959926"/>
                  <a:gd name="connsiteY1" fmla="*/ 6858794 h 6858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959926" h="6858794">
                    <a:moveTo>
                      <a:pt x="3959926" y="0"/>
                    </a:moveTo>
                    <a:lnTo>
                      <a:pt x="0" y="6858794"/>
                    </a:lnTo>
                  </a:path>
                </a:pathLst>
              </a:custGeom>
              <a:ln>
                <a:solidFill>
                  <a:schemeClr val="tx2">
                    <a:lumMod val="75000"/>
                    <a:lumOff val="25000"/>
                    <a:alpha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34286" tIns="17143" rIns="34286" bIns="17143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ru-RU" sz="675" b="1"/>
              </a:p>
            </p:txBody>
          </p:sp>
          <p:sp>
            <p:nvSpPr>
              <p:cNvPr id="39" name="Полилиния 38">
                <a:extLst>
                  <a:ext uri="{FF2B5EF4-FFF2-40B4-BE49-F238E27FC236}">
                    <a16:creationId xmlns:a16="http://schemas.microsoft.com/office/drawing/2014/main" id="{77C60181-3239-F741-9E8D-973F0F7FB69C}"/>
                  </a:ext>
                </a:extLst>
              </p:cNvPr>
              <p:cNvSpPr/>
              <p:nvPr userDrawn="1"/>
            </p:nvSpPr>
            <p:spPr>
              <a:xfrm>
                <a:off x="-127534" y="-62294"/>
                <a:ext cx="4041676" cy="7000389"/>
              </a:xfrm>
              <a:custGeom>
                <a:avLst/>
                <a:gdLst>
                  <a:gd name="connsiteX0" fmla="*/ 3959926 w 10128823"/>
                  <a:gd name="connsiteY0" fmla="*/ 0 h 6858794"/>
                  <a:gd name="connsiteX1" fmla="*/ 10128823 w 10128823"/>
                  <a:gd name="connsiteY1" fmla="*/ 0 h 6858794"/>
                  <a:gd name="connsiteX2" fmla="*/ 6168897 w 10128823"/>
                  <a:gd name="connsiteY2" fmla="*/ 6858794 h 6858794"/>
                  <a:gd name="connsiteX3" fmla="*/ 0 w 10128823"/>
                  <a:gd name="connsiteY3" fmla="*/ 6858794 h 6858794"/>
                  <a:gd name="connsiteX0" fmla="*/ 3959926 w 10128823"/>
                  <a:gd name="connsiteY0" fmla="*/ 0 h 6858794"/>
                  <a:gd name="connsiteX1" fmla="*/ 10128823 w 10128823"/>
                  <a:gd name="connsiteY1" fmla="*/ 0 h 6858794"/>
                  <a:gd name="connsiteX2" fmla="*/ 6168897 w 10128823"/>
                  <a:gd name="connsiteY2" fmla="*/ 6858794 h 6858794"/>
                  <a:gd name="connsiteX3" fmla="*/ 0 w 10128823"/>
                  <a:gd name="connsiteY3" fmla="*/ 6858794 h 6858794"/>
                  <a:gd name="connsiteX4" fmla="*/ 4051366 w 10128823"/>
                  <a:gd name="connsiteY4" fmla="*/ 91440 h 6858794"/>
                  <a:gd name="connsiteX0" fmla="*/ 3959926 w 10128823"/>
                  <a:gd name="connsiteY0" fmla="*/ 0 h 6858794"/>
                  <a:gd name="connsiteX1" fmla="*/ 10128823 w 10128823"/>
                  <a:gd name="connsiteY1" fmla="*/ 0 h 6858794"/>
                  <a:gd name="connsiteX2" fmla="*/ 6168897 w 10128823"/>
                  <a:gd name="connsiteY2" fmla="*/ 6858794 h 6858794"/>
                  <a:gd name="connsiteX3" fmla="*/ 0 w 10128823"/>
                  <a:gd name="connsiteY3" fmla="*/ 6858794 h 6858794"/>
                  <a:gd name="connsiteX0" fmla="*/ 10128823 w 10128823"/>
                  <a:gd name="connsiteY0" fmla="*/ 0 h 6858794"/>
                  <a:gd name="connsiteX1" fmla="*/ 6168897 w 10128823"/>
                  <a:gd name="connsiteY1" fmla="*/ 6858794 h 6858794"/>
                  <a:gd name="connsiteX2" fmla="*/ 0 w 10128823"/>
                  <a:gd name="connsiteY2" fmla="*/ 6858794 h 6858794"/>
                  <a:gd name="connsiteX0" fmla="*/ 3959926 w 3959926"/>
                  <a:gd name="connsiteY0" fmla="*/ 0 h 6858794"/>
                  <a:gd name="connsiteX1" fmla="*/ 0 w 3959926"/>
                  <a:gd name="connsiteY1" fmla="*/ 6858794 h 6858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959926" h="6858794">
                    <a:moveTo>
                      <a:pt x="3959926" y="0"/>
                    </a:moveTo>
                    <a:lnTo>
                      <a:pt x="0" y="6858794"/>
                    </a:lnTo>
                  </a:path>
                </a:pathLst>
              </a:custGeom>
              <a:ln>
                <a:solidFill>
                  <a:schemeClr val="tx2">
                    <a:lumMod val="75000"/>
                    <a:lumOff val="25000"/>
                    <a:alpha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34286" tIns="17143" rIns="34286" bIns="17143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ru-RU" sz="675" b="1"/>
              </a:p>
            </p:txBody>
          </p:sp>
          <p:sp>
            <p:nvSpPr>
              <p:cNvPr id="40" name="Полилиния 39">
                <a:extLst>
                  <a:ext uri="{FF2B5EF4-FFF2-40B4-BE49-F238E27FC236}">
                    <a16:creationId xmlns:a16="http://schemas.microsoft.com/office/drawing/2014/main" id="{D546DF6B-0761-F543-99EB-AEED69D3088B}"/>
                  </a:ext>
                </a:extLst>
              </p:cNvPr>
              <p:cNvSpPr/>
              <p:nvPr userDrawn="1"/>
            </p:nvSpPr>
            <p:spPr>
              <a:xfrm>
                <a:off x="20474507" y="6764562"/>
                <a:ext cx="3968507" cy="6873657"/>
              </a:xfrm>
              <a:custGeom>
                <a:avLst/>
                <a:gdLst>
                  <a:gd name="connsiteX0" fmla="*/ 3959926 w 10128823"/>
                  <a:gd name="connsiteY0" fmla="*/ 0 h 6858794"/>
                  <a:gd name="connsiteX1" fmla="*/ 10128823 w 10128823"/>
                  <a:gd name="connsiteY1" fmla="*/ 0 h 6858794"/>
                  <a:gd name="connsiteX2" fmla="*/ 6168897 w 10128823"/>
                  <a:gd name="connsiteY2" fmla="*/ 6858794 h 6858794"/>
                  <a:gd name="connsiteX3" fmla="*/ 0 w 10128823"/>
                  <a:gd name="connsiteY3" fmla="*/ 6858794 h 6858794"/>
                  <a:gd name="connsiteX0" fmla="*/ 3959926 w 10128823"/>
                  <a:gd name="connsiteY0" fmla="*/ 0 h 6858794"/>
                  <a:gd name="connsiteX1" fmla="*/ 10128823 w 10128823"/>
                  <a:gd name="connsiteY1" fmla="*/ 0 h 6858794"/>
                  <a:gd name="connsiteX2" fmla="*/ 6168897 w 10128823"/>
                  <a:gd name="connsiteY2" fmla="*/ 6858794 h 6858794"/>
                  <a:gd name="connsiteX3" fmla="*/ 0 w 10128823"/>
                  <a:gd name="connsiteY3" fmla="*/ 6858794 h 6858794"/>
                  <a:gd name="connsiteX4" fmla="*/ 4051366 w 10128823"/>
                  <a:gd name="connsiteY4" fmla="*/ 91440 h 6858794"/>
                  <a:gd name="connsiteX0" fmla="*/ 3959926 w 10128823"/>
                  <a:gd name="connsiteY0" fmla="*/ 0 h 6858794"/>
                  <a:gd name="connsiteX1" fmla="*/ 10128823 w 10128823"/>
                  <a:gd name="connsiteY1" fmla="*/ 0 h 6858794"/>
                  <a:gd name="connsiteX2" fmla="*/ 6168897 w 10128823"/>
                  <a:gd name="connsiteY2" fmla="*/ 6858794 h 6858794"/>
                  <a:gd name="connsiteX3" fmla="*/ 0 w 10128823"/>
                  <a:gd name="connsiteY3" fmla="*/ 6858794 h 6858794"/>
                  <a:gd name="connsiteX0" fmla="*/ 10128823 w 10128823"/>
                  <a:gd name="connsiteY0" fmla="*/ 0 h 6858794"/>
                  <a:gd name="connsiteX1" fmla="*/ 6168897 w 10128823"/>
                  <a:gd name="connsiteY1" fmla="*/ 6858794 h 6858794"/>
                  <a:gd name="connsiteX2" fmla="*/ 0 w 10128823"/>
                  <a:gd name="connsiteY2" fmla="*/ 6858794 h 6858794"/>
                  <a:gd name="connsiteX0" fmla="*/ 3959926 w 3959926"/>
                  <a:gd name="connsiteY0" fmla="*/ 0 h 6858794"/>
                  <a:gd name="connsiteX1" fmla="*/ 0 w 3959926"/>
                  <a:gd name="connsiteY1" fmla="*/ 6858794 h 6858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959926" h="6858794">
                    <a:moveTo>
                      <a:pt x="3959926" y="0"/>
                    </a:moveTo>
                    <a:lnTo>
                      <a:pt x="0" y="6858794"/>
                    </a:lnTo>
                  </a:path>
                </a:pathLst>
              </a:custGeom>
              <a:ln>
                <a:solidFill>
                  <a:schemeClr val="tx2">
                    <a:lumMod val="75000"/>
                    <a:lumOff val="25000"/>
                    <a:alpha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34286" tIns="17143" rIns="34286" bIns="17143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ru-RU" sz="675" b="1"/>
              </a:p>
            </p:txBody>
          </p:sp>
        </p:grpSp>
        <p:cxnSp>
          <p:nvCxnSpPr>
            <p:cNvPr id="32" name="Прямая соединительная линия 31">
              <a:extLst>
                <a:ext uri="{FF2B5EF4-FFF2-40B4-BE49-F238E27FC236}">
                  <a16:creationId xmlns:a16="http://schemas.microsoft.com/office/drawing/2014/main" id="{9D337EC4-60BE-BC4E-A28D-29190A2A06A6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0288191"/>
              <a:ext cx="24387175" cy="0"/>
            </a:xfrm>
            <a:prstGeom prst="line">
              <a:avLst/>
            </a:prstGeom>
            <a:ln>
              <a:solidFill>
                <a:schemeClr val="tx2">
                  <a:lumMod val="75000"/>
                  <a:lumOff val="25000"/>
                  <a:alpha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Прямая соединительная линия 32">
              <a:extLst>
                <a:ext uri="{FF2B5EF4-FFF2-40B4-BE49-F238E27FC236}">
                  <a16:creationId xmlns:a16="http://schemas.microsoft.com/office/drawing/2014/main" id="{5935438F-7ECD-B94B-8C22-D709C87B4CD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429397"/>
              <a:ext cx="24387175" cy="0"/>
            </a:xfrm>
            <a:prstGeom prst="line">
              <a:avLst/>
            </a:prstGeom>
            <a:ln>
              <a:solidFill>
                <a:schemeClr val="tx2">
                  <a:lumMod val="75000"/>
                  <a:lumOff val="25000"/>
                  <a:alpha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70233FC6-CC23-4063-94FA-8F568598E28C}"/>
              </a:ext>
            </a:extLst>
          </p:cNvPr>
          <p:cNvPicPr>
            <a:picLocks noGrp="1" noChangeAspect="1"/>
          </p:cNvPicPr>
          <p:nvPr>
            <p:ph type="pic" sz="quarter" idx="38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1" r="10911"/>
          <a:stretch>
            <a:fillRect/>
          </a:stretch>
        </p:blipFill>
        <p:spPr/>
      </p:pic>
      <p:grpSp>
        <p:nvGrpSpPr>
          <p:cNvPr id="14" name="Skupina 13"/>
          <p:cNvGrpSpPr>
            <a:grpSpLocks noChangeAspect="1"/>
          </p:cNvGrpSpPr>
          <p:nvPr/>
        </p:nvGrpSpPr>
        <p:grpSpPr>
          <a:xfrm>
            <a:off x="7388584" y="124341"/>
            <a:ext cx="1603016" cy="359309"/>
            <a:chOff x="0" y="0"/>
            <a:chExt cx="5025118" cy="1189861"/>
          </a:xfrm>
        </p:grpSpPr>
        <p:pic>
          <p:nvPicPr>
            <p:cNvPr id="15" name="Slika 14" descr="Državni simboli | GOV.SI"/>
            <p:cNvPicPr>
              <a:picLocks noChangeAspect="1" noChangeArrowheads="1"/>
            </p:cNvPicPr>
            <p:nvPr/>
          </p:nvPicPr>
          <p:blipFill>
            <a:blip r:embed="rId4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43639"/>
              <a:ext cx="560613" cy="7095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Slika 15" descr="TROIA - asset management project specialists"/>
            <p:cNvPicPr>
              <a:picLocks noChangeAspect="1" noChangeArrowheads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99"/>
            <a:stretch/>
          </p:blipFill>
          <p:spPr bwMode="auto">
            <a:xfrm>
              <a:off x="789214" y="0"/>
              <a:ext cx="4235904" cy="11898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46863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O_Tema_SLO">
  <a:themeElements>
    <a:clrScheme name="STO_Paleta">
      <a:dk1>
        <a:sysClr val="windowText" lastClr="000000"/>
      </a:dk1>
      <a:lt1>
        <a:sysClr val="window" lastClr="FFFFFF"/>
      </a:lt1>
      <a:dk2>
        <a:srgbClr val="595959"/>
      </a:dk2>
      <a:lt2>
        <a:srgbClr val="E7E6E6"/>
      </a:lt2>
      <a:accent1>
        <a:srgbClr val="78A22F"/>
      </a:accent1>
      <a:accent2>
        <a:srgbClr val="B0C499"/>
      </a:accent2>
      <a:accent3>
        <a:srgbClr val="0079C1"/>
      </a:accent3>
      <a:accent4>
        <a:srgbClr val="595959"/>
      </a:accent4>
      <a:accent5>
        <a:srgbClr val="262626"/>
      </a:accent5>
      <a:accent6>
        <a:srgbClr val="000000"/>
      </a:accent6>
      <a:hlink>
        <a:srgbClr val="0563C1"/>
      </a:hlink>
      <a:folHlink>
        <a:srgbClr val="954F72"/>
      </a:folHlink>
    </a:clrScheme>
    <a:fontScheme name="STO_Pisave">
      <a:majorFont>
        <a:latin typeface="Palatino Linotype"/>
        <a:ea typeface=""/>
        <a:cs typeface=""/>
      </a:majorFont>
      <a:minorFont>
        <a:latin typeface="Arial"/>
        <a:ea typeface=""/>
        <a:cs typeface="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TO_Tema_SLO" id="{F8DF432A-7ED7-40B9-BF5D-4C3CEC94E00D}" vid="{FF0D4FA6-029E-4456-9684-0E32E80DDCE4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Personalizados 300">
      <a:dk1>
        <a:srgbClr val="989998"/>
      </a:dk1>
      <a:lt1>
        <a:srgbClr val="FFFFFF"/>
      </a:lt1>
      <a:dk2>
        <a:srgbClr val="363E48"/>
      </a:dk2>
      <a:lt2>
        <a:srgbClr val="FDFFFE"/>
      </a:lt2>
      <a:accent1>
        <a:srgbClr val="92E685"/>
      </a:accent1>
      <a:accent2>
        <a:srgbClr val="AEF2EC"/>
      </a:accent2>
      <a:accent3>
        <a:srgbClr val="9EBCDD"/>
      </a:accent3>
      <a:accent4>
        <a:srgbClr val="8376D0"/>
      </a:accent4>
      <a:accent5>
        <a:srgbClr val="685A6F"/>
      </a:accent5>
      <a:accent6>
        <a:srgbClr val="A7A7A7"/>
      </a:accent6>
      <a:hlink>
        <a:srgbClr val="CCCCFF"/>
      </a:hlink>
      <a:folHlink>
        <a:srgbClr val="B2B2B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PTIFY - Pyramid - Light">
      <a:dk1>
        <a:srgbClr val="272727"/>
      </a:dk1>
      <a:lt1>
        <a:srgbClr val="FFFFFF"/>
      </a:lt1>
      <a:dk2>
        <a:srgbClr val="000000"/>
      </a:dk2>
      <a:lt2>
        <a:srgbClr val="FFFFFF"/>
      </a:lt2>
      <a:accent1>
        <a:srgbClr val="7BCDD6"/>
      </a:accent1>
      <a:accent2>
        <a:srgbClr val="47A19F"/>
      </a:accent2>
      <a:accent3>
        <a:srgbClr val="297B7A"/>
      </a:accent3>
      <a:accent4>
        <a:srgbClr val="135C62"/>
      </a:accent4>
      <a:accent5>
        <a:srgbClr val="074E63"/>
      </a:accent5>
      <a:accent6>
        <a:srgbClr val="484848"/>
      </a:accent6>
      <a:hlink>
        <a:srgbClr val="BD3580"/>
      </a:hlink>
      <a:folHlink>
        <a:srgbClr val="E1D52D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5.xml><?xml version="1.0" encoding="utf-8"?>
<a:theme xmlns:a="http://schemas.openxmlformats.org/drawingml/2006/main" name="4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Arial Unicode MS"/>
        <a:cs typeface="Arial Unicode MS"/>
      </a:majorFont>
      <a:minorFont>
        <a:latin typeface="Arial"/>
        <a:ea typeface="Arial Unicode MS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UA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ea typeface="Arial Unicode MS" panose="020B0604020202020204" pitchFamily="34" charset="-128"/>
            <a:cs typeface="Arial Unicode MS" panose="020B0604020202020204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UA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ea typeface="Arial Unicode MS" panose="020B0604020202020204" pitchFamily="34" charset="-128"/>
            <a:cs typeface="Arial Unicode MS" panose="020B0604020202020204" pitchFamily="34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PTIFY - Iceberg - Light">
      <a:dk1>
        <a:srgbClr val="272727"/>
      </a:dk1>
      <a:lt1>
        <a:srgbClr val="FFFFFF"/>
      </a:lt1>
      <a:dk2>
        <a:srgbClr val="000000"/>
      </a:dk2>
      <a:lt2>
        <a:srgbClr val="FFFFFF"/>
      </a:lt2>
      <a:accent1>
        <a:srgbClr val="9FD9D2"/>
      </a:accent1>
      <a:accent2>
        <a:srgbClr val="56A2BD"/>
      </a:accent2>
      <a:accent3>
        <a:srgbClr val="2585B3"/>
      </a:accent3>
      <a:accent4>
        <a:srgbClr val="10599B"/>
      </a:accent4>
      <a:accent5>
        <a:srgbClr val="003175"/>
      </a:accent5>
      <a:accent6>
        <a:srgbClr val="383838"/>
      </a:accent6>
      <a:hlink>
        <a:srgbClr val="F45A36"/>
      </a:hlink>
      <a:folHlink>
        <a:srgbClr val="CA2826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STO_PowerPoint_SLO_Z vsebino</Template>
  <TotalTime>32072</TotalTime>
  <Words>1872</Words>
  <Application>Microsoft Office PowerPoint</Application>
  <PresentationFormat>Diaprojekcija na zaslonu (16:9)</PresentationFormat>
  <Paragraphs>369</Paragraphs>
  <Slides>22</Slides>
  <Notes>15</Notes>
  <HiddenSlides>0</HiddenSlides>
  <MMClips>0</MMClips>
  <ScaleCrop>false</ScaleCrop>
  <HeadingPairs>
    <vt:vector size="6" baseType="variant">
      <vt:variant>
        <vt:lpstr>Uporabljene pisave</vt:lpstr>
      </vt:variant>
      <vt:variant>
        <vt:i4>15</vt:i4>
      </vt:variant>
      <vt:variant>
        <vt:lpstr>Tema</vt:lpstr>
      </vt:variant>
      <vt:variant>
        <vt:i4>6</vt:i4>
      </vt:variant>
      <vt:variant>
        <vt:lpstr>Naslovi diapozitivov</vt:lpstr>
      </vt:variant>
      <vt:variant>
        <vt:i4>22</vt:i4>
      </vt:variant>
    </vt:vector>
  </HeadingPairs>
  <TitlesOfParts>
    <vt:vector size="43" baseType="lpstr">
      <vt:lpstr>Arial</vt:lpstr>
      <vt:lpstr>Arial Unicode MS</vt:lpstr>
      <vt:lpstr>Bahnschrift</vt:lpstr>
      <vt:lpstr>Calibri</vt:lpstr>
      <vt:lpstr>Calibri Light</vt:lpstr>
      <vt:lpstr>Montserrat</vt:lpstr>
      <vt:lpstr>Montserrat Light</vt:lpstr>
      <vt:lpstr>Open Sans</vt:lpstr>
      <vt:lpstr>Open Sans Light</vt:lpstr>
      <vt:lpstr>Palatino Linotype</vt:lpstr>
      <vt:lpstr>Poppins Medium</vt:lpstr>
      <vt:lpstr>Roboto Medium</vt:lpstr>
      <vt:lpstr>Tahoma</vt:lpstr>
      <vt:lpstr>Times New Roman</vt:lpstr>
      <vt:lpstr>Wingdings</vt:lpstr>
      <vt:lpstr>STO_Tema_SLO</vt:lpstr>
      <vt:lpstr>1_Office Theme</vt:lpstr>
      <vt:lpstr>2_Office Theme</vt:lpstr>
      <vt:lpstr>3_Office Theme</vt:lpstr>
      <vt:lpstr>4_Office Theme</vt:lpstr>
      <vt:lpstr>5_Office Theme</vt:lpstr>
      <vt:lpstr>Strategija  slovenskega turizma  2022-2028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MED TREMI scenariji razvoja turizma SMO SE ODLOČILI ZA SCENARIJ 3</vt:lpstr>
      <vt:lpstr>SCENARIJ 3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hvala za pozornost !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NASLOVNI DIAPOZITIV</dc:title>
  <dc:subject/>
  <dc:creator>peter.vesenjak@hosting.si</dc:creator>
  <cp:lastModifiedBy>Dubravka Kalin</cp:lastModifiedBy>
  <cp:revision>538</cp:revision>
  <cp:lastPrinted>2021-12-07T07:07:24Z</cp:lastPrinted>
  <dcterms:created xsi:type="dcterms:W3CDTF">2021-12-04T01:05:06Z</dcterms:created>
  <dcterms:modified xsi:type="dcterms:W3CDTF">2022-11-13T22:02:56Z</dcterms:modified>
</cp:coreProperties>
</file>